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9" r:id="rId2"/>
    <p:sldId id="256" r:id="rId3"/>
    <p:sldId id="257"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3" d="2"/>
        <a:sy n="3" d="2"/>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9A36F7-983E-4680-85C4-6F947E60D9F2}" type="datetimeFigureOut">
              <a:rPr lang="en-US" smtClean="0"/>
              <a:t>4/11/2015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5B621A-10AB-4137-85C7-8CB21D2ACB60}" type="slidenum">
              <a:rPr lang="en-US" smtClean="0"/>
              <a:t>‹#›</a:t>
            </a:fld>
            <a:endParaRPr lang="en-US"/>
          </a:p>
        </p:txBody>
      </p:sp>
    </p:spTree>
    <p:extLst>
      <p:ext uri="{BB962C8B-B14F-4D97-AF65-F5344CB8AC3E}">
        <p14:creationId xmlns:p14="http://schemas.microsoft.com/office/powerpoint/2010/main" val="84101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dirty="0"/>
          </a:p>
          <a:p>
            <a:pPr marL="171450" lvl="0" indent="-171450">
              <a:buFont typeface="Arial" panose="020B0604020202020204" pitchFamily="34" charset="0"/>
              <a:buChar char="•"/>
            </a:pPr>
            <a:r>
              <a:rPr lang="en-US" dirty="0"/>
              <a:t>Pleasing God requires a change of life.</a:t>
            </a:r>
          </a:p>
          <a:p>
            <a:pPr marL="171450" lvl="0" indent="-171450">
              <a:buFont typeface="Arial" panose="020B0604020202020204" pitchFamily="34" charset="0"/>
              <a:buChar char="•"/>
            </a:pPr>
            <a:r>
              <a:rPr lang="en-US" dirty="0"/>
              <a:t>This change is not always easy, and often brings some pain.</a:t>
            </a:r>
          </a:p>
          <a:p>
            <a:pPr marL="171450" lvl="0" indent="-171450">
              <a:buFont typeface="Arial" panose="020B0604020202020204" pitchFamily="34" charset="0"/>
              <a:buChar char="•"/>
            </a:pPr>
            <a:r>
              <a:rPr lang="en-US" dirty="0"/>
              <a:t>However, having not changed, when Christ comes again the pain of regret will be far worse, and last an eternity.</a:t>
            </a:r>
          </a:p>
          <a:p>
            <a:pPr marL="171450" lvl="0" indent="-171450">
              <a:buFont typeface="Arial" panose="020B0604020202020204" pitchFamily="34" charset="0"/>
              <a:buChar char="•"/>
            </a:pPr>
            <a:r>
              <a:rPr lang="en-US" dirty="0"/>
              <a:t>“I hated every minute of training, but I said, ‘Don’t quit. Suffer now and live the rest of your life as a champion.’” – Muhammad Ali</a:t>
            </a:r>
          </a:p>
          <a:p>
            <a:pPr marL="171450" lvl="0" indent="-171450">
              <a:buFont typeface="Arial" panose="020B0604020202020204" pitchFamily="34" charset="0"/>
              <a:buChar char="•"/>
            </a:pPr>
            <a:r>
              <a:rPr lang="en-US" dirty="0"/>
              <a:t>“There are two types of pain you will go through in life, the pain of discipline and the pain of regret. Discipline weighs ounces while regret weighs a ton.” – Jim </a:t>
            </a:r>
            <a:r>
              <a:rPr lang="en-US" dirty="0" err="1"/>
              <a:t>Rohn</a:t>
            </a:r>
            <a:r>
              <a:rPr lang="en-US" dirty="0"/>
              <a:t> (author/public speaker)</a:t>
            </a:r>
          </a:p>
          <a:p>
            <a:endParaRPr lang="en-US" dirty="0"/>
          </a:p>
        </p:txBody>
      </p:sp>
      <p:sp>
        <p:nvSpPr>
          <p:cNvPr id="4" name="Slide Number Placeholder 3"/>
          <p:cNvSpPr>
            <a:spLocks noGrp="1"/>
          </p:cNvSpPr>
          <p:nvPr>
            <p:ph type="sldNum" sz="quarter" idx="10"/>
          </p:nvPr>
        </p:nvSpPr>
        <p:spPr/>
        <p:txBody>
          <a:bodyPr/>
          <a:lstStyle/>
          <a:p>
            <a:fld id="{A15B621A-10AB-4137-85C7-8CB21D2ACB60}" type="slidenum">
              <a:rPr lang="en-US" smtClean="0"/>
              <a:t>2</a:t>
            </a:fld>
            <a:endParaRPr lang="en-US"/>
          </a:p>
        </p:txBody>
      </p:sp>
    </p:spTree>
    <p:extLst>
      <p:ext uri="{BB962C8B-B14F-4D97-AF65-F5344CB8AC3E}">
        <p14:creationId xmlns:p14="http://schemas.microsoft.com/office/powerpoint/2010/main" val="3877626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i="1" dirty="0"/>
              <a:t>The Pain of Change.</a:t>
            </a:r>
          </a:p>
          <a:p>
            <a:pPr lvl="0"/>
            <a:r>
              <a:rPr lang="en-US" b="1" dirty="0"/>
              <a:t>Leaving your past behind.</a:t>
            </a:r>
          </a:p>
          <a:p>
            <a:pPr marL="171450" lvl="0" indent="-171450">
              <a:buFont typeface="Arial" panose="020B0604020202020204" pitchFamily="34" charset="0"/>
              <a:buChar char="•"/>
            </a:pPr>
            <a:r>
              <a:rPr lang="en-US" dirty="0"/>
              <a:t>Matthew 16:24-27 – In order to follow Jesus we must change. That change is from pride to humility (cf. Matthew 5:3).</a:t>
            </a:r>
          </a:p>
          <a:p>
            <a:pPr marL="628650" lvl="1" indent="-171450">
              <a:buFont typeface="Arial" panose="020B0604020202020204" pitchFamily="34" charset="0"/>
              <a:buChar char="•"/>
            </a:pPr>
            <a:r>
              <a:rPr lang="en-US" dirty="0"/>
              <a:t>We live this life on earth for Christ, not ourselves. Whereas before, we lived for ourselves (cf. 2 Corinthians 5:14-15).</a:t>
            </a:r>
          </a:p>
          <a:p>
            <a:pPr marL="171450" lvl="0" indent="-171450">
              <a:buFont typeface="Arial" panose="020B0604020202020204" pitchFamily="34" charset="0"/>
              <a:buChar char="•"/>
            </a:pPr>
            <a:r>
              <a:rPr lang="en-US" dirty="0"/>
              <a:t>Matthew 19:16-22 – Self-denial is not always easy.</a:t>
            </a:r>
          </a:p>
          <a:p>
            <a:pPr marL="628650" lvl="1" indent="-171450">
              <a:buFont typeface="Arial" panose="020B0604020202020204" pitchFamily="34" charset="0"/>
              <a:buChar char="•"/>
            </a:pPr>
            <a:r>
              <a:rPr lang="en-US" dirty="0"/>
              <a:t>Our relationship with Christ is like a marriage (cf. Ephesians 5:22-33 – MENTION).</a:t>
            </a:r>
          </a:p>
          <a:p>
            <a:pPr lvl="0"/>
            <a:r>
              <a:rPr lang="en-US" b="1" dirty="0"/>
              <a:t>Suffering persecution from past company.</a:t>
            </a:r>
          </a:p>
          <a:p>
            <a:pPr marL="171450" lvl="0" indent="-171450">
              <a:buFont typeface="Arial" panose="020B0604020202020204" pitchFamily="34" charset="0"/>
              <a:buChar char="•"/>
            </a:pPr>
            <a:r>
              <a:rPr lang="en-US" dirty="0"/>
              <a:t>1 Peter 4:4 – Our past life in contrast with our new life will make people speak against us.</a:t>
            </a:r>
          </a:p>
          <a:p>
            <a:pPr marL="628650" lvl="1" indent="-171450">
              <a:buFont typeface="Arial" panose="020B0604020202020204" pitchFamily="34" charset="0"/>
              <a:buChar char="•"/>
            </a:pPr>
            <a:r>
              <a:rPr lang="en-US" dirty="0"/>
              <a:t>Notice: this can be painful, but it is cause for rejoicing! (cf. 4:12-13).</a:t>
            </a:r>
          </a:p>
          <a:p>
            <a:pPr marL="628650" lvl="1" indent="-171450">
              <a:buFont typeface="Arial" panose="020B0604020202020204" pitchFamily="34" charset="0"/>
              <a:buChar char="•"/>
            </a:pPr>
            <a:r>
              <a:rPr lang="en-US" dirty="0"/>
              <a:t>We must not concern ourselves with their unrighteous judgment (cf. 4:6).</a:t>
            </a:r>
          </a:p>
          <a:p>
            <a:pPr lvl="0"/>
            <a:r>
              <a:rPr lang="en-US" b="1" dirty="0"/>
              <a:t>Growing pains.</a:t>
            </a:r>
          </a:p>
          <a:p>
            <a:pPr marL="171450" lvl="0" indent="-171450">
              <a:buFont typeface="Arial" panose="020B0604020202020204" pitchFamily="34" charset="0"/>
              <a:buChar char="•"/>
            </a:pPr>
            <a:r>
              <a:rPr lang="en-US" dirty="0"/>
              <a:t>Leaving your past, and suffering persecution for doing so, are both part of growing.</a:t>
            </a:r>
          </a:p>
          <a:p>
            <a:pPr marL="171450" lvl="0" indent="-171450">
              <a:buFont typeface="Arial" panose="020B0604020202020204" pitchFamily="34" charset="0"/>
              <a:buChar char="•"/>
            </a:pPr>
            <a:r>
              <a:rPr lang="en-US" dirty="0"/>
              <a:t>James 1:2-4 – Growing is not always easy, or pleasant. </a:t>
            </a:r>
          </a:p>
          <a:p>
            <a:pPr marL="628650" lvl="1" indent="-171450">
              <a:buFont typeface="Arial" panose="020B0604020202020204" pitchFamily="34" charset="0"/>
              <a:buChar char="•"/>
            </a:pPr>
            <a:r>
              <a:rPr lang="en-US" dirty="0"/>
              <a:t>Chastening from God leads to strength (cf. Hebrews 12:7-11).</a:t>
            </a:r>
          </a:p>
          <a:p>
            <a:pPr marL="171450" lvl="0" indent="-171450">
              <a:buFont typeface="Arial" panose="020B0604020202020204" pitchFamily="34" charset="0"/>
              <a:buChar char="•"/>
            </a:pPr>
            <a:r>
              <a:rPr lang="en-US" dirty="0"/>
              <a:t>1 Timothy 4:12-13 – Growth in the word is necessary.</a:t>
            </a:r>
          </a:p>
          <a:p>
            <a:pPr marL="628650" lvl="1" indent="-171450">
              <a:buFont typeface="Arial" panose="020B0604020202020204" pitchFamily="34" charset="0"/>
              <a:buChar char="•"/>
            </a:pPr>
            <a:r>
              <a:rPr lang="en-US" dirty="0"/>
              <a:t>It isn’t always easy (cf. 2 Peter 3:15b-16).</a:t>
            </a:r>
          </a:p>
          <a:p>
            <a:pPr marL="628650" lvl="1" indent="-171450">
              <a:buFont typeface="Arial" panose="020B0604020202020204" pitchFamily="34" charset="0"/>
              <a:buChar char="•"/>
            </a:pPr>
            <a:r>
              <a:rPr lang="en-US" dirty="0"/>
              <a:t>God makes the truth able to understand (cf. 2 Timothy 2:15).</a:t>
            </a:r>
          </a:p>
          <a:p>
            <a:pPr marL="171450" lvl="0" indent="-171450">
              <a:buFont typeface="Arial" panose="020B0604020202020204" pitchFamily="34" charset="0"/>
              <a:buChar char="•"/>
            </a:pPr>
            <a:r>
              <a:rPr lang="en-US" dirty="0"/>
              <a:t>Hebrews 5:12-14 – If we do not endure growing pains, and desire growth, we will experience spiritual atrophy.</a:t>
            </a:r>
          </a:p>
          <a:p>
            <a:pPr lvl="0"/>
            <a:r>
              <a:rPr lang="en-US" b="1" dirty="0"/>
              <a:t>Change is necessary to get to heaven. (Even if it means experiencing pain or discomfort.)</a:t>
            </a:r>
          </a:p>
          <a:p>
            <a:pPr marL="171450" lvl="0" indent="-171450">
              <a:buFont typeface="Arial" panose="020B0604020202020204" pitchFamily="34" charset="0"/>
              <a:buChar char="•"/>
            </a:pPr>
            <a:r>
              <a:rPr lang="en-US" dirty="0"/>
              <a:t>John 3:3,5 – Being born again is a complete change. A new creation.</a:t>
            </a:r>
          </a:p>
          <a:p>
            <a:pPr marL="171450" lvl="0" indent="-171450">
              <a:buFont typeface="Arial" panose="020B0604020202020204" pitchFamily="34" charset="0"/>
              <a:buChar char="•"/>
            </a:pPr>
            <a:r>
              <a:rPr lang="en-US" dirty="0"/>
              <a:t>Romans 12:2 – We must transform (a type of change) ourselves by the word of God.</a:t>
            </a:r>
          </a:p>
          <a:p>
            <a:endParaRPr lang="en-US" dirty="0"/>
          </a:p>
        </p:txBody>
      </p:sp>
      <p:sp>
        <p:nvSpPr>
          <p:cNvPr id="4" name="Slide Number Placeholder 3"/>
          <p:cNvSpPr>
            <a:spLocks noGrp="1"/>
          </p:cNvSpPr>
          <p:nvPr>
            <p:ph type="sldNum" sz="quarter" idx="10"/>
          </p:nvPr>
        </p:nvSpPr>
        <p:spPr/>
        <p:txBody>
          <a:bodyPr/>
          <a:lstStyle/>
          <a:p>
            <a:fld id="{A15B621A-10AB-4137-85C7-8CB21D2ACB60}" type="slidenum">
              <a:rPr lang="en-US" smtClean="0"/>
              <a:t>3</a:t>
            </a:fld>
            <a:endParaRPr lang="en-US"/>
          </a:p>
        </p:txBody>
      </p:sp>
    </p:spTree>
    <p:extLst>
      <p:ext uri="{BB962C8B-B14F-4D97-AF65-F5344CB8AC3E}">
        <p14:creationId xmlns:p14="http://schemas.microsoft.com/office/powerpoint/2010/main" val="744972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i="1" dirty="0"/>
              <a:t>The Pain of Regret.</a:t>
            </a:r>
          </a:p>
          <a:p>
            <a:pPr lvl="0"/>
            <a:r>
              <a:rPr lang="en-US" b="1" dirty="0"/>
              <a:t>Seeing the glory of God and being separated from Him.</a:t>
            </a:r>
          </a:p>
          <a:p>
            <a:pPr marL="171450" lvl="0" indent="-171450">
              <a:buFont typeface="Arial" panose="020B0604020202020204" pitchFamily="34" charset="0"/>
              <a:buChar char="•"/>
            </a:pPr>
            <a:r>
              <a:rPr lang="en-US" dirty="0"/>
              <a:t>Revelation 1:4-7</a:t>
            </a:r>
          </a:p>
          <a:p>
            <a:pPr marL="628650" lvl="1" indent="-171450">
              <a:buFont typeface="Arial" panose="020B0604020202020204" pitchFamily="34" charset="0"/>
              <a:buChar char="•"/>
            </a:pPr>
            <a:r>
              <a:rPr lang="en-US" dirty="0"/>
              <a:t>When Christ comes, those who rejected Him will realize what they’ve done to Him, and themselves. </a:t>
            </a:r>
          </a:p>
          <a:p>
            <a:pPr marL="171450" lvl="0" indent="-171450">
              <a:buFont typeface="Arial" panose="020B0604020202020204" pitchFamily="34" charset="0"/>
              <a:buChar char="•"/>
            </a:pPr>
            <a:r>
              <a:rPr lang="en-US" dirty="0"/>
              <a:t>2 Thessalonians 1:9-10</a:t>
            </a:r>
          </a:p>
          <a:p>
            <a:pPr marL="628650" lvl="1" indent="-171450">
              <a:buFont typeface="Arial" panose="020B0604020202020204" pitchFamily="34" charset="0"/>
              <a:buChar char="•"/>
            </a:pPr>
            <a:r>
              <a:rPr lang="en-US" dirty="0"/>
              <a:t>That day will be wonderful for some, and terrible for others.</a:t>
            </a:r>
          </a:p>
          <a:p>
            <a:pPr marL="628650" lvl="1" indent="-171450">
              <a:buFont typeface="Arial" panose="020B0604020202020204" pitchFamily="34" charset="0"/>
              <a:buChar char="•"/>
            </a:pPr>
            <a:r>
              <a:rPr lang="en-US" dirty="0"/>
              <a:t>Imagine seeing Jesus in all His glory, and then being sent away from Him for eternity.</a:t>
            </a:r>
          </a:p>
          <a:p>
            <a:pPr marL="1085850" lvl="2" indent="-171450">
              <a:buFont typeface="Arial" panose="020B0604020202020204" pitchFamily="34" charset="0"/>
              <a:buChar char="•"/>
            </a:pPr>
            <a:r>
              <a:rPr lang="en-US" dirty="0"/>
              <a:t>God is the one who showers down blessings even on those who aren’t obedient (cf. James 1:17). And the disobedient will be sent away.</a:t>
            </a:r>
          </a:p>
          <a:p>
            <a:pPr lvl="0"/>
            <a:r>
              <a:rPr lang="en-US" b="1" dirty="0"/>
              <a:t>Eternal punishment in hell.</a:t>
            </a:r>
          </a:p>
          <a:p>
            <a:pPr marL="171450" lvl="0" indent="-171450">
              <a:buFont typeface="Arial" panose="020B0604020202020204" pitchFamily="34" charset="0"/>
              <a:buChar char="•"/>
            </a:pPr>
            <a:r>
              <a:rPr lang="en-US" dirty="0"/>
              <a:t>Revelation 20:11-15</a:t>
            </a:r>
          </a:p>
          <a:p>
            <a:pPr marL="628650" lvl="1" indent="-171450">
              <a:buFont typeface="Arial" panose="020B0604020202020204" pitchFamily="34" charset="0"/>
              <a:buChar char="•"/>
            </a:pPr>
            <a:r>
              <a:rPr lang="en-US" dirty="0"/>
              <a:t>After being judged, and cast into the lake of fire, there will be eternal regret, knowing that the book by which you were judged was available while on earth (cf. John 12:48). (Recognizing you had the knowledge of what you should have done.)</a:t>
            </a:r>
          </a:p>
          <a:p>
            <a:pPr lvl="0"/>
            <a:r>
              <a:rPr lang="en-US" b="1" dirty="0"/>
              <a:t>Realization of finalization and eternity (Rich man and </a:t>
            </a:r>
            <a:r>
              <a:rPr lang="en-US" b="1" dirty="0" err="1"/>
              <a:t>lazarus</a:t>
            </a:r>
            <a:r>
              <a:rPr lang="en-US" b="1" dirty="0"/>
              <a:t>).</a:t>
            </a:r>
          </a:p>
          <a:p>
            <a:pPr marL="171450" lvl="0" indent="-171450">
              <a:buFont typeface="Arial" panose="020B0604020202020204" pitchFamily="34" charset="0"/>
              <a:buChar char="•"/>
            </a:pPr>
            <a:r>
              <a:rPr lang="en-US" dirty="0"/>
              <a:t>Luke 16:19-31</a:t>
            </a:r>
          </a:p>
          <a:p>
            <a:pPr marL="628650" lvl="1" indent="-171450">
              <a:buFont typeface="Arial" panose="020B0604020202020204" pitchFamily="34" charset="0"/>
              <a:buChar char="•"/>
            </a:pPr>
            <a:r>
              <a:rPr lang="en-US" dirty="0"/>
              <a:t>The rich man experienced the pain of regret. Yet, it was too late to change.</a:t>
            </a:r>
          </a:p>
          <a:p>
            <a:endParaRPr lang="en-US" dirty="0"/>
          </a:p>
        </p:txBody>
      </p:sp>
      <p:sp>
        <p:nvSpPr>
          <p:cNvPr id="4" name="Slide Number Placeholder 3"/>
          <p:cNvSpPr>
            <a:spLocks noGrp="1"/>
          </p:cNvSpPr>
          <p:nvPr>
            <p:ph type="sldNum" sz="quarter" idx="10"/>
          </p:nvPr>
        </p:nvSpPr>
        <p:spPr/>
        <p:txBody>
          <a:bodyPr/>
          <a:lstStyle/>
          <a:p>
            <a:fld id="{A15B621A-10AB-4137-85C7-8CB21D2ACB60}" type="slidenum">
              <a:rPr lang="en-US" smtClean="0"/>
              <a:t>4</a:t>
            </a:fld>
            <a:endParaRPr lang="en-US"/>
          </a:p>
        </p:txBody>
      </p:sp>
    </p:spTree>
    <p:extLst>
      <p:ext uri="{BB962C8B-B14F-4D97-AF65-F5344CB8AC3E}">
        <p14:creationId xmlns:p14="http://schemas.microsoft.com/office/powerpoint/2010/main" val="113529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Which pain would you rather experience?</a:t>
            </a:r>
          </a:p>
          <a:p>
            <a:pPr marL="171450" lvl="0" indent="-171450">
              <a:buFont typeface="Arial" panose="020B0604020202020204" pitchFamily="34" charset="0"/>
              <a:buChar char="•"/>
            </a:pPr>
            <a:r>
              <a:rPr lang="en-US" dirty="0"/>
              <a:t>If you endure the pain of change, and the hardships on the narrow way to heaven, it will be well worth it.</a:t>
            </a:r>
          </a:p>
          <a:p>
            <a:pPr marL="171450" lvl="0" indent="-171450">
              <a:buFont typeface="Arial" panose="020B0604020202020204" pitchFamily="34" charset="0"/>
              <a:buChar char="•"/>
            </a:pPr>
            <a:r>
              <a:rPr lang="en-US" dirty="0"/>
              <a:t>However, skipping out on the difficulty of change, and dedication to God will be regretted for eternity.</a:t>
            </a:r>
          </a:p>
          <a:p>
            <a:endParaRPr lang="en-US" dirty="0"/>
          </a:p>
        </p:txBody>
      </p:sp>
      <p:sp>
        <p:nvSpPr>
          <p:cNvPr id="4" name="Slide Number Placeholder 3"/>
          <p:cNvSpPr>
            <a:spLocks noGrp="1"/>
          </p:cNvSpPr>
          <p:nvPr>
            <p:ph type="sldNum" sz="quarter" idx="10"/>
          </p:nvPr>
        </p:nvSpPr>
        <p:spPr/>
        <p:txBody>
          <a:bodyPr/>
          <a:lstStyle/>
          <a:p>
            <a:fld id="{A15B621A-10AB-4137-85C7-8CB21D2ACB60}" type="slidenum">
              <a:rPr lang="en-US" smtClean="0"/>
              <a:t>5</a:t>
            </a:fld>
            <a:endParaRPr lang="en-US"/>
          </a:p>
        </p:txBody>
      </p:sp>
    </p:spTree>
    <p:extLst>
      <p:ext uri="{BB962C8B-B14F-4D97-AF65-F5344CB8AC3E}">
        <p14:creationId xmlns:p14="http://schemas.microsoft.com/office/powerpoint/2010/main" val="1971871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84E063-8A1E-4C96-B571-F54975424EBD}"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15794517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84E063-8A1E-4C96-B571-F54975424EBD}"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27874335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84E063-8A1E-4C96-B571-F54975424EBD}"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41884305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84E063-8A1E-4C96-B571-F54975424EBD}"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6709281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84E063-8A1E-4C96-B571-F54975424EBD}"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2596257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84E063-8A1E-4C96-B571-F54975424EBD}"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17161915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84E063-8A1E-4C96-B571-F54975424EBD}" type="datetimeFigureOut">
              <a:rPr lang="en-US" smtClean="0"/>
              <a:t>4/11/2015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27023716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84E063-8A1E-4C96-B571-F54975424EBD}" type="datetimeFigureOut">
              <a:rPr lang="en-US" smtClean="0"/>
              <a:t>4/11/2015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155149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4E063-8A1E-4C96-B571-F54975424EBD}" type="datetimeFigureOut">
              <a:rPr lang="en-US" smtClean="0"/>
              <a:t>4/11/2015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10813735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4E063-8A1E-4C96-B571-F54975424EBD}"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19425616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4E063-8A1E-4C96-B571-F54975424EBD}"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36091-BF2A-42AE-BACE-AE0E619B99C0}" type="slidenum">
              <a:rPr lang="en-US" smtClean="0"/>
              <a:t>‹#›</a:t>
            </a:fld>
            <a:endParaRPr lang="en-US"/>
          </a:p>
        </p:txBody>
      </p:sp>
    </p:spTree>
    <p:extLst>
      <p:ext uri="{BB962C8B-B14F-4D97-AF65-F5344CB8AC3E}">
        <p14:creationId xmlns:p14="http://schemas.microsoft.com/office/powerpoint/2010/main" val="11130790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4E063-8A1E-4C96-B571-F54975424EBD}" type="datetimeFigureOut">
              <a:rPr lang="en-US" smtClean="0"/>
              <a:t>4/11/2015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36091-BF2A-42AE-BACE-AE0E619B99C0}" type="slidenum">
              <a:rPr lang="en-US" smtClean="0"/>
              <a:t>‹#›</a:t>
            </a:fld>
            <a:endParaRPr lang="en-US"/>
          </a:p>
        </p:txBody>
      </p:sp>
    </p:spTree>
    <p:extLst>
      <p:ext uri="{BB962C8B-B14F-4D97-AF65-F5344CB8AC3E}">
        <p14:creationId xmlns:p14="http://schemas.microsoft.com/office/powerpoint/2010/main" val="843847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890831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30703"/>
            <a:ext cx="7772400" cy="2387600"/>
          </a:xfrm>
        </p:spPr>
        <p:txBody>
          <a:bodyPr>
            <a:normAutofit fontScale="90000"/>
          </a:bodyPr>
          <a:lstStyle/>
          <a:p>
            <a:r>
              <a:rPr lang="en-US" sz="8000" b="1" dirty="0" smtClean="0">
                <a:solidFill>
                  <a:schemeClr val="bg1"/>
                </a:solidFill>
                <a:latin typeface="Agency FB" panose="020B0503020202020204" pitchFamily="34" charset="0"/>
              </a:rPr>
              <a:t>The </a:t>
            </a:r>
            <a:r>
              <a:rPr lang="en-US" sz="9800" b="1" dirty="0" smtClean="0">
                <a:solidFill>
                  <a:srgbClr val="C00000"/>
                </a:solidFill>
                <a:latin typeface="Chiller" panose="04020404031007020602" pitchFamily="82" charset="0"/>
              </a:rPr>
              <a:t>Pain</a:t>
            </a:r>
            <a:r>
              <a:rPr lang="en-US" sz="8000" b="1" dirty="0" smtClean="0">
                <a:solidFill>
                  <a:schemeClr val="bg1"/>
                </a:solidFill>
                <a:latin typeface="Agency FB" panose="020B0503020202020204" pitchFamily="34" charset="0"/>
              </a:rPr>
              <a:t> of Change or Regret</a:t>
            </a:r>
            <a:endParaRPr lang="en-US" sz="8000" b="1" dirty="0">
              <a:solidFill>
                <a:schemeClr val="bg1"/>
              </a:solidFill>
              <a:latin typeface="Agency FB" panose="020B0503020202020204" pitchFamily="34" charset="0"/>
            </a:endParaRPr>
          </a:p>
        </p:txBody>
      </p:sp>
      <p:sp>
        <p:nvSpPr>
          <p:cNvPr id="3" name="Subtitle 2"/>
          <p:cNvSpPr>
            <a:spLocks noGrp="1"/>
          </p:cNvSpPr>
          <p:nvPr>
            <p:ph type="subTitle" idx="1"/>
          </p:nvPr>
        </p:nvSpPr>
        <p:spPr>
          <a:xfrm>
            <a:off x="1143000" y="4233106"/>
            <a:ext cx="6858000" cy="1655762"/>
          </a:xfrm>
        </p:spPr>
        <p:txBody>
          <a:bodyPr>
            <a:normAutofit/>
          </a:bodyPr>
          <a:lstStyle/>
          <a:p>
            <a:r>
              <a:rPr lang="en-US" sz="3600" i="1" dirty="0" smtClean="0">
                <a:solidFill>
                  <a:schemeClr val="bg1"/>
                </a:solidFill>
              </a:rPr>
              <a:t>Which do you prefer?</a:t>
            </a:r>
            <a:endParaRPr lang="en-US" sz="3600" i="1"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8427" y="4218303"/>
            <a:ext cx="1979773" cy="2639697"/>
          </a:xfrm>
          <a:prstGeom prst="rect">
            <a:avLst/>
          </a:prstGeom>
        </p:spPr>
      </p:pic>
    </p:spTree>
    <p:extLst>
      <p:ext uri="{BB962C8B-B14F-4D97-AF65-F5344CB8AC3E}">
        <p14:creationId xmlns:p14="http://schemas.microsoft.com/office/powerpoint/2010/main" val="18417883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bg1"/>
                </a:solidFill>
                <a:latin typeface="Agency FB" panose="020B0503020202020204" pitchFamily="34" charset="0"/>
              </a:rPr>
              <a:t>The </a:t>
            </a:r>
            <a:r>
              <a:rPr lang="en-US" sz="8000" b="1" dirty="0">
                <a:solidFill>
                  <a:srgbClr val="C00000"/>
                </a:solidFill>
                <a:latin typeface="Chiller" panose="04020404031007020602" pitchFamily="82" charset="0"/>
              </a:rPr>
              <a:t>Pain</a:t>
            </a:r>
            <a:r>
              <a:rPr lang="en-US" sz="6600" b="1" dirty="0">
                <a:solidFill>
                  <a:schemeClr val="bg1"/>
                </a:solidFill>
                <a:latin typeface="Agency FB" panose="020B0503020202020204" pitchFamily="34" charset="0"/>
              </a:rPr>
              <a:t> of </a:t>
            </a:r>
            <a:r>
              <a:rPr lang="en-US" sz="6600" b="1" dirty="0" smtClean="0">
                <a:solidFill>
                  <a:schemeClr val="bg1"/>
                </a:solidFill>
                <a:latin typeface="Agency FB" panose="020B0503020202020204" pitchFamily="34" charset="0"/>
              </a:rPr>
              <a:t>Change</a:t>
            </a:r>
            <a:endParaRPr lang="en-US" sz="6600" dirty="0"/>
          </a:p>
        </p:txBody>
      </p:sp>
      <p:sp>
        <p:nvSpPr>
          <p:cNvPr id="3" name="Content Placeholder 2"/>
          <p:cNvSpPr>
            <a:spLocks noGrp="1"/>
          </p:cNvSpPr>
          <p:nvPr>
            <p:ph idx="1"/>
          </p:nvPr>
        </p:nvSpPr>
        <p:spPr>
          <a:xfrm>
            <a:off x="628650" y="1825624"/>
            <a:ext cx="7886700" cy="4600933"/>
          </a:xfrm>
        </p:spPr>
        <p:txBody>
          <a:bodyPr>
            <a:normAutofit fontScale="92500" lnSpcReduction="10000"/>
          </a:bodyPr>
          <a:lstStyle/>
          <a:p>
            <a:pPr marL="0" lvl="0" indent="0">
              <a:buNone/>
            </a:pPr>
            <a:r>
              <a:rPr lang="en-US" sz="3500" b="1" dirty="0">
                <a:solidFill>
                  <a:schemeClr val="bg1"/>
                </a:solidFill>
              </a:rPr>
              <a:t>Leaving your past behind.</a:t>
            </a:r>
          </a:p>
          <a:p>
            <a:pPr lvl="0"/>
            <a:r>
              <a:rPr lang="en-US" sz="3000" i="1" dirty="0">
                <a:solidFill>
                  <a:schemeClr val="bg1"/>
                </a:solidFill>
              </a:rPr>
              <a:t>Matthew </a:t>
            </a:r>
            <a:r>
              <a:rPr lang="en-US" sz="3000" i="1" dirty="0" smtClean="0">
                <a:solidFill>
                  <a:schemeClr val="bg1"/>
                </a:solidFill>
              </a:rPr>
              <a:t>16:24-27; 2 </a:t>
            </a:r>
            <a:r>
              <a:rPr lang="en-US" sz="3000" i="1" dirty="0">
                <a:solidFill>
                  <a:schemeClr val="bg1"/>
                </a:solidFill>
              </a:rPr>
              <a:t>Corinthians </a:t>
            </a:r>
            <a:r>
              <a:rPr lang="en-US" sz="3000" i="1" dirty="0" smtClean="0">
                <a:solidFill>
                  <a:schemeClr val="bg1"/>
                </a:solidFill>
              </a:rPr>
              <a:t>5:14-15;  Matthew 19:16-22</a:t>
            </a:r>
            <a:endParaRPr lang="en-US" sz="3000" i="1" dirty="0">
              <a:solidFill>
                <a:schemeClr val="bg1"/>
              </a:solidFill>
            </a:endParaRPr>
          </a:p>
          <a:p>
            <a:pPr marL="0" lvl="0" indent="0">
              <a:buNone/>
            </a:pPr>
            <a:r>
              <a:rPr lang="en-US" sz="3500" b="1" dirty="0">
                <a:solidFill>
                  <a:schemeClr val="bg1"/>
                </a:solidFill>
              </a:rPr>
              <a:t>Suffering persecution from past company.</a:t>
            </a:r>
          </a:p>
          <a:p>
            <a:pPr lvl="0"/>
            <a:r>
              <a:rPr lang="en-US" sz="3000" i="1" dirty="0">
                <a:solidFill>
                  <a:schemeClr val="bg1"/>
                </a:solidFill>
              </a:rPr>
              <a:t>1 Peter </a:t>
            </a:r>
            <a:r>
              <a:rPr lang="en-US" sz="3000" i="1" dirty="0" smtClean="0">
                <a:solidFill>
                  <a:schemeClr val="bg1"/>
                </a:solidFill>
              </a:rPr>
              <a:t>4:4</a:t>
            </a:r>
            <a:endParaRPr lang="en-US" sz="3000" i="1" dirty="0">
              <a:solidFill>
                <a:schemeClr val="bg1"/>
              </a:solidFill>
            </a:endParaRPr>
          </a:p>
          <a:p>
            <a:pPr marL="0" lvl="0" indent="0">
              <a:buNone/>
            </a:pPr>
            <a:r>
              <a:rPr lang="en-US" sz="3500" b="1" dirty="0">
                <a:solidFill>
                  <a:schemeClr val="bg1"/>
                </a:solidFill>
              </a:rPr>
              <a:t>Growing pains.</a:t>
            </a:r>
          </a:p>
          <a:p>
            <a:pPr lvl="0"/>
            <a:r>
              <a:rPr lang="en-US" sz="3000" i="1" dirty="0" smtClean="0">
                <a:solidFill>
                  <a:schemeClr val="bg1"/>
                </a:solidFill>
              </a:rPr>
              <a:t>James 1:2-4; Hebrews 12:7-11; 1 </a:t>
            </a:r>
            <a:r>
              <a:rPr lang="en-US" sz="3000" i="1" dirty="0">
                <a:solidFill>
                  <a:schemeClr val="bg1"/>
                </a:solidFill>
              </a:rPr>
              <a:t>Timothy </a:t>
            </a:r>
            <a:r>
              <a:rPr lang="en-US" sz="3000" i="1" dirty="0" smtClean="0">
                <a:solidFill>
                  <a:schemeClr val="bg1"/>
                </a:solidFill>
              </a:rPr>
              <a:t>4:12-13; Hebrews 5:12-14</a:t>
            </a:r>
            <a:endParaRPr lang="en-US" sz="3000" i="1" dirty="0">
              <a:solidFill>
                <a:schemeClr val="bg1"/>
              </a:solidFill>
            </a:endParaRPr>
          </a:p>
          <a:p>
            <a:pPr marL="0" lvl="0" indent="0">
              <a:buNone/>
            </a:pPr>
            <a:r>
              <a:rPr lang="en-US" sz="3500" b="1" dirty="0">
                <a:solidFill>
                  <a:schemeClr val="bg1"/>
                </a:solidFill>
              </a:rPr>
              <a:t>Change is </a:t>
            </a:r>
            <a:r>
              <a:rPr lang="en-US" sz="3500" b="1" dirty="0" smtClean="0">
                <a:solidFill>
                  <a:schemeClr val="bg1"/>
                </a:solidFill>
              </a:rPr>
              <a:t>necessary.</a:t>
            </a:r>
            <a:endParaRPr lang="en-US" sz="3500" b="1" dirty="0">
              <a:solidFill>
                <a:schemeClr val="bg1"/>
              </a:solidFill>
            </a:endParaRPr>
          </a:p>
          <a:p>
            <a:pPr lvl="0"/>
            <a:r>
              <a:rPr lang="en-US" sz="3000" i="1" dirty="0">
                <a:solidFill>
                  <a:schemeClr val="bg1"/>
                </a:solidFill>
              </a:rPr>
              <a:t>John </a:t>
            </a:r>
            <a:r>
              <a:rPr lang="en-US" sz="3000" i="1" dirty="0" smtClean="0">
                <a:solidFill>
                  <a:schemeClr val="bg1"/>
                </a:solidFill>
              </a:rPr>
              <a:t>3:3,5; Romans 12:2</a:t>
            </a:r>
            <a:endParaRPr lang="en-US" sz="3000" i="1" dirty="0">
              <a:solidFill>
                <a:schemeClr val="bg1"/>
              </a:solidFill>
            </a:endParaRPr>
          </a:p>
          <a:p>
            <a:endParaRPr lang="en-US"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3807" y="206878"/>
            <a:ext cx="1231543" cy="1642057"/>
          </a:xfrm>
          <a:prstGeom prst="rect">
            <a:avLst/>
          </a:prstGeom>
        </p:spPr>
      </p:pic>
    </p:spTree>
    <p:extLst>
      <p:ext uri="{BB962C8B-B14F-4D97-AF65-F5344CB8AC3E}">
        <p14:creationId xmlns:p14="http://schemas.microsoft.com/office/powerpoint/2010/main" val="37180110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bg1"/>
                </a:solidFill>
                <a:latin typeface="Agency FB" panose="020B0503020202020204" pitchFamily="34" charset="0"/>
              </a:rPr>
              <a:t>The </a:t>
            </a:r>
            <a:r>
              <a:rPr lang="en-US" sz="8000" b="1" dirty="0">
                <a:solidFill>
                  <a:srgbClr val="C00000"/>
                </a:solidFill>
                <a:latin typeface="Chiller" panose="04020404031007020602" pitchFamily="82" charset="0"/>
              </a:rPr>
              <a:t>Pain</a:t>
            </a:r>
            <a:r>
              <a:rPr lang="en-US" sz="6600" b="1" dirty="0">
                <a:solidFill>
                  <a:schemeClr val="bg1"/>
                </a:solidFill>
                <a:latin typeface="Agency FB" panose="020B0503020202020204" pitchFamily="34" charset="0"/>
              </a:rPr>
              <a:t> of </a:t>
            </a:r>
            <a:r>
              <a:rPr lang="en-US" sz="6600" b="1" dirty="0" smtClean="0">
                <a:solidFill>
                  <a:schemeClr val="bg1"/>
                </a:solidFill>
                <a:latin typeface="Agency FB" panose="020B0503020202020204" pitchFamily="34" charset="0"/>
              </a:rPr>
              <a:t>Regret</a:t>
            </a:r>
            <a:endParaRPr lang="en-US" sz="6600" dirty="0"/>
          </a:p>
        </p:txBody>
      </p:sp>
      <p:sp>
        <p:nvSpPr>
          <p:cNvPr id="3" name="Content Placeholder 2"/>
          <p:cNvSpPr>
            <a:spLocks noGrp="1"/>
          </p:cNvSpPr>
          <p:nvPr>
            <p:ph idx="1"/>
          </p:nvPr>
        </p:nvSpPr>
        <p:spPr>
          <a:xfrm>
            <a:off x="628650" y="1825624"/>
            <a:ext cx="7886700" cy="4600933"/>
          </a:xfrm>
        </p:spPr>
        <p:txBody>
          <a:bodyPr>
            <a:normAutofit/>
          </a:bodyPr>
          <a:lstStyle/>
          <a:p>
            <a:pPr marL="0" lvl="0" indent="0">
              <a:buNone/>
            </a:pPr>
            <a:r>
              <a:rPr lang="en-US" sz="3600" b="1" dirty="0" smtClean="0">
                <a:solidFill>
                  <a:schemeClr val="bg1"/>
                </a:solidFill>
              </a:rPr>
              <a:t>Separation from God and Christ.</a:t>
            </a:r>
            <a:endParaRPr lang="en-US" sz="3600" b="1" dirty="0">
              <a:solidFill>
                <a:schemeClr val="bg1"/>
              </a:solidFill>
            </a:endParaRPr>
          </a:p>
          <a:p>
            <a:pPr lvl="0"/>
            <a:r>
              <a:rPr lang="en-US" sz="3200" i="1" dirty="0">
                <a:solidFill>
                  <a:schemeClr val="bg1"/>
                </a:solidFill>
              </a:rPr>
              <a:t>Revelation </a:t>
            </a:r>
            <a:r>
              <a:rPr lang="en-US" sz="3200" i="1" dirty="0" smtClean="0">
                <a:solidFill>
                  <a:schemeClr val="bg1"/>
                </a:solidFill>
              </a:rPr>
              <a:t>1:4-7; 2 </a:t>
            </a:r>
            <a:r>
              <a:rPr lang="en-US" sz="3200" i="1" dirty="0">
                <a:solidFill>
                  <a:schemeClr val="bg1"/>
                </a:solidFill>
              </a:rPr>
              <a:t>Thessalonians </a:t>
            </a:r>
            <a:r>
              <a:rPr lang="en-US" sz="3200" i="1" dirty="0" smtClean="0">
                <a:solidFill>
                  <a:schemeClr val="bg1"/>
                </a:solidFill>
              </a:rPr>
              <a:t>1:9-10</a:t>
            </a:r>
            <a:endParaRPr lang="en-US" sz="3200" i="1" dirty="0">
              <a:solidFill>
                <a:schemeClr val="bg1"/>
              </a:solidFill>
            </a:endParaRPr>
          </a:p>
          <a:p>
            <a:pPr marL="0" lvl="0" indent="0">
              <a:buNone/>
            </a:pPr>
            <a:r>
              <a:rPr lang="en-US" sz="3600" b="1" dirty="0">
                <a:solidFill>
                  <a:schemeClr val="bg1"/>
                </a:solidFill>
              </a:rPr>
              <a:t>Eternal punishment in hell.</a:t>
            </a:r>
          </a:p>
          <a:p>
            <a:pPr lvl="0"/>
            <a:r>
              <a:rPr lang="en-US" sz="3200" i="1" dirty="0">
                <a:solidFill>
                  <a:schemeClr val="bg1"/>
                </a:solidFill>
              </a:rPr>
              <a:t>Revelation </a:t>
            </a:r>
            <a:r>
              <a:rPr lang="en-US" sz="3200" i="1" dirty="0" smtClean="0">
                <a:solidFill>
                  <a:schemeClr val="bg1"/>
                </a:solidFill>
              </a:rPr>
              <a:t>20:11-15</a:t>
            </a:r>
            <a:endParaRPr lang="en-US" sz="3200" i="1" dirty="0">
              <a:solidFill>
                <a:schemeClr val="bg1"/>
              </a:solidFill>
            </a:endParaRPr>
          </a:p>
          <a:p>
            <a:pPr marL="0" lvl="0" indent="0">
              <a:buNone/>
            </a:pPr>
            <a:r>
              <a:rPr lang="en-US" sz="3600" b="1" dirty="0" smtClean="0">
                <a:solidFill>
                  <a:schemeClr val="bg1"/>
                </a:solidFill>
              </a:rPr>
              <a:t>Realization of finalization and eternity.</a:t>
            </a:r>
            <a:endParaRPr lang="en-US" sz="3600" b="1" dirty="0">
              <a:solidFill>
                <a:schemeClr val="bg1"/>
              </a:solidFill>
            </a:endParaRPr>
          </a:p>
          <a:p>
            <a:pPr lvl="0"/>
            <a:r>
              <a:rPr lang="en-US" sz="3200" i="1" dirty="0">
                <a:solidFill>
                  <a:schemeClr val="bg1"/>
                </a:solidFill>
              </a:rPr>
              <a:t>Luke </a:t>
            </a:r>
            <a:r>
              <a:rPr lang="en-US" sz="3200" i="1" dirty="0" smtClean="0">
                <a:solidFill>
                  <a:schemeClr val="bg1"/>
                </a:solidFill>
              </a:rPr>
              <a:t>16:19-31</a:t>
            </a:r>
            <a:endParaRPr lang="en-US" sz="3200" i="1"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3807" y="206878"/>
            <a:ext cx="1231543" cy="1642057"/>
          </a:xfrm>
          <a:prstGeom prst="rect">
            <a:avLst/>
          </a:prstGeom>
        </p:spPr>
      </p:pic>
    </p:spTree>
    <p:extLst>
      <p:ext uri="{BB962C8B-B14F-4D97-AF65-F5344CB8AC3E}">
        <p14:creationId xmlns:p14="http://schemas.microsoft.com/office/powerpoint/2010/main" val="29230775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6374"/>
            <a:ext cx="7772400" cy="2387600"/>
          </a:xfrm>
        </p:spPr>
        <p:txBody>
          <a:bodyPr>
            <a:normAutofit fontScale="90000"/>
          </a:bodyPr>
          <a:lstStyle/>
          <a:p>
            <a:r>
              <a:rPr lang="en-US" sz="8000" b="1" dirty="0" smtClean="0">
                <a:solidFill>
                  <a:schemeClr val="bg1"/>
                </a:solidFill>
                <a:latin typeface="Agency FB" panose="020B0503020202020204" pitchFamily="34" charset="0"/>
              </a:rPr>
              <a:t>The </a:t>
            </a:r>
            <a:r>
              <a:rPr lang="en-US" sz="9800" b="1" dirty="0" smtClean="0">
                <a:solidFill>
                  <a:srgbClr val="C00000"/>
                </a:solidFill>
                <a:latin typeface="Chiller" panose="04020404031007020602" pitchFamily="82" charset="0"/>
              </a:rPr>
              <a:t>Pain</a:t>
            </a:r>
            <a:r>
              <a:rPr lang="en-US" sz="8000" b="1" dirty="0" smtClean="0">
                <a:solidFill>
                  <a:schemeClr val="bg1"/>
                </a:solidFill>
                <a:latin typeface="Agency FB" panose="020B0503020202020204" pitchFamily="34" charset="0"/>
              </a:rPr>
              <a:t> of Change or Regret</a:t>
            </a:r>
            <a:endParaRPr lang="en-US" sz="8000" b="1" dirty="0">
              <a:solidFill>
                <a:schemeClr val="bg1"/>
              </a:solidFill>
              <a:latin typeface="Agency FB" panose="020B0503020202020204" pitchFamily="34" charset="0"/>
            </a:endParaRPr>
          </a:p>
        </p:txBody>
      </p:sp>
      <p:sp>
        <p:nvSpPr>
          <p:cNvPr id="3" name="Subtitle 2"/>
          <p:cNvSpPr>
            <a:spLocks noGrp="1"/>
          </p:cNvSpPr>
          <p:nvPr>
            <p:ph type="subTitle" idx="1"/>
          </p:nvPr>
        </p:nvSpPr>
        <p:spPr>
          <a:xfrm>
            <a:off x="2194238" y="3408856"/>
            <a:ext cx="4755524" cy="2901792"/>
          </a:xfrm>
        </p:spPr>
        <p:txBody>
          <a:bodyPr>
            <a:normAutofit fontScale="92500" lnSpcReduction="20000"/>
          </a:bodyPr>
          <a:lstStyle/>
          <a:p>
            <a:r>
              <a:rPr lang="en-US" sz="3600" i="1" dirty="0" smtClean="0">
                <a:solidFill>
                  <a:schemeClr val="bg1"/>
                </a:solidFill>
              </a:rPr>
              <a:t>Regardless of the path we choose, pain will be experienced.</a:t>
            </a:r>
          </a:p>
          <a:p>
            <a:r>
              <a:rPr lang="en-US" sz="3600" i="1" dirty="0" smtClean="0">
                <a:solidFill>
                  <a:schemeClr val="bg1"/>
                </a:solidFill>
              </a:rPr>
              <a:t>Do you want to experience the </a:t>
            </a:r>
            <a:r>
              <a:rPr lang="en-US" sz="3600" i="1" u="sng" dirty="0" smtClean="0">
                <a:solidFill>
                  <a:schemeClr val="bg1"/>
                </a:solidFill>
              </a:rPr>
              <a:t>temporary</a:t>
            </a:r>
            <a:r>
              <a:rPr lang="en-US" sz="3600" i="1" dirty="0" smtClean="0">
                <a:solidFill>
                  <a:schemeClr val="bg1"/>
                </a:solidFill>
              </a:rPr>
              <a:t> pain of change, or the </a:t>
            </a:r>
            <a:r>
              <a:rPr lang="en-US" sz="3600" i="1" u="sng" dirty="0" smtClean="0">
                <a:solidFill>
                  <a:schemeClr val="bg1"/>
                </a:solidFill>
              </a:rPr>
              <a:t>eternal</a:t>
            </a:r>
            <a:r>
              <a:rPr lang="en-US" sz="3600" i="1" dirty="0" smtClean="0">
                <a:solidFill>
                  <a:schemeClr val="bg1"/>
                </a:solidFill>
              </a:rPr>
              <a:t> pain of regret?</a:t>
            </a:r>
            <a:endParaRPr lang="en-US" sz="3600" i="1"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8427" y="4218303"/>
            <a:ext cx="1979773" cy="2639697"/>
          </a:xfrm>
          <a:prstGeom prst="rect">
            <a:avLst/>
          </a:prstGeom>
        </p:spPr>
      </p:pic>
    </p:spTree>
    <p:extLst>
      <p:ext uri="{BB962C8B-B14F-4D97-AF65-F5344CB8AC3E}">
        <p14:creationId xmlns:p14="http://schemas.microsoft.com/office/powerpoint/2010/main" val="1533097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790</Words>
  <Application>Microsoft Office PowerPoint</Application>
  <PresentationFormat>On-screen Show (4:3)</PresentationFormat>
  <Paragraphs>70</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Agency FB</vt:lpstr>
      <vt:lpstr>Arial</vt:lpstr>
      <vt:lpstr>Calibri</vt:lpstr>
      <vt:lpstr>Calibri Light</vt:lpstr>
      <vt:lpstr>Chiller</vt:lpstr>
      <vt:lpstr>Office Theme</vt:lpstr>
      <vt:lpstr>PowerPoint Presentation</vt:lpstr>
      <vt:lpstr>The Pain of Change or Regret</vt:lpstr>
      <vt:lpstr>The Pain of Change</vt:lpstr>
      <vt:lpstr>The Pain of Regret</vt:lpstr>
      <vt:lpstr>The Pain of Change or Regret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Pain of Change or Regret</dc:title>
  <dc:creator>Jeremiah Cox</dc:creator>
  <cp:lastModifiedBy>Jeremiah Cox</cp:lastModifiedBy>
  <cp:revision>8</cp:revision>
  <dcterms:created xsi:type="dcterms:W3CDTF">2015-04-12T04:26:15Z</dcterms:created>
  <dcterms:modified xsi:type="dcterms:W3CDTF">2015-04-12T04:59:09Z</dcterms:modified>
</cp:coreProperties>
</file>