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56" r:id="rId3"/>
    <p:sldId id="257" r:id="rId4"/>
    <p:sldId id="258"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260C0-40CD-4617-8092-E9CF5FDBA552}" type="datetimeFigureOut">
              <a:rPr lang="en-US" smtClean="0"/>
              <a:t>5/2/2015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B2291-B381-4623-9AF3-52C4EA6AEA40}" type="slidenum">
              <a:rPr lang="en-US" smtClean="0"/>
              <a:t>‹#›</a:t>
            </a:fld>
            <a:endParaRPr lang="en-US"/>
          </a:p>
        </p:txBody>
      </p:sp>
    </p:spTree>
    <p:extLst>
      <p:ext uri="{BB962C8B-B14F-4D97-AF65-F5344CB8AC3E}">
        <p14:creationId xmlns:p14="http://schemas.microsoft.com/office/powerpoint/2010/main" val="382495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Power of an Example</a:t>
            </a:r>
            <a:endParaRPr lang="en-US" dirty="0"/>
          </a:p>
          <a:p>
            <a:r>
              <a:rPr lang="en-US" i="1" dirty="0"/>
              <a:t>1 Timothy 4:12-16</a:t>
            </a:r>
            <a:endParaRPr lang="en-US" dirty="0"/>
          </a:p>
          <a:p>
            <a:r>
              <a:rPr lang="en-US" b="1" dirty="0"/>
              <a:t>Introduction</a:t>
            </a:r>
            <a:endParaRPr lang="en-US" dirty="0"/>
          </a:p>
          <a:p>
            <a:pPr marL="171450" lvl="0" indent="-171450">
              <a:buFont typeface="Arial" panose="020B0604020202020204" pitchFamily="34" charset="0"/>
              <a:buChar char="•"/>
            </a:pPr>
            <a:r>
              <a:rPr lang="en-US" dirty="0"/>
              <a:t>Much of scripture speaks of examples. (Old Testament/apostolic example/Christ/etc.)</a:t>
            </a:r>
          </a:p>
          <a:p>
            <a:pPr marL="171450" lvl="0" indent="-171450">
              <a:buFont typeface="Arial" panose="020B0604020202020204" pitchFamily="34" charset="0"/>
              <a:buChar char="•"/>
            </a:pPr>
            <a:r>
              <a:rPr lang="en-US" dirty="0"/>
              <a:t>Examples hold much power. Following them can edify, or destroy.</a:t>
            </a:r>
          </a:p>
          <a:p>
            <a:pPr marL="171450" lvl="0" indent="-171450">
              <a:buFont typeface="Arial" panose="020B0604020202020204" pitchFamily="34" charset="0"/>
              <a:buChar char="•"/>
            </a:pPr>
            <a:r>
              <a:rPr lang="en-US" dirty="0"/>
              <a:t>It is important for us to know the effects of example setting, and how to be a good example.</a:t>
            </a:r>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2</a:t>
            </a:fld>
            <a:endParaRPr lang="en-US"/>
          </a:p>
        </p:txBody>
      </p:sp>
    </p:spTree>
    <p:extLst>
      <p:ext uri="{BB962C8B-B14F-4D97-AF65-F5344CB8AC3E}">
        <p14:creationId xmlns:p14="http://schemas.microsoft.com/office/powerpoint/2010/main" val="378485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Good Examples/Bad Examples</a:t>
            </a:r>
          </a:p>
          <a:p>
            <a:r>
              <a:rPr lang="en-US" i="1" dirty="0"/>
              <a:t>“He who walks with wise men will be wise, but the companion of fools will be destroyed.”</a:t>
            </a:r>
            <a:r>
              <a:rPr lang="en-US" dirty="0"/>
              <a:t> (Proverbs 13:20)</a:t>
            </a:r>
          </a:p>
          <a:p>
            <a:pPr marL="171450" lvl="0" indent="-171450">
              <a:buFont typeface="Arial" panose="020B0604020202020204" pitchFamily="34" charset="0"/>
              <a:buChar char="•"/>
            </a:pPr>
            <a:r>
              <a:rPr lang="en-US" dirty="0"/>
              <a:t>Example – a pattern or model, as of something to be imitated or avoided.</a:t>
            </a:r>
          </a:p>
          <a:p>
            <a:pPr lvl="0"/>
            <a:r>
              <a:rPr lang="en-US" b="1" dirty="0"/>
              <a:t>An effect of a good example.</a:t>
            </a:r>
          </a:p>
          <a:p>
            <a:pPr marL="171450" lvl="0" indent="-171450">
              <a:buFont typeface="Arial" panose="020B0604020202020204" pitchFamily="34" charset="0"/>
              <a:buChar char="•"/>
            </a:pPr>
            <a:r>
              <a:rPr lang="en-US" dirty="0"/>
              <a:t>Matthew 5:13-16 – Good works glorify God, and lead others who observe them to glorify God.</a:t>
            </a:r>
          </a:p>
          <a:p>
            <a:pPr marL="171450" lvl="0" indent="-171450">
              <a:buFont typeface="Arial" panose="020B0604020202020204" pitchFamily="34" charset="0"/>
              <a:buChar char="•"/>
            </a:pPr>
            <a:r>
              <a:rPr lang="en-US" dirty="0"/>
              <a:t>1 Timothy 4:16 – Timothy’s example would save those who heard him/saw him.</a:t>
            </a:r>
          </a:p>
          <a:p>
            <a:pPr lvl="0"/>
            <a:r>
              <a:rPr lang="en-US" b="1" dirty="0"/>
              <a:t>An effect of a bad example.</a:t>
            </a:r>
          </a:p>
          <a:p>
            <a:pPr marL="171450" lvl="0" indent="-171450">
              <a:buFont typeface="Arial" panose="020B0604020202020204" pitchFamily="34" charset="0"/>
              <a:buChar char="•"/>
            </a:pPr>
            <a:r>
              <a:rPr lang="en-US" dirty="0"/>
              <a:t>1 Corinthians 15:33 – A bad example corrupts those who witness it, for they are inclined to follow it.</a:t>
            </a:r>
          </a:p>
          <a:p>
            <a:pPr marL="171450" lvl="0" indent="-171450">
              <a:buFont typeface="Arial" panose="020B0604020202020204" pitchFamily="34" charset="0"/>
              <a:buChar char="•"/>
            </a:pPr>
            <a:r>
              <a:rPr lang="en-US" dirty="0"/>
              <a:t>Galatians 2:11-13 – Peter’s bad example led </a:t>
            </a:r>
            <a:r>
              <a:rPr lang="en-US" i="1" dirty="0"/>
              <a:t>“a good man, full of the Holy Spirit and of faith”</a:t>
            </a:r>
            <a:r>
              <a:rPr lang="en-US" dirty="0"/>
              <a:t> (Acts 11:24) into hypocrisy (Barnabas).</a:t>
            </a:r>
          </a:p>
          <a:p>
            <a:endParaRPr lang="en-US" i="1" dirty="0" smtClean="0"/>
          </a:p>
          <a:p>
            <a:r>
              <a:rPr lang="en-US" i="1" dirty="0" smtClean="0"/>
              <a:t>We </a:t>
            </a:r>
            <a:r>
              <a:rPr lang="en-US" i="1" dirty="0"/>
              <a:t>cannot decide to be an example or not be an example. No matter how we act we serve as an example, whether good or bad. Our choice, and responsibility, is to be the example that God would have us to be (cf. Colossians 3:17). </a:t>
            </a:r>
            <a:endParaRPr lang="en-US" dirty="0"/>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3</a:t>
            </a:fld>
            <a:endParaRPr lang="en-US"/>
          </a:p>
        </p:txBody>
      </p:sp>
    </p:spTree>
    <p:extLst>
      <p:ext uri="{BB962C8B-B14F-4D97-AF65-F5344CB8AC3E}">
        <p14:creationId xmlns:p14="http://schemas.microsoft.com/office/powerpoint/2010/main" val="184558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Be a good example in…</a:t>
            </a:r>
          </a:p>
          <a:p>
            <a:pPr lvl="0"/>
            <a:r>
              <a:rPr lang="en-US" b="1" dirty="0"/>
              <a:t>Word</a:t>
            </a:r>
          </a:p>
          <a:p>
            <a:pPr marL="171450" lvl="0" indent="-171450">
              <a:buFont typeface="Arial" panose="020B0604020202020204" pitchFamily="34" charset="0"/>
              <a:buChar char="•"/>
            </a:pPr>
            <a:r>
              <a:rPr lang="en-US" dirty="0"/>
              <a:t>Word is what he teaches, and also what he says in everyday life.</a:t>
            </a:r>
          </a:p>
          <a:p>
            <a:pPr marL="171450" lvl="0" indent="-171450">
              <a:buFont typeface="Arial" panose="020B0604020202020204" pitchFamily="34" charset="0"/>
              <a:buChar char="•"/>
            </a:pPr>
            <a:r>
              <a:rPr lang="en-US" dirty="0"/>
              <a:t>Titus 2:1, 7-8 – Speech must be in check with the sound doctrine, both teaching what is right, and practicing what is right in speech.</a:t>
            </a:r>
          </a:p>
          <a:p>
            <a:pPr lvl="0"/>
            <a:r>
              <a:rPr lang="en-US" b="1" dirty="0"/>
              <a:t>Conduct</a:t>
            </a:r>
          </a:p>
          <a:p>
            <a:pPr marL="171450" lvl="0" indent="-171450">
              <a:buFont typeface="Arial" panose="020B0604020202020204" pitchFamily="34" charset="0"/>
              <a:buChar char="•"/>
            </a:pPr>
            <a:r>
              <a:rPr lang="en-US" dirty="0"/>
              <a:t>Conduct is how he behaves in everyday life.</a:t>
            </a:r>
          </a:p>
          <a:p>
            <a:pPr marL="171450" lvl="0" indent="-171450">
              <a:buFont typeface="Arial" panose="020B0604020202020204" pitchFamily="34" charset="0"/>
              <a:buChar char="•"/>
            </a:pPr>
            <a:r>
              <a:rPr lang="en-US" dirty="0"/>
              <a:t>Philippians 1:27-30 – Conduct must be in accord with the will of God. It must be firm and steadfast even in suffering. This is proof of salvation given by God.</a:t>
            </a:r>
          </a:p>
          <a:p>
            <a:pPr lvl="0"/>
            <a:r>
              <a:rPr lang="en-US" b="1" dirty="0"/>
              <a:t>Love</a:t>
            </a:r>
          </a:p>
          <a:p>
            <a:pPr marL="171450" lvl="0" indent="-171450">
              <a:buFont typeface="Arial" panose="020B0604020202020204" pitchFamily="34" charset="0"/>
              <a:buChar char="•"/>
            </a:pPr>
            <a:r>
              <a:rPr lang="en-US" dirty="0"/>
              <a:t>Love is charity. It is doing what is right regardless of the situation. Shown toward others.</a:t>
            </a:r>
          </a:p>
          <a:p>
            <a:pPr marL="171450" lvl="0" indent="-171450">
              <a:buFont typeface="Arial" panose="020B0604020202020204" pitchFamily="34" charset="0"/>
              <a:buChar char="•"/>
            </a:pPr>
            <a:r>
              <a:rPr lang="en-US" dirty="0"/>
              <a:t>1 John 3:14; 4:16 – Proof of our salvation in part is our love for our brethren. If we love we are in God.</a:t>
            </a:r>
          </a:p>
          <a:p>
            <a:pPr lvl="0"/>
            <a:r>
              <a:rPr lang="en-US" b="1" dirty="0"/>
              <a:t>Faith</a:t>
            </a:r>
          </a:p>
          <a:p>
            <a:pPr marL="171450" lvl="0" indent="-171450">
              <a:buFont typeface="Arial" panose="020B0604020202020204" pitchFamily="34" charset="0"/>
              <a:buChar char="•"/>
            </a:pPr>
            <a:r>
              <a:rPr lang="en-US" dirty="0"/>
              <a:t>Faith is the combination of trust/belief shown in obedience. This must not waiver.</a:t>
            </a:r>
          </a:p>
          <a:p>
            <a:pPr marL="171450" lvl="0" indent="-171450">
              <a:buFont typeface="Arial" panose="020B0604020202020204" pitchFamily="34" charset="0"/>
              <a:buChar char="•"/>
            </a:pPr>
            <a:r>
              <a:rPr lang="en-US" dirty="0"/>
              <a:t>Hebrews 11:6; Ephesians 6:16 – Faith is an absolute necessity. We must possess it to please God, and defeat the devil. </a:t>
            </a:r>
          </a:p>
          <a:p>
            <a:r>
              <a:rPr lang="en-US" b="1" dirty="0" smtClean="0"/>
              <a:t>Purity/Spirit</a:t>
            </a:r>
            <a:endParaRPr lang="en-US" b="1" dirty="0"/>
          </a:p>
          <a:p>
            <a:pPr marL="171450" lvl="0" indent="-171450">
              <a:buFont typeface="Arial" panose="020B0604020202020204" pitchFamily="34" charset="0"/>
              <a:buChar char="•"/>
            </a:pPr>
            <a:r>
              <a:rPr lang="en-US" i="1" dirty="0"/>
              <a:t>Spirit follows love in some translations, but is not present in all because it does not appear in some manuscripts. However, the concept is seen in the admonition to be an example in purity.</a:t>
            </a:r>
            <a:endParaRPr lang="en-US" dirty="0"/>
          </a:p>
          <a:p>
            <a:pPr marL="171450" lvl="0" indent="-171450">
              <a:buFont typeface="Arial" panose="020B0604020202020204" pitchFamily="34" charset="0"/>
              <a:buChar char="•"/>
            </a:pPr>
            <a:r>
              <a:rPr lang="en-US" dirty="0"/>
              <a:t>Purity is the condition of his being. Thoughts, actions, etc. </a:t>
            </a:r>
          </a:p>
          <a:p>
            <a:pPr marL="171450" lvl="0" indent="-171450">
              <a:buFont typeface="Arial" panose="020B0604020202020204" pitchFamily="34" charset="0"/>
              <a:buChar char="•"/>
            </a:pPr>
            <a:r>
              <a:rPr lang="en-US" dirty="0"/>
              <a:t>2 Corinthians 6:17-7:1 – We cannot expect to be pleasing to God if our lives are tainted. We must cleanse ourselves, and continue in cleanliness.</a:t>
            </a:r>
          </a:p>
          <a:p>
            <a:endParaRPr lang="en-US" i="1" dirty="0" smtClean="0"/>
          </a:p>
          <a:p>
            <a:r>
              <a:rPr lang="en-US" i="1" dirty="0" smtClean="0"/>
              <a:t>Christ </a:t>
            </a:r>
            <a:r>
              <a:rPr lang="en-US" i="1" dirty="0"/>
              <a:t>is our example (cf. 1 Peter 2:21-22) and we are to follow Him. In following Him, we are to set an example for others.</a:t>
            </a:r>
            <a:endParaRPr lang="en-US" dirty="0"/>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4</a:t>
            </a:fld>
            <a:endParaRPr lang="en-US" dirty="0"/>
          </a:p>
        </p:txBody>
      </p:sp>
    </p:spTree>
    <p:extLst>
      <p:ext uri="{BB962C8B-B14F-4D97-AF65-F5344CB8AC3E}">
        <p14:creationId xmlns:p14="http://schemas.microsoft.com/office/powerpoint/2010/main" val="17476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b="1" dirty="0"/>
              <a:t>Be a good example as…</a:t>
            </a:r>
          </a:p>
          <a:p>
            <a:pPr marL="171450" lvl="0" indent="-171450">
              <a:buFont typeface="Arial" panose="020B0604020202020204" pitchFamily="34" charset="0"/>
              <a:buChar char="•"/>
            </a:pPr>
            <a:r>
              <a:rPr lang="en-US" b="1" dirty="0"/>
              <a:t>Parents</a:t>
            </a:r>
            <a:r>
              <a:rPr lang="en-US" dirty="0"/>
              <a:t> – Children are constantly watching their parents. What are they seeing?</a:t>
            </a:r>
          </a:p>
          <a:p>
            <a:pPr marL="171450" lvl="0" indent="-171450">
              <a:buFont typeface="Arial" panose="020B0604020202020204" pitchFamily="34" charset="0"/>
              <a:buChar char="•"/>
            </a:pPr>
            <a:r>
              <a:rPr lang="en-US" b="1" dirty="0"/>
              <a:t>Spiritual Leaders (Elders, Teachers, Etc.) </a:t>
            </a:r>
            <a:r>
              <a:rPr lang="en-US" dirty="0"/>
              <a:t>– What is taught must be practiced. Spiritual leaders are set before the eyes of the congregation. How are you leading them?</a:t>
            </a:r>
          </a:p>
          <a:p>
            <a:pPr marL="171450" lvl="0" indent="-171450">
              <a:buFont typeface="Arial" panose="020B0604020202020204" pitchFamily="34" charset="0"/>
              <a:buChar char="•"/>
            </a:pPr>
            <a:r>
              <a:rPr lang="en-US" b="1" dirty="0"/>
              <a:t>Elders (older people) </a:t>
            </a:r>
            <a:r>
              <a:rPr lang="en-US" dirty="0"/>
              <a:t>– The elderly are given as ones to look upon for examples to follow. What influence do you have on those looking up to you?</a:t>
            </a:r>
          </a:p>
          <a:p>
            <a:pPr marL="171450" lvl="0" indent="-171450">
              <a:buFont typeface="Arial" panose="020B0604020202020204" pitchFamily="34" charset="0"/>
              <a:buChar char="•"/>
            </a:pPr>
            <a:r>
              <a:rPr lang="en-US" b="1" dirty="0"/>
              <a:t>Young People </a:t>
            </a:r>
            <a:r>
              <a:rPr lang="en-US" dirty="0"/>
              <a:t>– Youth often exclude themselves from this topic. They label themselves as inexperienced, and use that as an excuse not to act properly. Your words and actions provide examples to everyone as well. (Look at young Timothy – </a:t>
            </a:r>
            <a:r>
              <a:rPr lang="en-US" i="1" dirty="0"/>
              <a:t>“Let no one despise your youth, but be an example to the believers”</a:t>
            </a:r>
            <a:r>
              <a:rPr lang="en-US" dirty="0"/>
              <a:t> – 1 Timothy 4:12</a:t>
            </a:r>
            <a:r>
              <a:rPr lang="en-US" dirty="0" smtClean="0"/>
              <a:t>).</a:t>
            </a:r>
          </a:p>
          <a:p>
            <a:pPr lvl="0"/>
            <a:endParaRPr lang="en-US" dirty="0"/>
          </a:p>
          <a:p>
            <a:r>
              <a:rPr lang="en-US" b="1" dirty="0"/>
              <a:t>Conclusion</a:t>
            </a:r>
            <a:endParaRPr lang="en-US" dirty="0"/>
          </a:p>
          <a:p>
            <a:pPr marL="171450" lvl="0" indent="-171450">
              <a:buFont typeface="Arial" panose="020B0604020202020204" pitchFamily="34" charset="0"/>
              <a:buChar char="•"/>
            </a:pPr>
            <a:r>
              <a:rPr lang="en-US" dirty="0"/>
              <a:t>Whether you have been aware of it or not, you are always setting an example.</a:t>
            </a:r>
          </a:p>
          <a:p>
            <a:pPr marL="171450" lvl="0" indent="-171450">
              <a:buFont typeface="Arial" panose="020B0604020202020204" pitchFamily="34" charset="0"/>
              <a:buChar char="•"/>
            </a:pPr>
            <a:r>
              <a:rPr lang="en-US" dirty="0"/>
              <a:t>How are you affecting others by your example? Is it bad or good?</a:t>
            </a:r>
          </a:p>
          <a:p>
            <a:pPr marL="171450" lvl="0" indent="-171450">
              <a:buFont typeface="Arial" panose="020B0604020202020204" pitchFamily="34" charset="0"/>
              <a:buChar char="•"/>
            </a:pPr>
            <a:r>
              <a:rPr lang="en-US" dirty="0"/>
              <a:t>Always be aware of the example you are setting!</a:t>
            </a:r>
          </a:p>
          <a:p>
            <a:endParaRPr lang="en-US" dirty="0"/>
          </a:p>
        </p:txBody>
      </p:sp>
      <p:sp>
        <p:nvSpPr>
          <p:cNvPr id="4" name="Slide Number Placeholder 3"/>
          <p:cNvSpPr>
            <a:spLocks noGrp="1"/>
          </p:cNvSpPr>
          <p:nvPr>
            <p:ph type="sldNum" sz="quarter" idx="10"/>
          </p:nvPr>
        </p:nvSpPr>
        <p:spPr/>
        <p:txBody>
          <a:bodyPr/>
          <a:lstStyle/>
          <a:p>
            <a:fld id="{CEDB2291-B381-4623-9AF3-52C4EA6AEA40}" type="slidenum">
              <a:rPr lang="en-US" smtClean="0"/>
              <a:t>5</a:t>
            </a:fld>
            <a:endParaRPr lang="en-US"/>
          </a:p>
        </p:txBody>
      </p:sp>
    </p:spTree>
    <p:extLst>
      <p:ext uri="{BB962C8B-B14F-4D97-AF65-F5344CB8AC3E}">
        <p14:creationId xmlns:p14="http://schemas.microsoft.com/office/powerpoint/2010/main" val="111669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12736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20804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81977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8495E9-7E27-4865-8BE7-E312479D3F5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22333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495E9-7E27-4865-8BE7-E312479D3F5B}" type="datetimeFigureOut">
              <a:rPr lang="en-US" smtClean="0"/>
              <a:t>5/2/2015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14734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8495E9-7E27-4865-8BE7-E312479D3F5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41695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8495E9-7E27-4865-8BE7-E312479D3F5B}" type="datetimeFigureOut">
              <a:rPr lang="en-US" smtClean="0"/>
              <a:t>5/2/2015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92445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8495E9-7E27-4865-8BE7-E312479D3F5B}" type="datetimeFigureOut">
              <a:rPr lang="en-US" smtClean="0"/>
              <a:t>5/2/2015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43563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495E9-7E27-4865-8BE7-E312479D3F5B}" type="datetimeFigureOut">
              <a:rPr lang="en-US" smtClean="0"/>
              <a:t>5/2/2015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12716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495E9-7E27-4865-8BE7-E312479D3F5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222439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8495E9-7E27-4865-8BE7-E312479D3F5B}" type="datetimeFigureOut">
              <a:rPr lang="en-US" smtClean="0"/>
              <a:t>5/2/2015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A08D0-9411-4DF8-B842-5F72C71CE16F}" type="slidenum">
              <a:rPr lang="en-US" smtClean="0"/>
              <a:t>‹#›</a:t>
            </a:fld>
            <a:endParaRPr lang="en-US"/>
          </a:p>
        </p:txBody>
      </p:sp>
    </p:spTree>
    <p:extLst>
      <p:ext uri="{BB962C8B-B14F-4D97-AF65-F5344CB8AC3E}">
        <p14:creationId xmlns:p14="http://schemas.microsoft.com/office/powerpoint/2010/main" val="325035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495E9-7E27-4865-8BE7-E312479D3F5B}" type="datetimeFigureOut">
              <a:rPr lang="en-US" smtClean="0"/>
              <a:t>5/2/2015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A08D0-9411-4DF8-B842-5F72C71CE16F}" type="slidenum">
              <a:rPr lang="en-US" smtClean="0"/>
              <a:t>‹#›</a:t>
            </a:fld>
            <a:endParaRPr lang="en-US"/>
          </a:p>
        </p:txBody>
      </p:sp>
    </p:spTree>
    <p:extLst>
      <p:ext uri="{BB962C8B-B14F-4D97-AF65-F5344CB8AC3E}">
        <p14:creationId xmlns:p14="http://schemas.microsoft.com/office/powerpoint/2010/main" val="81264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6366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128531">
            <a:off x="-1779411" y="-90151"/>
            <a:ext cx="7772400" cy="2387600"/>
          </a:xfrm>
        </p:spPr>
        <p:txBody>
          <a:bodyPr>
            <a:normAutofit/>
          </a:bodyPr>
          <a:lstStyle/>
          <a:p>
            <a:r>
              <a:rPr lang="en-US" sz="8000" dirty="0" smtClean="0">
                <a:solidFill>
                  <a:schemeClr val="bg1"/>
                </a:solidFill>
                <a:latin typeface="Brush Script MT" panose="03060802040406070304" pitchFamily="66" charset="0"/>
              </a:rPr>
              <a:t>The Power</a:t>
            </a:r>
            <a:r>
              <a:rPr lang="en-US" sz="7200" dirty="0" smtClean="0">
                <a:solidFill>
                  <a:schemeClr val="bg1"/>
                </a:solidFill>
                <a:latin typeface="Brush Script MT" panose="03060802040406070304" pitchFamily="66" charset="0"/>
              </a:rPr>
              <a:t/>
            </a:r>
            <a:br>
              <a:rPr lang="en-US" sz="7200" dirty="0" smtClean="0">
                <a:solidFill>
                  <a:schemeClr val="bg1"/>
                </a:solidFill>
                <a:latin typeface="Brush Script MT" panose="03060802040406070304" pitchFamily="66" charset="0"/>
              </a:rPr>
            </a:br>
            <a:r>
              <a:rPr lang="en-US" sz="4400" dirty="0" smtClean="0">
                <a:solidFill>
                  <a:schemeClr val="bg1"/>
                </a:solidFill>
                <a:latin typeface="Brush Script MT" panose="03060802040406070304" pitchFamily="66" charset="0"/>
              </a:rPr>
              <a:t>of an</a:t>
            </a:r>
            <a:endParaRPr lang="en-US" sz="4400" dirty="0">
              <a:solidFill>
                <a:schemeClr val="bg1"/>
              </a:solidFill>
              <a:latin typeface="Brush Script MT" panose="03060802040406070304"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0118302">
            <a:off x="1419970" y="2137100"/>
            <a:ext cx="3090930" cy="1068946"/>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160" y="2559323"/>
            <a:ext cx="4927564" cy="37439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5149098" y="2205380"/>
            <a:ext cx="2936383" cy="707886"/>
          </a:xfrm>
          <a:prstGeom prst="rect">
            <a:avLst/>
          </a:prstGeom>
          <a:noFill/>
        </p:spPr>
        <p:txBody>
          <a:bodyPr wrap="square" rtlCol="0">
            <a:spAutoFit/>
          </a:bodyPr>
          <a:lstStyle/>
          <a:p>
            <a:r>
              <a:rPr lang="en-US" sz="4000" i="1" dirty="0" smtClean="0">
                <a:solidFill>
                  <a:schemeClr val="bg1"/>
                </a:solidFill>
                <a:latin typeface="Agency FB" panose="020B0503020202020204" pitchFamily="34" charset="0"/>
              </a:rPr>
              <a:t>1 Timothy 4:12-16</a:t>
            </a:r>
            <a:endParaRPr lang="en-US" sz="4000" i="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0147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solidFill>
                  <a:schemeClr val="bg1"/>
                </a:solidFill>
                <a:latin typeface="Brush Script MT" panose="03060802040406070304" pitchFamily="66" charset="0"/>
              </a:rPr>
              <a:t>Good and Bad</a:t>
            </a:r>
            <a:endParaRPr lang="en-US" sz="88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lvl="0"/>
            <a:r>
              <a:rPr lang="en-US" sz="4000" i="1" dirty="0">
                <a:solidFill>
                  <a:schemeClr val="bg1"/>
                </a:solidFill>
                <a:latin typeface="Agency FB" panose="020B0503020202020204" pitchFamily="34" charset="0"/>
              </a:rPr>
              <a:t>Example – a pattern or model, as of something to be imitated or avoided.</a:t>
            </a:r>
          </a:p>
          <a:p>
            <a:pPr marL="0" lvl="0" indent="0">
              <a:buNone/>
            </a:pPr>
            <a:r>
              <a:rPr lang="en-US" sz="4400" b="1" dirty="0" smtClean="0">
                <a:solidFill>
                  <a:schemeClr val="bg1"/>
                </a:solidFill>
                <a:latin typeface="Agency FB" panose="020B0503020202020204" pitchFamily="34" charset="0"/>
              </a:rPr>
              <a:t>Effects </a:t>
            </a:r>
            <a:r>
              <a:rPr lang="en-US" sz="4400" b="1" dirty="0">
                <a:solidFill>
                  <a:schemeClr val="bg1"/>
                </a:solidFill>
                <a:latin typeface="Agency FB" panose="020B0503020202020204" pitchFamily="34" charset="0"/>
              </a:rPr>
              <a:t>of a good example.</a:t>
            </a:r>
          </a:p>
          <a:p>
            <a:pPr lvl="0"/>
            <a:r>
              <a:rPr lang="en-US" sz="4000" i="1" dirty="0">
                <a:solidFill>
                  <a:schemeClr val="bg1"/>
                </a:solidFill>
                <a:latin typeface="Agency FB" panose="020B0503020202020204" pitchFamily="34" charset="0"/>
              </a:rPr>
              <a:t>Matthew </a:t>
            </a:r>
            <a:r>
              <a:rPr lang="en-US" sz="4000" i="1" dirty="0" smtClean="0">
                <a:solidFill>
                  <a:schemeClr val="bg1"/>
                </a:solidFill>
                <a:latin typeface="Agency FB" panose="020B0503020202020204" pitchFamily="34" charset="0"/>
              </a:rPr>
              <a:t>5:13-16; 1 </a:t>
            </a:r>
            <a:r>
              <a:rPr lang="en-US" sz="4000" i="1" dirty="0">
                <a:solidFill>
                  <a:schemeClr val="bg1"/>
                </a:solidFill>
                <a:latin typeface="Agency FB" panose="020B0503020202020204" pitchFamily="34" charset="0"/>
              </a:rPr>
              <a:t>Timothy </a:t>
            </a:r>
            <a:r>
              <a:rPr lang="en-US" sz="4000" i="1" dirty="0" smtClean="0">
                <a:solidFill>
                  <a:schemeClr val="bg1"/>
                </a:solidFill>
                <a:latin typeface="Agency FB" panose="020B0503020202020204" pitchFamily="34" charset="0"/>
              </a:rPr>
              <a:t>4:16</a:t>
            </a:r>
            <a:endParaRPr lang="en-US" sz="4000" i="1" dirty="0">
              <a:solidFill>
                <a:schemeClr val="bg1"/>
              </a:solidFill>
              <a:latin typeface="Agency FB" panose="020B0503020202020204" pitchFamily="34" charset="0"/>
            </a:endParaRPr>
          </a:p>
          <a:p>
            <a:pPr marL="0" lvl="0" indent="0">
              <a:buNone/>
            </a:pPr>
            <a:r>
              <a:rPr lang="en-US" sz="4400" b="1" dirty="0" smtClean="0">
                <a:solidFill>
                  <a:schemeClr val="bg1"/>
                </a:solidFill>
                <a:latin typeface="Agency FB" panose="020B0503020202020204" pitchFamily="34" charset="0"/>
              </a:rPr>
              <a:t>Effects </a:t>
            </a:r>
            <a:r>
              <a:rPr lang="en-US" sz="4400" b="1" dirty="0">
                <a:solidFill>
                  <a:schemeClr val="bg1"/>
                </a:solidFill>
                <a:latin typeface="Agency FB" panose="020B0503020202020204" pitchFamily="34" charset="0"/>
              </a:rPr>
              <a:t>of a bad example.</a:t>
            </a:r>
          </a:p>
          <a:p>
            <a:pPr lvl="0"/>
            <a:r>
              <a:rPr lang="en-US" sz="4000" i="1" dirty="0">
                <a:solidFill>
                  <a:schemeClr val="bg1"/>
                </a:solidFill>
                <a:latin typeface="Agency FB" panose="020B0503020202020204" pitchFamily="34" charset="0"/>
              </a:rPr>
              <a:t>1 Corinthians </a:t>
            </a:r>
            <a:r>
              <a:rPr lang="en-US" sz="4000" i="1" dirty="0" smtClean="0">
                <a:solidFill>
                  <a:schemeClr val="bg1"/>
                </a:solidFill>
                <a:latin typeface="Agency FB" panose="020B0503020202020204" pitchFamily="34" charset="0"/>
              </a:rPr>
              <a:t>15:33; Galatians 2:11-13</a:t>
            </a:r>
            <a:endParaRPr lang="en-US" sz="4000" i="1" dirty="0">
              <a:solidFill>
                <a:schemeClr val="bg1"/>
              </a:solidFill>
              <a:latin typeface="Agency FB" panose="020B0503020202020204" pitchFamily="34" charset="0"/>
            </a:endParaRPr>
          </a:p>
          <a:p>
            <a:endParaRPr lang="en-US"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3297425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Brush Script MT" panose="03060802040406070304" pitchFamily="66" charset="0"/>
              </a:rPr>
              <a:t>Be a good example in…</a:t>
            </a:r>
            <a:endParaRPr lang="en-US" sz="66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marL="0" lvl="0" indent="0">
              <a:buNone/>
            </a:pPr>
            <a:r>
              <a:rPr lang="en-US" sz="4800" b="1" dirty="0" smtClean="0">
                <a:solidFill>
                  <a:schemeClr val="bg1"/>
                </a:solidFill>
                <a:latin typeface="Agency FB" panose="020B0503020202020204" pitchFamily="34" charset="0"/>
              </a:rPr>
              <a:t>Word</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Titus </a:t>
            </a:r>
            <a:r>
              <a:rPr lang="en-US" sz="4800" i="1" dirty="0">
                <a:solidFill>
                  <a:schemeClr val="bg1"/>
                </a:solidFill>
                <a:latin typeface="Agency FB" panose="020B0503020202020204" pitchFamily="34" charset="0"/>
              </a:rPr>
              <a:t>2:1, </a:t>
            </a:r>
            <a:r>
              <a:rPr lang="en-US" sz="4800" i="1" dirty="0" smtClean="0">
                <a:solidFill>
                  <a:schemeClr val="bg1"/>
                </a:solidFill>
                <a:latin typeface="Agency FB" panose="020B0503020202020204" pitchFamily="34" charset="0"/>
              </a:rPr>
              <a:t>7-8</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Conduct</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Philippians 1:27-30</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Love</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1 </a:t>
            </a:r>
            <a:r>
              <a:rPr lang="en-US" sz="4800" i="1" dirty="0">
                <a:solidFill>
                  <a:schemeClr val="bg1"/>
                </a:solidFill>
                <a:latin typeface="Agency FB" panose="020B0503020202020204" pitchFamily="34" charset="0"/>
              </a:rPr>
              <a:t>John 3:14; </a:t>
            </a:r>
            <a:r>
              <a:rPr lang="en-US" sz="4800" i="1" dirty="0" smtClean="0">
                <a:solidFill>
                  <a:schemeClr val="bg1"/>
                </a:solidFill>
                <a:latin typeface="Agency FB" panose="020B0503020202020204" pitchFamily="34" charset="0"/>
              </a:rPr>
              <a:t>4:16</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Faith</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Hebrews </a:t>
            </a:r>
            <a:r>
              <a:rPr lang="en-US" sz="4800" i="1" dirty="0">
                <a:solidFill>
                  <a:schemeClr val="bg1"/>
                </a:solidFill>
                <a:latin typeface="Agency FB" panose="020B0503020202020204" pitchFamily="34" charset="0"/>
              </a:rPr>
              <a:t>11:6; Ephesians </a:t>
            </a:r>
            <a:r>
              <a:rPr lang="en-US" sz="4800" i="1" dirty="0" smtClean="0">
                <a:solidFill>
                  <a:schemeClr val="bg1"/>
                </a:solidFill>
                <a:latin typeface="Agency FB" panose="020B0503020202020204" pitchFamily="34" charset="0"/>
              </a:rPr>
              <a:t>6:16</a:t>
            </a:r>
            <a:endParaRPr lang="en-US" sz="4800" i="1" dirty="0">
              <a:solidFill>
                <a:schemeClr val="bg1"/>
              </a:solidFill>
              <a:latin typeface="Agency FB" panose="020B0503020202020204" pitchFamily="34" charset="0"/>
            </a:endParaRPr>
          </a:p>
          <a:p>
            <a:pPr marL="0" lvl="0" indent="0">
              <a:buNone/>
            </a:pPr>
            <a:r>
              <a:rPr lang="en-US" sz="4800" b="1" dirty="0" smtClean="0">
                <a:solidFill>
                  <a:schemeClr val="bg1"/>
                </a:solidFill>
                <a:latin typeface="Agency FB" panose="020B0503020202020204" pitchFamily="34" charset="0"/>
              </a:rPr>
              <a:t>Purity/Spirit</a:t>
            </a:r>
            <a:r>
              <a:rPr lang="en-US" sz="4800" dirty="0" smtClean="0">
                <a:solidFill>
                  <a:schemeClr val="bg1"/>
                </a:solidFill>
                <a:latin typeface="Agency FB" panose="020B0503020202020204" pitchFamily="34" charset="0"/>
              </a:rPr>
              <a:t> – </a:t>
            </a:r>
            <a:r>
              <a:rPr lang="en-US" sz="4800" i="1" dirty="0" smtClean="0">
                <a:solidFill>
                  <a:schemeClr val="bg1"/>
                </a:solidFill>
                <a:latin typeface="Agency FB" panose="020B0503020202020204" pitchFamily="34" charset="0"/>
              </a:rPr>
              <a:t>2 </a:t>
            </a:r>
            <a:r>
              <a:rPr lang="en-US" sz="4800" i="1" dirty="0">
                <a:solidFill>
                  <a:schemeClr val="bg1"/>
                </a:solidFill>
                <a:latin typeface="Agency FB" panose="020B0503020202020204" pitchFamily="34" charset="0"/>
              </a:rPr>
              <a:t>Corinthians </a:t>
            </a:r>
            <a:r>
              <a:rPr lang="en-US" sz="4800" i="1" dirty="0" smtClean="0">
                <a:solidFill>
                  <a:schemeClr val="bg1"/>
                </a:solidFill>
                <a:latin typeface="Agency FB" panose="020B0503020202020204" pitchFamily="34" charset="0"/>
              </a:rPr>
              <a:t>6:17-7:1</a:t>
            </a:r>
            <a:endParaRPr lang="en-US" sz="4800" i="1"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31641556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Brush Script MT" panose="03060802040406070304" pitchFamily="66" charset="0"/>
              </a:rPr>
              <a:t>Be a good example as…</a:t>
            </a:r>
            <a:endParaRPr lang="en-US" sz="6600" dirty="0">
              <a:solidFill>
                <a:schemeClr val="bg1"/>
              </a:solidFill>
              <a:latin typeface="Brush Script MT" panose="03060802040406070304" pitchFamily="66" charset="0"/>
            </a:endParaRPr>
          </a:p>
        </p:txBody>
      </p:sp>
      <p:sp>
        <p:nvSpPr>
          <p:cNvPr id="3" name="Content Placeholder 2"/>
          <p:cNvSpPr>
            <a:spLocks noGrp="1"/>
          </p:cNvSpPr>
          <p:nvPr>
            <p:ph idx="1"/>
          </p:nvPr>
        </p:nvSpPr>
        <p:spPr/>
        <p:txBody>
          <a:bodyPr>
            <a:normAutofit fontScale="85000" lnSpcReduction="10000"/>
          </a:bodyPr>
          <a:lstStyle/>
          <a:p>
            <a:pPr marL="0" lvl="0" indent="0" algn="ctr">
              <a:buNone/>
            </a:pPr>
            <a:r>
              <a:rPr lang="en-US" sz="6000" b="1" dirty="0" smtClean="0">
                <a:solidFill>
                  <a:schemeClr val="bg1"/>
                </a:solidFill>
                <a:latin typeface="Agency FB" panose="020B0503020202020204" pitchFamily="34" charset="0"/>
              </a:rPr>
              <a:t>A Parent</a:t>
            </a:r>
          </a:p>
          <a:p>
            <a:pPr marL="0" lvl="0" indent="0" algn="ctr">
              <a:buNone/>
            </a:pPr>
            <a:r>
              <a:rPr lang="en-US" sz="6000" b="1" dirty="0" smtClean="0">
                <a:solidFill>
                  <a:schemeClr val="bg1"/>
                </a:solidFill>
                <a:latin typeface="Agency FB" panose="020B0503020202020204" pitchFamily="34" charset="0"/>
              </a:rPr>
              <a:t>A Spiritual Leader</a:t>
            </a:r>
          </a:p>
          <a:p>
            <a:pPr marL="0" lvl="0" indent="0" algn="ctr">
              <a:buNone/>
            </a:pPr>
            <a:r>
              <a:rPr lang="en-US" sz="6000" b="1" dirty="0" smtClean="0">
                <a:solidFill>
                  <a:schemeClr val="bg1"/>
                </a:solidFill>
                <a:latin typeface="Agency FB" panose="020B0503020202020204" pitchFamily="34" charset="0"/>
              </a:rPr>
              <a:t>An Older Person</a:t>
            </a:r>
          </a:p>
          <a:p>
            <a:pPr marL="0" lvl="0" indent="0" algn="ctr">
              <a:buNone/>
            </a:pPr>
            <a:r>
              <a:rPr lang="en-US" sz="6000" b="1" dirty="0" smtClean="0">
                <a:solidFill>
                  <a:schemeClr val="bg1"/>
                </a:solidFill>
                <a:latin typeface="Agency FB" panose="020B0503020202020204" pitchFamily="34" charset="0"/>
              </a:rPr>
              <a:t>A Younger Person</a:t>
            </a:r>
          </a:p>
          <a:p>
            <a:pPr marL="0" lvl="0" indent="0" algn="ctr">
              <a:buNone/>
            </a:pPr>
            <a:endParaRPr lang="en-US" sz="3600" i="1" dirty="0" smtClean="0">
              <a:solidFill>
                <a:schemeClr val="bg1"/>
              </a:solidFill>
              <a:latin typeface="Agency FB" panose="020B0503020202020204" pitchFamily="34" charset="0"/>
            </a:endParaRPr>
          </a:p>
          <a:p>
            <a:pPr marL="0" lvl="0" indent="0" algn="ctr">
              <a:buNone/>
            </a:pPr>
            <a:r>
              <a:rPr lang="en-US" sz="4800" i="1" dirty="0" smtClean="0">
                <a:solidFill>
                  <a:schemeClr val="bg1"/>
                </a:solidFill>
                <a:latin typeface="Agency FB" panose="020B0503020202020204" pitchFamily="34" charset="0"/>
              </a:rPr>
              <a:t>Are you a good example </a:t>
            </a:r>
            <a:r>
              <a:rPr lang="en-US" sz="4800" i="1" dirty="0" smtClean="0">
                <a:solidFill>
                  <a:schemeClr val="bg1"/>
                </a:solidFill>
                <a:latin typeface="Agency FB" panose="020B0503020202020204" pitchFamily="34" charset="0"/>
              </a:rPr>
              <a:t>for </a:t>
            </a:r>
            <a:r>
              <a:rPr lang="en-US" sz="4800" i="1" dirty="0" smtClean="0">
                <a:solidFill>
                  <a:schemeClr val="bg1"/>
                </a:solidFill>
                <a:latin typeface="Agency FB" panose="020B0503020202020204" pitchFamily="34" charset="0"/>
              </a:rPr>
              <a:t>others to follow?</a:t>
            </a:r>
            <a:endParaRPr lang="en-US" sz="4800" i="1" dirty="0">
              <a:solidFill>
                <a:schemeClr val="bg1"/>
              </a:solidFill>
              <a:latin typeface="Agency FB" panose="020B0503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081" t="5404" r="5524" b="10216"/>
          <a:stretch/>
        </p:blipFill>
        <p:spPr>
          <a:xfrm rot="2328198">
            <a:off x="6679398" y="679517"/>
            <a:ext cx="2469518" cy="854041"/>
          </a:xfrm>
          <a:prstGeom prst="rect">
            <a:avLst/>
          </a:prstGeom>
          <a:ln>
            <a:noFill/>
          </a:ln>
          <a:effectLst>
            <a:softEdge rad="112500"/>
          </a:effectLst>
        </p:spPr>
      </p:pic>
    </p:spTree>
    <p:extLst>
      <p:ext uri="{BB962C8B-B14F-4D97-AF65-F5344CB8AC3E}">
        <p14:creationId xmlns:p14="http://schemas.microsoft.com/office/powerpoint/2010/main" val="2567331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851</Words>
  <Application>Microsoft Office PowerPoint</Application>
  <PresentationFormat>On-screen Show (4:3)</PresentationFormat>
  <Paragraphs>71</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Agency FB</vt:lpstr>
      <vt:lpstr>Arial</vt:lpstr>
      <vt:lpstr>Brush Script MT</vt:lpstr>
      <vt:lpstr>Calibri</vt:lpstr>
      <vt:lpstr>Calibri Light</vt:lpstr>
      <vt:lpstr>Office Theme</vt:lpstr>
      <vt:lpstr>PowerPoint Presentation</vt:lpstr>
      <vt:lpstr>The Power of an</vt:lpstr>
      <vt:lpstr>Good and Bad</vt:lpstr>
      <vt:lpstr>Be a good example in…</vt:lpstr>
      <vt:lpstr>Be a good example 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an</dc:title>
  <dc:creator>Jeremiah Cox</dc:creator>
  <cp:lastModifiedBy>Jeremiah Cox</cp:lastModifiedBy>
  <cp:revision>9</cp:revision>
  <dcterms:created xsi:type="dcterms:W3CDTF">2015-05-02T19:46:13Z</dcterms:created>
  <dcterms:modified xsi:type="dcterms:W3CDTF">2015-05-02T20:22:57Z</dcterms:modified>
</cp:coreProperties>
</file>