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1" r:id="rId2"/>
    <p:sldId id="256" r:id="rId3"/>
    <p:sldId id="257" r:id="rId4"/>
    <p:sldId id="258" r:id="rId5"/>
    <p:sldId id="259" r:id="rId6"/>
    <p:sldId id="262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F0E08-35F6-441C-899A-3B0497C7932F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EA722-6038-4E09-AD4D-1E7CFEBD6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4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EA722-6038-4E09-AD4D-1E7CFEBD6E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82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Zeal is an important subject that must be considered.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However, it is a subject that is mistaken by the world to be subjective.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Zeal is something that is also a subject of God’s word, and must be heeded accordingly.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EA722-6038-4E09-AD4D-1E7CFEBD6E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76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400" b="1" dirty="0"/>
              <a:t>Zeal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Etymology of the term “zeal”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From a primary verb (</a:t>
            </a:r>
            <a:r>
              <a:rPr lang="en-US" i="1" dirty="0" err="1"/>
              <a:t>zeo</a:t>
            </a:r>
            <a:r>
              <a:rPr lang="en-US" dirty="0"/>
              <a:t>); </a:t>
            </a:r>
            <a:r>
              <a:rPr lang="en-US" u="sng" dirty="0"/>
              <a:t>to be hot</a:t>
            </a:r>
            <a:r>
              <a:rPr lang="en-US" dirty="0"/>
              <a:t> (</a:t>
            </a:r>
            <a:r>
              <a:rPr lang="en-US" u="sng" dirty="0"/>
              <a:t>boil</a:t>
            </a:r>
            <a:r>
              <a:rPr lang="en-US" dirty="0"/>
              <a:t>, of liquids; </a:t>
            </a:r>
            <a:r>
              <a:rPr lang="en-US" u="sng" dirty="0"/>
              <a:t>or glow</a:t>
            </a:r>
            <a:r>
              <a:rPr lang="en-US" dirty="0"/>
              <a:t>, of solids), i.e. (figuratively) be fervid (earnest):--be fervent.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Definition of the term zeal (</a:t>
            </a:r>
            <a:r>
              <a:rPr lang="en-US" i="1" dirty="0" err="1"/>
              <a:t>zelos</a:t>
            </a:r>
            <a:r>
              <a:rPr lang="en-US" dirty="0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properly, heat, i.e. (figuratively) "zeal" (</a:t>
            </a:r>
            <a:r>
              <a:rPr lang="en-US" u="sng" dirty="0"/>
              <a:t>in a favorable sense, ardor</a:t>
            </a:r>
            <a:r>
              <a:rPr lang="en-US" dirty="0"/>
              <a:t>; in an unfavorable one, jealousy, as of a husband (figuratively, of God), or an enemy, malice):--emulation, envy(-</a:t>
            </a:r>
            <a:r>
              <a:rPr lang="en-US" dirty="0" err="1"/>
              <a:t>ing</a:t>
            </a:r>
            <a:r>
              <a:rPr lang="en-US" dirty="0"/>
              <a:t>), </a:t>
            </a:r>
            <a:r>
              <a:rPr lang="en-US" u="sng" dirty="0"/>
              <a:t>fervent mind</a:t>
            </a:r>
            <a:r>
              <a:rPr lang="en-US" dirty="0"/>
              <a:t>, indignation, jealousy, zeal.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Zeal is an energy and passion for something or someone. (Ex: sometimes we say on fire for the Lord – that is talking about zeal). (similar word = fervent)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EA722-6038-4E09-AD4D-1E7CFEBD6E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400" b="1" dirty="0"/>
              <a:t>Zeal is needed.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For God – Mark 12:30 – Our love for God should include the entirety of our being.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For others – Colossians 4:12-13 – The man </a:t>
            </a:r>
            <a:r>
              <a:rPr lang="en-US" dirty="0" err="1"/>
              <a:t>Epaphras</a:t>
            </a:r>
            <a:r>
              <a:rPr lang="en-US" dirty="0"/>
              <a:t> had a passion (so to speak) for his brethren. He wanted them to do well in the will of God.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(1:7) – </a:t>
            </a:r>
            <a:r>
              <a:rPr lang="en-US" dirty="0" err="1"/>
              <a:t>Epaphras</a:t>
            </a:r>
            <a:r>
              <a:rPr lang="en-US" dirty="0"/>
              <a:t> had originally brought the gospel to the Colossians. This sparked in him a zeal for them.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Acts 20:28-31 – Paul exhorting the Ephesian elders. He was zealous toward them, and fervent in his work for the Lord concerning the Ephesian brethren.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For good works – Titus 2:14 – We must not complain and murmur about what God requires of us. Rather we are to be zealous about it! (On fire for it!)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difference between “I have to” and “I get to.”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Example: Missing baseball playoff game in high school. Growing up it was always that “I had to” because my parents said. I developed a zeal for God, and it turned in to “I get to” or “I’d rather go to worship.”</a:t>
            </a:r>
          </a:p>
          <a:p>
            <a:r>
              <a:rPr lang="en-US" i="1" dirty="0"/>
              <a:t>Zeal is important. God expects us to be zealous people. That’s what Christians are – zealous people of God. However, the zeal is a specific one. It is </a:t>
            </a:r>
            <a:r>
              <a:rPr lang="en-US" i="1" dirty="0" smtClean="0"/>
              <a:t>rightly directed </a:t>
            </a:r>
            <a:r>
              <a:rPr lang="en-US" i="1" dirty="0"/>
              <a:t>zeal. </a:t>
            </a:r>
            <a:r>
              <a:rPr lang="en-US" i="1" smtClean="0"/>
              <a:t>Misdirected </a:t>
            </a:r>
            <a:r>
              <a:rPr lang="en-US" i="1" dirty="0"/>
              <a:t>zeal is detrimental.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EA722-6038-4E09-AD4D-1E7CFEBD6E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38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400" b="1" dirty="0"/>
              <a:t>When zeal is absent.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Revelation 3:14-16 – The </a:t>
            </a:r>
            <a:r>
              <a:rPr lang="en-US" dirty="0" err="1"/>
              <a:t>Laodiceans</a:t>
            </a:r>
            <a:r>
              <a:rPr lang="en-US" dirty="0"/>
              <a:t> were apathetic. (Apathy is quite the opposite of zeal – without emotion or feeling.)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This is unacceptable to the Lord.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Micah 6:6-8 – Disobedient Israel was just going through the motions. Their hearts were not involved. God simply wanted their diligence, and faithfulness.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Revelation 2:1-5 – Zeal is absent when we leave our first love.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To fix this we must remember Christ and what He has done for us!</a:t>
            </a:r>
          </a:p>
          <a:p>
            <a:pPr lvl="0"/>
            <a:r>
              <a:rPr lang="en-US" sz="1400" b="1" dirty="0"/>
              <a:t>When zeal is misdirected.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Romans 10:1-3 – Zeal is misdirected when it is according to your own will.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Israel were zealous for righteousness attained via keeping the Law. This was not God’s intention.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Perhaps their zeal by itself is somewhat admirable, but it was misdirected.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Galatians 1:13-14 – Paul was zealous for traditions of men. God wanted him to be zealous for Him.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Galatians 4:17 – The </a:t>
            </a:r>
            <a:r>
              <a:rPr lang="en-US" dirty="0" err="1"/>
              <a:t>Judaizers</a:t>
            </a:r>
            <a:r>
              <a:rPr lang="en-US" dirty="0"/>
              <a:t> had selfish zeal. They were wanting the Galatians to be zealous for them, not God.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Paul said it is good to be zealously sought in a good thing (the gospel of Christ, not a perverted gospel) (cf. 4:18).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pPr lvl="0"/>
            <a:r>
              <a:rPr lang="en-US" sz="1400" b="1" dirty="0"/>
              <a:t>When zeal is properly directed.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John 4:23 – Spirit and truth go hand in hand. One without the other is not enough.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If we are sincere it must be according to what God has prescribed.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If we are practicing truth it must be coupled with sincerity.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Matthew 7:21-23 – No matter how zealous one is, unless he is zealous according to the will of God he will not be accepted.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2 Corinthians 7:11 – The Corinthians godly sorrow produced in themselves a zeal for the truth, and obedience to it!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EA722-6038-4E09-AD4D-1E7CFEBD6E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90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400" b="1" dirty="0"/>
              <a:t>When zeal is absent.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Revelation 3:14-16 – The </a:t>
            </a:r>
            <a:r>
              <a:rPr lang="en-US" dirty="0" err="1"/>
              <a:t>Laodiceans</a:t>
            </a:r>
            <a:r>
              <a:rPr lang="en-US" dirty="0"/>
              <a:t> were apathetic. (Apathy is quite the opposite of zeal – without emotion or feeling.)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This is unacceptable to the Lord.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Micah 6:6-8 – Disobedient Israel was just going through the motions. Their hearts were not involved. God simply wanted their diligence, and faithfulness.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Revelation 2:1-5 – Zeal is absent when we leave our first love.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To fix this we must remember Christ and what He has done for us!</a:t>
            </a:r>
          </a:p>
          <a:p>
            <a:pPr lvl="0"/>
            <a:r>
              <a:rPr lang="en-US" sz="1400" b="1" dirty="0"/>
              <a:t>When zeal is misdirected.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Romans 10:1-3 – Zeal is misdirected when it is according to your own will.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Israel were zealous for righteousness attained via keeping the Law. This was not God’s intention.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Perhaps their zeal by itself is somewhat admirable, but it was misdirected.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Galatians 1:13-14 – Paul was zealous for traditions of men. God wanted him to be zealous for Him.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Galatians 4:17 – The </a:t>
            </a:r>
            <a:r>
              <a:rPr lang="en-US" dirty="0" err="1"/>
              <a:t>Judaizers</a:t>
            </a:r>
            <a:r>
              <a:rPr lang="en-US" dirty="0"/>
              <a:t> had selfish zeal. They were wanting the Galatians to be zealous for them, not God.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Paul said it is good to be zealously sought in a good thing (the gospel of Christ, not a perverted gospel) (cf. 4:18).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pPr lvl="0"/>
            <a:r>
              <a:rPr lang="en-US" sz="1400" b="1" dirty="0"/>
              <a:t>When zeal is properly directed.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John 4:23 – Spirit and truth go hand in hand. One without the other is not enough.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If we are sincere it must be according to what God has prescribed.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If we are practicing truth it must be coupled with sincerity.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Matthew 7:21-23 – No matter how zealous one is, unless he is zealous according to the will of God he will not be accepted.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2 Corinthians 7:11 – The Corinthians godly sorrow produced in themselves a zeal for the truth, and obedience to it!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EA722-6038-4E09-AD4D-1E7CFEBD6E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21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EA722-6038-4E09-AD4D-1E7CFEBD6E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97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651F-F21B-4215-A78E-B0591321CE26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6AA1-24BF-4388-86CD-A0CFC97B0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0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651F-F21B-4215-A78E-B0591321CE26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6AA1-24BF-4388-86CD-A0CFC97B0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2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651F-F21B-4215-A78E-B0591321CE26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6AA1-24BF-4388-86CD-A0CFC97B0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1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651F-F21B-4215-A78E-B0591321CE26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6AA1-24BF-4388-86CD-A0CFC97B0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5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651F-F21B-4215-A78E-B0591321CE26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6AA1-24BF-4388-86CD-A0CFC97B0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1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651F-F21B-4215-A78E-B0591321CE26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6AA1-24BF-4388-86CD-A0CFC97B0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49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651F-F21B-4215-A78E-B0591321CE26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6AA1-24BF-4388-86CD-A0CFC97B0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6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651F-F21B-4215-A78E-B0591321CE26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6AA1-24BF-4388-86CD-A0CFC97B0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4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651F-F21B-4215-A78E-B0591321CE26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6AA1-24BF-4388-86CD-A0CFC97B0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4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651F-F21B-4215-A78E-B0591321CE26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6AA1-24BF-4388-86CD-A0CFC97B0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30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651F-F21B-4215-A78E-B0591321CE26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6AA1-24BF-4388-86CD-A0CFC97B0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91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B651F-F21B-4215-A78E-B0591321CE26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F6AA1-24BF-4388-86CD-A0CFC97B0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478418"/>
            <a:ext cx="7772400" cy="2387600"/>
          </a:xfrm>
        </p:spPr>
        <p:txBody>
          <a:bodyPr>
            <a:norm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</a:rPr>
              <a:t>Zeal</a:t>
            </a:r>
            <a:endParaRPr lang="en-US" sz="13800" dirty="0">
              <a:solidFill>
                <a:srgbClr val="FF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Matura MT Script Capitals" panose="03020802060602070202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17599" r="8490" b="10607"/>
          <a:stretch/>
        </p:blipFill>
        <p:spPr>
          <a:xfrm>
            <a:off x="2260241" y="3251972"/>
            <a:ext cx="4623515" cy="26144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490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What is </a:t>
            </a:r>
            <a:r>
              <a:rPr lang="en-US" sz="660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</a:rPr>
              <a:t>Zeal</a:t>
            </a:r>
            <a:r>
              <a:rPr lang="en-US" sz="6600" dirty="0" smtClean="0">
                <a:solidFill>
                  <a:schemeClr val="bg1"/>
                </a:solidFill>
              </a:rPr>
              <a:t>?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Etymology of the term “zeal”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From a primary verb (</a:t>
            </a:r>
            <a:r>
              <a:rPr lang="en-US" sz="2800" i="1" dirty="0" err="1">
                <a:solidFill>
                  <a:schemeClr val="bg1"/>
                </a:solidFill>
              </a:rPr>
              <a:t>zeo</a:t>
            </a:r>
            <a:r>
              <a:rPr lang="en-US" sz="2800" dirty="0">
                <a:solidFill>
                  <a:schemeClr val="bg1"/>
                </a:solidFill>
              </a:rPr>
              <a:t>); </a:t>
            </a:r>
            <a:r>
              <a:rPr lang="en-US" sz="2800" u="sng" dirty="0">
                <a:solidFill>
                  <a:schemeClr val="bg1"/>
                </a:solidFill>
              </a:rPr>
              <a:t>to be hot</a:t>
            </a:r>
            <a:r>
              <a:rPr lang="en-US" sz="2800" dirty="0">
                <a:solidFill>
                  <a:schemeClr val="bg1"/>
                </a:solidFill>
              </a:rPr>
              <a:t> (</a:t>
            </a:r>
            <a:r>
              <a:rPr lang="en-US" sz="2800" u="sng" dirty="0">
                <a:solidFill>
                  <a:schemeClr val="bg1"/>
                </a:solidFill>
              </a:rPr>
              <a:t>boil</a:t>
            </a:r>
            <a:r>
              <a:rPr lang="en-US" sz="2800" dirty="0">
                <a:solidFill>
                  <a:schemeClr val="bg1"/>
                </a:solidFill>
              </a:rPr>
              <a:t>, of liquids; </a:t>
            </a:r>
            <a:r>
              <a:rPr lang="en-US" sz="2800" u="sng" dirty="0">
                <a:solidFill>
                  <a:schemeClr val="bg1"/>
                </a:solidFill>
              </a:rPr>
              <a:t>or glow</a:t>
            </a:r>
            <a:r>
              <a:rPr lang="en-US" sz="2800" dirty="0">
                <a:solidFill>
                  <a:schemeClr val="bg1"/>
                </a:solidFill>
              </a:rPr>
              <a:t>, of solids), i.e. (figuratively) be fervid (earnest):--be fervent.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Definition of the term zeal (</a:t>
            </a:r>
            <a:r>
              <a:rPr lang="en-US" i="1" dirty="0" err="1">
                <a:solidFill>
                  <a:schemeClr val="bg1"/>
                </a:solidFill>
              </a:rPr>
              <a:t>zelos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properly, heat, i.e. (figuratively) "zeal" (</a:t>
            </a:r>
            <a:r>
              <a:rPr lang="en-US" sz="2800" u="sng" dirty="0">
                <a:solidFill>
                  <a:schemeClr val="bg1"/>
                </a:solidFill>
              </a:rPr>
              <a:t>in a favorable sense, ardor</a:t>
            </a:r>
            <a:r>
              <a:rPr lang="en-US" sz="2800" dirty="0">
                <a:solidFill>
                  <a:schemeClr val="bg1"/>
                </a:solidFill>
              </a:rPr>
              <a:t>; in an unfavorable one, jealousy, as of a husband (figuratively, of God), or an enemy, malice):--emulation, envy(-</a:t>
            </a:r>
            <a:r>
              <a:rPr lang="en-US" sz="2800" dirty="0" err="1">
                <a:solidFill>
                  <a:schemeClr val="bg1"/>
                </a:solidFill>
              </a:rPr>
              <a:t>ing</a:t>
            </a:r>
            <a:r>
              <a:rPr lang="en-US" sz="2800" dirty="0">
                <a:solidFill>
                  <a:schemeClr val="bg1"/>
                </a:solidFill>
              </a:rPr>
              <a:t>), </a:t>
            </a:r>
            <a:r>
              <a:rPr lang="en-US" sz="2800" u="sng" dirty="0">
                <a:solidFill>
                  <a:schemeClr val="bg1"/>
                </a:solidFill>
              </a:rPr>
              <a:t>fervent mind</a:t>
            </a:r>
            <a:r>
              <a:rPr lang="en-US" sz="2800" dirty="0">
                <a:solidFill>
                  <a:schemeClr val="bg1"/>
                </a:solidFill>
              </a:rPr>
              <a:t>, indignation, jealousy, zeal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17599" r="8490" b="10607"/>
          <a:stretch/>
        </p:blipFill>
        <p:spPr>
          <a:xfrm>
            <a:off x="6796022" y="541801"/>
            <a:ext cx="1719328" cy="9722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3968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</a:rPr>
              <a:t>Zeal</a:t>
            </a:r>
            <a:r>
              <a:rPr lang="en-US" sz="6600" dirty="0">
                <a:solidFill>
                  <a:schemeClr val="bg1"/>
                </a:solidFill>
              </a:rPr>
              <a:t> </a:t>
            </a:r>
            <a:r>
              <a:rPr lang="en-US" sz="6600" dirty="0" smtClean="0">
                <a:solidFill>
                  <a:schemeClr val="bg1"/>
                </a:solidFill>
              </a:rPr>
              <a:t>is needed!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4800" b="1" dirty="0">
                <a:solidFill>
                  <a:schemeClr val="bg1"/>
                </a:solidFill>
              </a:rPr>
              <a:t>For </a:t>
            </a:r>
            <a:r>
              <a:rPr lang="en-US" sz="4800" b="1" dirty="0" smtClean="0">
                <a:solidFill>
                  <a:schemeClr val="bg1"/>
                </a:solidFill>
              </a:rPr>
              <a:t>God</a:t>
            </a:r>
          </a:p>
          <a:p>
            <a:pPr marL="0" lvl="0" indent="0" algn="ctr">
              <a:buNone/>
            </a:pPr>
            <a:r>
              <a:rPr lang="en-US" sz="3600" i="1" dirty="0" smtClean="0">
                <a:solidFill>
                  <a:schemeClr val="bg1"/>
                </a:solidFill>
              </a:rPr>
              <a:t>– Mark 12:30 –</a:t>
            </a:r>
            <a:endParaRPr lang="en-US" sz="3600" i="1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en-US" sz="4800" b="1" dirty="0">
                <a:solidFill>
                  <a:schemeClr val="bg1"/>
                </a:solidFill>
              </a:rPr>
              <a:t>For </a:t>
            </a:r>
            <a:r>
              <a:rPr lang="en-US" sz="4800" b="1" dirty="0" smtClean="0">
                <a:solidFill>
                  <a:schemeClr val="bg1"/>
                </a:solidFill>
              </a:rPr>
              <a:t>others</a:t>
            </a:r>
          </a:p>
          <a:p>
            <a:pPr marL="0" lvl="0" indent="0" algn="ctr">
              <a:buNone/>
            </a:pPr>
            <a:r>
              <a:rPr lang="en-US" sz="3600" i="1" dirty="0" smtClean="0">
                <a:solidFill>
                  <a:schemeClr val="bg1"/>
                </a:solidFill>
              </a:rPr>
              <a:t>– Colossians 4:12-13; Acts 20:28-31 –</a:t>
            </a:r>
            <a:endParaRPr lang="en-US" sz="3600" i="1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en-US" sz="4800" b="1" dirty="0">
                <a:solidFill>
                  <a:schemeClr val="bg1"/>
                </a:solidFill>
              </a:rPr>
              <a:t>For good </a:t>
            </a:r>
            <a:r>
              <a:rPr lang="en-US" sz="4800" b="1" dirty="0" smtClean="0">
                <a:solidFill>
                  <a:schemeClr val="bg1"/>
                </a:solidFill>
              </a:rPr>
              <a:t>works</a:t>
            </a:r>
          </a:p>
          <a:p>
            <a:pPr marL="0" lvl="0" indent="0" algn="ctr">
              <a:buNone/>
            </a:pPr>
            <a:r>
              <a:rPr lang="en-US" sz="3600" i="1" dirty="0" smtClean="0">
                <a:solidFill>
                  <a:schemeClr val="bg1"/>
                </a:solidFill>
              </a:rPr>
              <a:t>– Titus 2:14 –</a:t>
            </a:r>
            <a:endParaRPr lang="en-US" sz="3600" i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17599" r="8490" b="10607"/>
          <a:stretch/>
        </p:blipFill>
        <p:spPr>
          <a:xfrm>
            <a:off x="6796022" y="541801"/>
            <a:ext cx="1719328" cy="9722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8296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effectLst/>
              </a:rPr>
              <a:t>Improper</a:t>
            </a:r>
            <a:r>
              <a:rPr lang="en-US" sz="660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</a:rPr>
              <a:t> Zeal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63651"/>
            <a:ext cx="7886700" cy="40133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When zeal is absent. </a:t>
            </a:r>
          </a:p>
          <a:p>
            <a:pPr marL="0" lvl="0" indent="0" algn="ctr">
              <a:buNone/>
            </a:pPr>
            <a:r>
              <a:rPr lang="en-US" sz="3400" i="1" dirty="0" smtClean="0">
                <a:solidFill>
                  <a:schemeClr val="bg1"/>
                </a:solidFill>
              </a:rPr>
              <a:t>– Rev. 3:14-16; Micah 6:6-8; Rev. 2:1-5 –</a:t>
            </a:r>
            <a:endParaRPr lang="en-US" sz="3400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When zeal is misdirected.</a:t>
            </a:r>
          </a:p>
          <a:p>
            <a:pPr marL="0" lvl="0" indent="0" algn="ctr">
              <a:buNone/>
            </a:pPr>
            <a:r>
              <a:rPr lang="en-US" sz="3400" i="1" dirty="0" smtClean="0">
                <a:solidFill>
                  <a:schemeClr val="bg1"/>
                </a:solidFill>
              </a:rPr>
              <a:t>– Romans 10:1-3; Galatians 1:13-14; 4:17 –</a:t>
            </a:r>
            <a:endParaRPr lang="en-US" sz="3400" i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17599" r="8490" b="10607"/>
          <a:stretch/>
        </p:blipFill>
        <p:spPr>
          <a:xfrm>
            <a:off x="6796022" y="541801"/>
            <a:ext cx="1719328" cy="9722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8723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effectLst/>
              </a:rPr>
              <a:t>Proper</a:t>
            </a:r>
            <a:r>
              <a:rPr lang="en-US" sz="660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</a:rPr>
              <a:t> Zeal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63651"/>
            <a:ext cx="7886700" cy="40133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When zeal is absent. </a:t>
            </a:r>
          </a:p>
          <a:p>
            <a:pPr marL="0" lvl="0" indent="0" algn="ctr">
              <a:buNone/>
            </a:pPr>
            <a:r>
              <a:rPr lang="en-US" sz="3400" i="1" dirty="0" smtClean="0">
                <a:solidFill>
                  <a:schemeClr val="bg1"/>
                </a:solidFill>
              </a:rPr>
              <a:t>– Rev. 3:14-16; Micah 6:6-8; Rev. 2:1-5 –</a:t>
            </a:r>
            <a:endParaRPr lang="en-US" sz="3400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When zeal is misdirected.</a:t>
            </a:r>
          </a:p>
          <a:p>
            <a:pPr marL="0" lvl="0" indent="0" algn="ctr">
              <a:buNone/>
            </a:pPr>
            <a:r>
              <a:rPr lang="en-US" sz="3400" i="1" dirty="0" smtClean="0">
                <a:solidFill>
                  <a:schemeClr val="bg1"/>
                </a:solidFill>
              </a:rPr>
              <a:t>– Romans 10:1-3; Galatians 1:13-14; 4:17 –</a:t>
            </a:r>
            <a:endParaRPr lang="en-US" sz="3400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When zeal is properly directed.</a:t>
            </a:r>
          </a:p>
          <a:p>
            <a:pPr marL="0" lvl="0" indent="0" algn="ctr">
              <a:buNone/>
            </a:pPr>
            <a:r>
              <a:rPr lang="en-US" sz="3400" i="1" dirty="0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– John 4:23; Matt. 7:21-23; 2 Cor. 7:11 –</a:t>
            </a:r>
            <a:endParaRPr lang="en-US" sz="3400" i="1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17599" r="8490" b="10607"/>
          <a:stretch/>
        </p:blipFill>
        <p:spPr>
          <a:xfrm>
            <a:off x="6796022" y="541801"/>
            <a:ext cx="1719328" cy="9722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610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478418"/>
            <a:ext cx="7772400" cy="2387600"/>
          </a:xfrm>
        </p:spPr>
        <p:txBody>
          <a:bodyPr>
            <a:norm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</a:rPr>
              <a:t>Zeal</a:t>
            </a:r>
            <a:endParaRPr lang="en-US" sz="13800" dirty="0">
              <a:solidFill>
                <a:srgbClr val="FF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Matura MT Script Capitals" panose="03020802060602070202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17599" r="8490" b="10607"/>
          <a:stretch/>
        </p:blipFill>
        <p:spPr>
          <a:xfrm>
            <a:off x="685799" y="3544833"/>
            <a:ext cx="3445097" cy="19480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752304" y="2995370"/>
            <a:ext cx="37058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Are you zealous for God and </a:t>
            </a:r>
            <a:r>
              <a:rPr lang="en-US" sz="3200" dirty="0" smtClean="0">
                <a:solidFill>
                  <a:schemeClr val="bg1"/>
                </a:solidFill>
              </a:rPr>
              <a:t>for being </a:t>
            </a:r>
            <a:r>
              <a:rPr lang="en-US" sz="3200" dirty="0">
                <a:solidFill>
                  <a:schemeClr val="bg1"/>
                </a:solidFill>
              </a:rPr>
              <a:t>His servant</a:t>
            </a:r>
            <a:r>
              <a:rPr lang="en-US" sz="3200" dirty="0" smtClean="0">
                <a:solidFill>
                  <a:schemeClr val="bg1"/>
                </a:solidFill>
              </a:rPr>
              <a:t>?</a:t>
            </a:r>
            <a:endParaRPr lang="en-US" sz="3200" dirty="0">
              <a:solidFill>
                <a:schemeClr val="bg1"/>
              </a:solidFill>
            </a:endParaRPr>
          </a:p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If not, why not?</a:t>
            </a:r>
          </a:p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Renew your zeal in the Lord!</a:t>
            </a:r>
          </a:p>
        </p:txBody>
      </p:sp>
    </p:spTree>
    <p:extLst>
      <p:ext uri="{BB962C8B-B14F-4D97-AF65-F5344CB8AC3E}">
        <p14:creationId xmlns:p14="http://schemas.microsoft.com/office/powerpoint/2010/main" val="4137486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</TotalTime>
  <Words>1317</Words>
  <Application>Microsoft Office PowerPoint</Application>
  <PresentationFormat>On-screen Show (4:3)</PresentationFormat>
  <Paragraphs>93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Matura MT Script Capitals</vt:lpstr>
      <vt:lpstr>Wingdings</vt:lpstr>
      <vt:lpstr>Office Theme</vt:lpstr>
      <vt:lpstr>PowerPoint Presentation</vt:lpstr>
      <vt:lpstr>Zeal</vt:lpstr>
      <vt:lpstr>What is Zeal?</vt:lpstr>
      <vt:lpstr>Zeal is needed!</vt:lpstr>
      <vt:lpstr>Improper Zeal</vt:lpstr>
      <vt:lpstr>Proper Zeal</vt:lpstr>
      <vt:lpstr>Zeal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Zeal</dc:title>
  <dc:creator>Jeremiah Cox</dc:creator>
  <cp:lastModifiedBy>Jeremiah Cox</cp:lastModifiedBy>
  <cp:revision>9</cp:revision>
  <dcterms:created xsi:type="dcterms:W3CDTF">2015-05-16T17:39:25Z</dcterms:created>
  <dcterms:modified xsi:type="dcterms:W3CDTF">2015-05-17T13:35:01Z</dcterms:modified>
</cp:coreProperties>
</file>