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61" r:id="rId2"/>
    <p:sldId id="256" r:id="rId3"/>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3" d="2"/>
        <a:sy n="3" d="2"/>
      </p:scale>
      <p:origin x="0" y="0"/>
    </p:cViewPr>
  </p:notesTextViewPr>
  <p:notesViewPr>
    <p:cSldViewPr snapToGrid="0">
      <p:cViewPr>
        <p:scale>
          <a:sx n="93" d="100"/>
          <a:sy n="93" d="100"/>
        </p:scale>
        <p:origin x="2046" y="-9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B2758C-3807-4901-AFA7-235E762D494E}" type="datetimeFigureOut">
              <a:rPr lang="en-US" smtClean="0"/>
              <a:t>6/7/2015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44131B-962B-4D92-987A-98D844FF276E}" type="slidenum">
              <a:rPr lang="en-US" smtClean="0"/>
              <a:t>‹#›</a:t>
            </a:fld>
            <a:endParaRPr lang="en-US"/>
          </a:p>
        </p:txBody>
      </p:sp>
    </p:spTree>
    <p:extLst>
      <p:ext uri="{BB962C8B-B14F-4D97-AF65-F5344CB8AC3E}">
        <p14:creationId xmlns:p14="http://schemas.microsoft.com/office/powerpoint/2010/main" val="300768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E44131B-962B-4D92-987A-98D844FF276E}" type="slidenum">
              <a:rPr lang="en-US" smtClean="0"/>
              <a:t>1</a:t>
            </a:fld>
            <a:endParaRPr lang="en-US"/>
          </a:p>
        </p:txBody>
      </p:sp>
    </p:spTree>
    <p:extLst>
      <p:ext uri="{BB962C8B-B14F-4D97-AF65-F5344CB8AC3E}">
        <p14:creationId xmlns:p14="http://schemas.microsoft.com/office/powerpoint/2010/main" val="678079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 Christian’s Hope</a:t>
            </a:r>
            <a:endParaRPr lang="en-US" dirty="0"/>
          </a:p>
          <a:p>
            <a:r>
              <a:rPr lang="en-US" b="1" dirty="0"/>
              <a:t>Introduction</a:t>
            </a:r>
            <a:endParaRPr lang="en-US" dirty="0"/>
          </a:p>
          <a:p>
            <a:pPr marL="171450" lvl="0" indent="-171450">
              <a:buFont typeface="Arial" panose="020B0604020202020204" pitchFamily="34" charset="0"/>
              <a:buChar char="•"/>
            </a:pPr>
            <a:r>
              <a:rPr lang="en-US" dirty="0"/>
              <a:t>Christians have something to rejoice in.</a:t>
            </a:r>
          </a:p>
          <a:p>
            <a:pPr marL="171450" lvl="0" indent="-171450">
              <a:buFont typeface="Arial" panose="020B0604020202020204" pitchFamily="34" charset="0"/>
              <a:buChar char="•"/>
            </a:pPr>
            <a:r>
              <a:rPr lang="en-US" dirty="0"/>
              <a:t>We rejoice in hope (</a:t>
            </a:r>
            <a:r>
              <a:rPr lang="en-US" b="1" dirty="0"/>
              <a:t>cf. Romans 12:12</a:t>
            </a:r>
            <a:r>
              <a:rPr lang="en-US" dirty="0"/>
              <a:t>)!</a:t>
            </a:r>
          </a:p>
          <a:p>
            <a:pPr marL="171450" lvl="0" indent="-171450">
              <a:buFont typeface="Arial" panose="020B0604020202020204" pitchFamily="34" charset="0"/>
              <a:buChar char="•"/>
            </a:pPr>
            <a:r>
              <a:rPr lang="en-US" dirty="0"/>
              <a:t>What is hope? How does one attain hope? And what is the hope in?</a:t>
            </a:r>
          </a:p>
          <a:p>
            <a:endParaRPr lang="en-US" dirty="0"/>
          </a:p>
        </p:txBody>
      </p:sp>
      <p:sp>
        <p:nvSpPr>
          <p:cNvPr id="4" name="Slide Number Placeholder 3"/>
          <p:cNvSpPr>
            <a:spLocks noGrp="1"/>
          </p:cNvSpPr>
          <p:nvPr>
            <p:ph type="sldNum" sz="quarter" idx="10"/>
          </p:nvPr>
        </p:nvSpPr>
        <p:spPr/>
        <p:txBody>
          <a:bodyPr/>
          <a:lstStyle/>
          <a:p>
            <a:fld id="{9E44131B-962B-4D92-987A-98D844FF276E}" type="slidenum">
              <a:rPr lang="en-US" smtClean="0"/>
              <a:t>2</a:t>
            </a:fld>
            <a:endParaRPr lang="en-US"/>
          </a:p>
        </p:txBody>
      </p:sp>
    </p:spTree>
    <p:extLst>
      <p:ext uri="{BB962C8B-B14F-4D97-AF65-F5344CB8AC3E}">
        <p14:creationId xmlns:p14="http://schemas.microsoft.com/office/powerpoint/2010/main" val="42886141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dirty="0"/>
              <a:t>What is hope?</a:t>
            </a:r>
          </a:p>
          <a:p>
            <a:pPr lvl="0"/>
            <a:r>
              <a:rPr lang="en-US" sz="1400" b="1" dirty="0"/>
              <a:t>Desire for the unseen.</a:t>
            </a:r>
          </a:p>
          <a:p>
            <a:pPr marL="171450" lvl="0" indent="-171450">
              <a:buFont typeface="Arial" panose="020B0604020202020204" pitchFamily="34" charset="0"/>
              <a:buChar char="•"/>
            </a:pPr>
            <a:r>
              <a:rPr lang="en-US" b="1" dirty="0"/>
              <a:t>Romans 8:24-25 </a:t>
            </a:r>
            <a:r>
              <a:rPr lang="en-US" dirty="0"/>
              <a:t>– The desire here is for the redemption of the body (</a:t>
            </a:r>
            <a:r>
              <a:rPr lang="en-US" b="1" dirty="0"/>
              <a:t>v. 23</a:t>
            </a:r>
            <a:r>
              <a:rPr lang="en-US" dirty="0"/>
              <a:t>).</a:t>
            </a:r>
          </a:p>
          <a:p>
            <a:pPr marL="628650" lvl="1" indent="-171450">
              <a:buFont typeface="Arial" panose="020B0604020202020204" pitchFamily="34" charset="0"/>
              <a:buChar char="•"/>
            </a:pPr>
            <a:r>
              <a:rPr lang="en-US" dirty="0"/>
              <a:t>Previously talked about suffering (</a:t>
            </a:r>
            <a:r>
              <a:rPr lang="en-US" b="1" dirty="0"/>
              <a:t>v. 18</a:t>
            </a:r>
            <a:r>
              <a:rPr lang="en-US" dirty="0"/>
              <a:t>).</a:t>
            </a:r>
          </a:p>
          <a:p>
            <a:pPr marL="628650" lvl="1" indent="-171450">
              <a:buFont typeface="Arial" panose="020B0604020202020204" pitchFamily="34" charset="0"/>
              <a:buChar char="•"/>
            </a:pPr>
            <a:r>
              <a:rPr lang="en-US" b="1" dirty="0"/>
              <a:t>1 John 3:2-3</a:t>
            </a:r>
            <a:r>
              <a:rPr lang="en-US" dirty="0"/>
              <a:t> – We don’t know the specifics about the spiritual body we are to receive. For this reason our hope is for something not seen.</a:t>
            </a:r>
          </a:p>
          <a:p>
            <a:pPr lvl="0"/>
            <a:r>
              <a:rPr lang="en-US" sz="1400" b="1" dirty="0"/>
              <a:t>Sure and Steadfast.</a:t>
            </a:r>
          </a:p>
          <a:p>
            <a:pPr marL="171450" lvl="0" indent="-171450">
              <a:buFont typeface="Arial" panose="020B0604020202020204" pitchFamily="34" charset="0"/>
              <a:buChar char="•"/>
            </a:pPr>
            <a:r>
              <a:rPr lang="en-US" b="1" dirty="0"/>
              <a:t>Hebrews 6:19-20 </a:t>
            </a:r>
            <a:r>
              <a:rPr lang="en-US" dirty="0"/>
              <a:t>– Hope acts as an anchor that secures our place in heaven even though we are still on earth.</a:t>
            </a:r>
          </a:p>
          <a:p>
            <a:pPr marL="628650" lvl="1" indent="-171450">
              <a:buFont typeface="Arial" panose="020B0604020202020204" pitchFamily="34" charset="0"/>
              <a:buChar char="•"/>
            </a:pPr>
            <a:r>
              <a:rPr lang="en-US" b="1" dirty="0"/>
              <a:t>“To ground hope on a false supposition, is like trusting to a weak anchor.” – Socrates (Greek Philosopher)</a:t>
            </a:r>
            <a:endParaRPr lang="en-US" dirty="0"/>
          </a:p>
          <a:p>
            <a:pPr marL="628650" lvl="1" indent="-171450">
              <a:buFont typeface="Arial" panose="020B0604020202020204" pitchFamily="34" charset="0"/>
              <a:buChar char="•"/>
            </a:pPr>
            <a:r>
              <a:rPr lang="en-US" dirty="0"/>
              <a:t>Sure and Steadfast because it is grounded on the immutability of God’s counsel – (</a:t>
            </a:r>
            <a:r>
              <a:rPr lang="en-US" b="1" dirty="0"/>
              <a:t>v. 13-18</a:t>
            </a:r>
            <a:r>
              <a:rPr lang="en-US" dirty="0"/>
              <a:t>) – He </a:t>
            </a:r>
            <a:r>
              <a:rPr lang="en-US" dirty="0" smtClean="0"/>
              <a:t>made a promise and took an oath </a:t>
            </a:r>
            <a:r>
              <a:rPr lang="en-US" b="1" dirty="0" smtClean="0"/>
              <a:t>(v. 13).</a:t>
            </a:r>
            <a:endParaRPr lang="en-US" b="1" dirty="0"/>
          </a:p>
          <a:p>
            <a:pPr marL="171450" lvl="0" indent="-171450">
              <a:buFont typeface="Arial" panose="020B0604020202020204" pitchFamily="34" charset="0"/>
              <a:buChar char="•"/>
            </a:pPr>
            <a:r>
              <a:rPr lang="en-US" dirty="0"/>
              <a:t>Because it is supported by faith – </a:t>
            </a:r>
            <a:r>
              <a:rPr lang="en-US" b="1" dirty="0"/>
              <a:t>Hebrews 11:1 </a:t>
            </a:r>
            <a:r>
              <a:rPr lang="en-US" dirty="0"/>
              <a:t>(Faith is not blind. It is substance and evidence.)</a:t>
            </a:r>
          </a:p>
          <a:p>
            <a:pPr marL="628650" lvl="1" indent="-171450">
              <a:buFont typeface="Arial" panose="020B0604020202020204" pitchFamily="34" charset="0"/>
              <a:buChar char="•"/>
            </a:pPr>
            <a:r>
              <a:rPr lang="en-US" b="1" dirty="0"/>
              <a:t>Romans 10:17 </a:t>
            </a:r>
            <a:r>
              <a:rPr lang="en-US" dirty="0"/>
              <a:t>– It is substance and evidence because the word of God tells us about God and His promises. (His word is truth – </a:t>
            </a:r>
            <a:r>
              <a:rPr lang="en-US" b="1" dirty="0"/>
              <a:t>cf. John 17:17</a:t>
            </a:r>
            <a:r>
              <a:rPr lang="en-US" dirty="0"/>
              <a:t>).</a:t>
            </a:r>
          </a:p>
          <a:p>
            <a:pPr lvl="0"/>
            <a:r>
              <a:rPr lang="en-US" sz="1400" b="1" dirty="0"/>
              <a:t>Living</a:t>
            </a:r>
          </a:p>
          <a:p>
            <a:pPr marL="171450" lvl="0" indent="-171450">
              <a:buFont typeface="Arial" panose="020B0604020202020204" pitchFamily="34" charset="0"/>
              <a:buChar char="•"/>
            </a:pPr>
            <a:r>
              <a:rPr lang="en-US" b="1" dirty="0" smtClean="0"/>
              <a:t>1 Peter 1:3 </a:t>
            </a:r>
            <a:r>
              <a:rPr lang="en-US" dirty="0" smtClean="0"/>
              <a:t>– </a:t>
            </a:r>
            <a:r>
              <a:rPr lang="en-US" dirty="0"/>
              <a:t>living – to live, be alive; it is active.</a:t>
            </a:r>
          </a:p>
          <a:p>
            <a:pPr marL="628650" lvl="1" indent="-171450">
              <a:buFont typeface="Arial" panose="020B0604020202020204" pitchFamily="34" charset="0"/>
              <a:buChar char="•"/>
            </a:pPr>
            <a:r>
              <a:rPr lang="en-US" b="1" dirty="0"/>
              <a:t>1 </a:t>
            </a:r>
            <a:r>
              <a:rPr lang="en-US" b="1" dirty="0" smtClean="0"/>
              <a:t>Corinthians </a:t>
            </a:r>
            <a:r>
              <a:rPr lang="en-US" b="1" dirty="0"/>
              <a:t>15:19, 32-34 </a:t>
            </a:r>
            <a:r>
              <a:rPr lang="en-US" dirty="0"/>
              <a:t>– If there is no hope then there is no reason for living righteously. However, there is hope, and that hope activates us toward discipleship. (Why follow Christ if there is no hope in Him?)</a:t>
            </a:r>
          </a:p>
          <a:p>
            <a:pPr lvl="0"/>
            <a:r>
              <a:rPr lang="en-US" sz="1400" b="1" dirty="0"/>
              <a:t>It must be defended.</a:t>
            </a:r>
          </a:p>
          <a:p>
            <a:pPr marL="171450" lvl="0" indent="-171450">
              <a:buFont typeface="Arial" panose="020B0604020202020204" pitchFamily="34" charset="0"/>
              <a:buChar char="•"/>
            </a:pPr>
            <a:r>
              <a:rPr lang="en-US" b="1" dirty="0"/>
              <a:t>1 Peter 3:15</a:t>
            </a:r>
            <a:r>
              <a:rPr lang="en-US" dirty="0"/>
              <a:t> – We can give a defense because there is good reason for our hope!</a:t>
            </a:r>
          </a:p>
          <a:p>
            <a:pPr marL="628650" lvl="1" indent="-171450">
              <a:buFont typeface="Arial" panose="020B0604020202020204" pitchFamily="34" charset="0"/>
              <a:buChar char="•"/>
            </a:pPr>
            <a:r>
              <a:rPr lang="en-US" b="1" dirty="0"/>
              <a:t>Romans 15:4 </a:t>
            </a:r>
            <a:r>
              <a:rPr lang="en-US" dirty="0"/>
              <a:t>– Through the study of the OT we learn of God and His faithfulness. This produces hope in attaining the promises!</a:t>
            </a:r>
          </a:p>
          <a:p>
            <a:pPr marL="1085850" lvl="2" indent="-171450">
              <a:buFont typeface="Arial" panose="020B0604020202020204" pitchFamily="34" charset="0"/>
              <a:buChar char="•"/>
            </a:pPr>
            <a:r>
              <a:rPr lang="en-US" dirty="0"/>
              <a:t>This is our reason for hope. God’s character of consistent righteousness! (</a:t>
            </a:r>
            <a:r>
              <a:rPr lang="en-US" b="1" dirty="0"/>
              <a:t>cf. 2 Peter 3:3-6 </a:t>
            </a:r>
            <a:r>
              <a:rPr lang="en-US" dirty="0"/>
              <a:t>– Example of a defense using our reason for an expectation of a promise from God.)</a:t>
            </a:r>
          </a:p>
          <a:p>
            <a:endParaRPr lang="en-US" dirty="0"/>
          </a:p>
        </p:txBody>
      </p:sp>
      <p:sp>
        <p:nvSpPr>
          <p:cNvPr id="4" name="Slide Number Placeholder 3"/>
          <p:cNvSpPr>
            <a:spLocks noGrp="1"/>
          </p:cNvSpPr>
          <p:nvPr>
            <p:ph type="sldNum" sz="quarter" idx="10"/>
          </p:nvPr>
        </p:nvSpPr>
        <p:spPr/>
        <p:txBody>
          <a:bodyPr/>
          <a:lstStyle/>
          <a:p>
            <a:fld id="{9E44131B-962B-4D92-987A-98D844FF276E}" type="slidenum">
              <a:rPr lang="en-US" smtClean="0"/>
              <a:t>3</a:t>
            </a:fld>
            <a:endParaRPr lang="en-US"/>
          </a:p>
        </p:txBody>
      </p:sp>
    </p:spTree>
    <p:extLst>
      <p:ext uri="{BB962C8B-B14F-4D97-AF65-F5344CB8AC3E}">
        <p14:creationId xmlns:p14="http://schemas.microsoft.com/office/powerpoint/2010/main" val="103062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85217"/>
            <a:ext cx="5486400" cy="3600450"/>
          </a:xfrm>
        </p:spPr>
        <p:txBody>
          <a:bodyPr/>
          <a:lstStyle/>
          <a:p>
            <a:pPr lvl="0"/>
            <a:r>
              <a:rPr lang="en-US" sz="1600" b="1" dirty="0"/>
              <a:t>How is hope attained?</a:t>
            </a:r>
          </a:p>
          <a:p>
            <a:pPr lvl="0"/>
            <a:r>
              <a:rPr lang="en-US" sz="1400" b="1" dirty="0"/>
              <a:t>Begotten again to a hope. (cf. 1 Peter 1:3)</a:t>
            </a:r>
          </a:p>
          <a:p>
            <a:pPr marL="628650" lvl="1" indent="-171450">
              <a:buFont typeface="Arial" panose="020B0604020202020204" pitchFamily="34" charset="0"/>
              <a:buChar char="•"/>
            </a:pPr>
            <a:r>
              <a:rPr lang="en-US" dirty="0"/>
              <a:t>Begotten – </a:t>
            </a:r>
            <a:r>
              <a:rPr lang="en-US" i="1" dirty="0" err="1"/>
              <a:t>anagennao</a:t>
            </a:r>
            <a:r>
              <a:rPr lang="en-US" i="1" dirty="0"/>
              <a:t>̄</a:t>
            </a:r>
            <a:r>
              <a:rPr lang="en-US" dirty="0"/>
              <a:t> – “thoroughly to change the mind of one, so that he lives a </a:t>
            </a:r>
            <a:r>
              <a:rPr lang="en-US" u="sng" dirty="0"/>
              <a:t>new life</a:t>
            </a:r>
            <a:r>
              <a:rPr lang="en-US" dirty="0"/>
              <a:t> and one conformed to the will of God” (Thayer).</a:t>
            </a:r>
          </a:p>
          <a:p>
            <a:pPr marL="628650" lvl="1" indent="-171450">
              <a:buFont typeface="Arial" panose="020B0604020202020204" pitchFamily="34" charset="0"/>
              <a:buChar char="•"/>
            </a:pPr>
            <a:r>
              <a:rPr lang="en-US" b="1" dirty="0"/>
              <a:t>(v. 23</a:t>
            </a:r>
            <a:r>
              <a:rPr lang="en-US" dirty="0"/>
              <a:t>) – Born again – new life.</a:t>
            </a:r>
          </a:p>
          <a:p>
            <a:pPr marL="1085850" lvl="2" indent="-171450">
              <a:buFont typeface="Arial" panose="020B0604020202020204" pitchFamily="34" charset="0"/>
              <a:buChar char="•"/>
            </a:pPr>
            <a:r>
              <a:rPr lang="en-US" dirty="0"/>
              <a:t>How? </a:t>
            </a:r>
            <a:r>
              <a:rPr lang="en-US" b="1" dirty="0"/>
              <a:t>(v. 22-23) </a:t>
            </a:r>
            <a:r>
              <a:rPr lang="en-US" dirty="0"/>
              <a:t>– through the Spirit, i.e., obedience to God’s word!</a:t>
            </a:r>
          </a:p>
          <a:p>
            <a:pPr marL="171450" lvl="0" indent="-171450">
              <a:buFont typeface="Arial" panose="020B0604020202020204" pitchFamily="34" charset="0"/>
              <a:buChar char="•"/>
            </a:pPr>
            <a:r>
              <a:rPr lang="en-US" b="1" dirty="0"/>
              <a:t>John 3:3-5; Acts 8:36-39 </a:t>
            </a:r>
            <a:r>
              <a:rPr lang="en-US" dirty="0"/>
              <a:t>– Baptism is a new birth (spiritual). Why was the eunuch rejoicing? He had hope!</a:t>
            </a:r>
          </a:p>
          <a:p>
            <a:endParaRPr lang="en-US" dirty="0"/>
          </a:p>
        </p:txBody>
      </p:sp>
      <p:sp>
        <p:nvSpPr>
          <p:cNvPr id="4" name="Slide Number Placeholder 3"/>
          <p:cNvSpPr>
            <a:spLocks noGrp="1"/>
          </p:cNvSpPr>
          <p:nvPr>
            <p:ph type="sldNum" sz="quarter" idx="10"/>
          </p:nvPr>
        </p:nvSpPr>
        <p:spPr/>
        <p:txBody>
          <a:bodyPr/>
          <a:lstStyle/>
          <a:p>
            <a:fld id="{9E44131B-962B-4D92-987A-98D844FF276E}" type="slidenum">
              <a:rPr lang="en-US" smtClean="0"/>
              <a:t>4</a:t>
            </a:fld>
            <a:endParaRPr lang="en-US"/>
          </a:p>
        </p:txBody>
      </p:sp>
    </p:spTree>
    <p:extLst>
      <p:ext uri="{BB962C8B-B14F-4D97-AF65-F5344CB8AC3E}">
        <p14:creationId xmlns:p14="http://schemas.microsoft.com/office/powerpoint/2010/main" val="4000017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b="1" dirty="0"/>
              <a:t>Hope of what?</a:t>
            </a:r>
          </a:p>
          <a:p>
            <a:pPr lvl="0"/>
            <a:r>
              <a:rPr lang="en-US" sz="1400" b="1" dirty="0" smtClean="0"/>
              <a:t>Salvation</a:t>
            </a:r>
            <a:endParaRPr lang="en-US" b="1" dirty="0"/>
          </a:p>
          <a:p>
            <a:pPr marL="171450" lvl="0" indent="-171450">
              <a:buFont typeface="Arial" panose="020B0604020202020204" pitchFamily="34" charset="0"/>
              <a:buChar char="•"/>
            </a:pPr>
            <a:r>
              <a:rPr lang="en-US" b="1" dirty="0" smtClean="0"/>
              <a:t>1 Thessalonians 5:8-10</a:t>
            </a:r>
            <a:r>
              <a:rPr lang="en-US" dirty="0" smtClean="0"/>
              <a:t> </a:t>
            </a:r>
            <a:r>
              <a:rPr lang="en-US" dirty="0"/>
              <a:t>– Jesus died for us that we might have the hope of salvation! (Deliverance from death, i.e. eternal life – with God) </a:t>
            </a:r>
            <a:r>
              <a:rPr lang="en-US" dirty="0">
                <a:sym typeface="Wingdings" panose="05000000000000000000" pitchFamily="2" charset="2"/>
              </a:rPr>
              <a:t></a:t>
            </a:r>
            <a:endParaRPr lang="en-US" dirty="0"/>
          </a:p>
          <a:p>
            <a:pPr lvl="0"/>
            <a:r>
              <a:rPr lang="en-US" sz="1400" b="1" dirty="0"/>
              <a:t>Heaven/Eternal life</a:t>
            </a:r>
          </a:p>
          <a:p>
            <a:pPr marL="171450" lvl="0" indent="-171450">
              <a:buFont typeface="Arial" panose="020B0604020202020204" pitchFamily="34" charset="0"/>
              <a:buChar char="•"/>
            </a:pPr>
            <a:r>
              <a:rPr lang="en-US" b="1" dirty="0"/>
              <a:t>Titus 1:1-2 </a:t>
            </a:r>
            <a:r>
              <a:rPr lang="en-US" dirty="0"/>
              <a:t>– In God is life. To dwell with Him is life.</a:t>
            </a:r>
          </a:p>
          <a:p>
            <a:pPr lvl="0"/>
            <a:r>
              <a:rPr lang="en-US" sz="1400" b="1" dirty="0"/>
              <a:t>Resurrection</a:t>
            </a:r>
            <a:endParaRPr lang="en-US" b="1" dirty="0"/>
          </a:p>
          <a:p>
            <a:pPr marL="171450" lvl="0" indent="-171450">
              <a:buFont typeface="Arial" panose="020B0604020202020204" pitchFamily="34" charset="0"/>
              <a:buChar char="•"/>
            </a:pPr>
            <a:r>
              <a:rPr lang="en-US" b="1" dirty="0"/>
              <a:t>1 Corinthians 15:50-52 </a:t>
            </a:r>
            <a:r>
              <a:rPr lang="en-US" dirty="0"/>
              <a:t>– Flesh and blood cannot inherit such. So we must be resurrected in a spiritual body.</a:t>
            </a:r>
          </a:p>
          <a:p>
            <a:pPr lvl="0"/>
            <a:r>
              <a:rPr lang="en-US" sz="1400" b="1" dirty="0"/>
              <a:t>Glory</a:t>
            </a:r>
          </a:p>
          <a:p>
            <a:pPr marL="171450" lvl="0" indent="-171450">
              <a:buFont typeface="Arial" panose="020B0604020202020204" pitchFamily="34" charset="0"/>
              <a:buChar char="•"/>
            </a:pPr>
            <a:r>
              <a:rPr lang="en-US" b="1" dirty="0"/>
              <a:t>1 John 3:2 </a:t>
            </a:r>
            <a:r>
              <a:rPr lang="en-US" dirty="0"/>
              <a:t>– The body we will be given is glorious (</a:t>
            </a:r>
            <a:r>
              <a:rPr lang="en-US" b="1" dirty="0"/>
              <a:t>cf. Romans 8:18</a:t>
            </a:r>
            <a:r>
              <a:rPr lang="en-US" dirty="0"/>
              <a:t>).</a:t>
            </a:r>
          </a:p>
          <a:p>
            <a:pPr marL="171450" lvl="0" indent="-171450">
              <a:buFont typeface="Arial" panose="020B0604020202020204" pitchFamily="34" charset="0"/>
              <a:buChar char="•"/>
            </a:pPr>
            <a:r>
              <a:rPr lang="en-US" b="1" dirty="0"/>
              <a:t>Colossians 3:4 </a:t>
            </a:r>
            <a:r>
              <a:rPr lang="en-US" dirty="0"/>
              <a:t>– We will be with Christ in Glory.</a:t>
            </a:r>
          </a:p>
          <a:p>
            <a:endParaRPr lang="en-US" dirty="0"/>
          </a:p>
        </p:txBody>
      </p:sp>
      <p:sp>
        <p:nvSpPr>
          <p:cNvPr id="4" name="Slide Number Placeholder 3"/>
          <p:cNvSpPr>
            <a:spLocks noGrp="1"/>
          </p:cNvSpPr>
          <p:nvPr>
            <p:ph type="sldNum" sz="quarter" idx="10"/>
          </p:nvPr>
        </p:nvSpPr>
        <p:spPr/>
        <p:txBody>
          <a:bodyPr/>
          <a:lstStyle/>
          <a:p>
            <a:fld id="{9E44131B-962B-4D92-987A-98D844FF276E}" type="slidenum">
              <a:rPr lang="en-US" smtClean="0"/>
              <a:t>5</a:t>
            </a:fld>
            <a:endParaRPr lang="en-US"/>
          </a:p>
        </p:txBody>
      </p:sp>
    </p:spTree>
    <p:extLst>
      <p:ext uri="{BB962C8B-B14F-4D97-AF65-F5344CB8AC3E}">
        <p14:creationId xmlns:p14="http://schemas.microsoft.com/office/powerpoint/2010/main" val="3918764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Conclusion</a:t>
            </a:r>
            <a:endParaRPr lang="en-US" dirty="0" smtClean="0"/>
          </a:p>
          <a:p>
            <a:pPr marL="171450" lvl="0" indent="-171450">
              <a:buFont typeface="Arial" panose="020B0604020202020204" pitchFamily="34" charset="0"/>
              <a:buChar char="•"/>
            </a:pPr>
            <a:r>
              <a:rPr lang="en-US" dirty="0" smtClean="0"/>
              <a:t>The world does not have hope (cf</a:t>
            </a:r>
            <a:r>
              <a:rPr lang="en-US" b="1" dirty="0" smtClean="0"/>
              <a:t>. 1 Thessalonians 4:13-14 </a:t>
            </a:r>
            <a:r>
              <a:rPr lang="en-US" dirty="0" smtClean="0"/>
              <a:t>– Only those in Jesus have hope</a:t>
            </a:r>
            <a:r>
              <a:rPr lang="en-US" dirty="0" smtClean="0"/>
              <a:t>).</a:t>
            </a:r>
          </a:p>
          <a:p>
            <a:pPr marL="628650" lvl="1" indent="-171450">
              <a:buFont typeface="Arial" panose="020B0604020202020204" pitchFamily="34" charset="0"/>
              <a:buChar char="•"/>
            </a:pPr>
            <a:r>
              <a:rPr lang="en-US" dirty="0"/>
              <a:t>The difference between the reality of a resurrection for the believer and unbeliever is desire.</a:t>
            </a:r>
          </a:p>
          <a:p>
            <a:pPr marL="628650" lvl="1" indent="-171450">
              <a:buFont typeface="Arial" panose="020B0604020202020204" pitchFamily="34" charset="0"/>
              <a:buChar char="•"/>
            </a:pPr>
            <a:r>
              <a:rPr lang="en-US" dirty="0"/>
              <a:t>The believer desires (hopes for) the resurrection, waiting in expectation, because it is a positive thing. The unbeliever does not hope for such because he does not believe. However, also because it is something only to be desired by believers</a:t>
            </a:r>
            <a:r>
              <a:rPr lang="en-US" dirty="0" smtClean="0"/>
              <a:t>.</a:t>
            </a:r>
            <a:endParaRPr lang="en-US" dirty="0" smtClean="0"/>
          </a:p>
          <a:p>
            <a:pPr marL="171450" lvl="0" indent="-171450">
              <a:buFont typeface="Arial" panose="020B0604020202020204" pitchFamily="34" charset="0"/>
              <a:buChar char="•"/>
            </a:pPr>
            <a:r>
              <a:rPr lang="en-US" dirty="0" smtClean="0"/>
              <a:t>However, hope is available in Christ (</a:t>
            </a:r>
            <a:r>
              <a:rPr lang="en-US" b="1" dirty="0" smtClean="0"/>
              <a:t>cf. Galatians 3:26-29 </a:t>
            </a:r>
            <a:r>
              <a:rPr lang="en-US" dirty="0" smtClean="0"/>
              <a:t>– Hope of the promise because in Christ you are an heir.)</a:t>
            </a:r>
          </a:p>
          <a:p>
            <a:endParaRPr lang="en-US" dirty="0"/>
          </a:p>
        </p:txBody>
      </p:sp>
      <p:sp>
        <p:nvSpPr>
          <p:cNvPr id="4" name="Slide Number Placeholder 3"/>
          <p:cNvSpPr>
            <a:spLocks noGrp="1"/>
          </p:cNvSpPr>
          <p:nvPr>
            <p:ph type="sldNum" sz="quarter" idx="10"/>
          </p:nvPr>
        </p:nvSpPr>
        <p:spPr/>
        <p:txBody>
          <a:bodyPr/>
          <a:lstStyle/>
          <a:p>
            <a:fld id="{9E44131B-962B-4D92-987A-98D844FF276E}" type="slidenum">
              <a:rPr lang="en-US" smtClean="0"/>
              <a:t>6</a:t>
            </a:fld>
            <a:endParaRPr lang="en-US"/>
          </a:p>
        </p:txBody>
      </p:sp>
    </p:spTree>
    <p:extLst>
      <p:ext uri="{BB962C8B-B14F-4D97-AF65-F5344CB8AC3E}">
        <p14:creationId xmlns:p14="http://schemas.microsoft.com/office/powerpoint/2010/main" val="3137160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BA60F9C-5C37-4A80-B2E6-972230E32633}"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456621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60F9C-5C37-4A80-B2E6-972230E32633}"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3365214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60F9C-5C37-4A80-B2E6-972230E32633}"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3357940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A60F9C-5C37-4A80-B2E6-972230E32633}"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1976103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A60F9C-5C37-4A80-B2E6-972230E32633}" type="datetimeFigureOut">
              <a:rPr lang="en-US" smtClean="0"/>
              <a:t>6/7/2015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2958625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A60F9C-5C37-4A80-B2E6-972230E32633}" type="datetimeFigureOut">
              <a:rPr lang="en-US" smtClean="0"/>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27307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A60F9C-5C37-4A80-B2E6-972230E32633}" type="datetimeFigureOut">
              <a:rPr lang="en-US" smtClean="0"/>
              <a:t>6/7/2015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2394477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BA60F9C-5C37-4A80-B2E6-972230E32633}" type="datetimeFigureOut">
              <a:rPr lang="en-US" smtClean="0"/>
              <a:t>6/7/2015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2770222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A60F9C-5C37-4A80-B2E6-972230E32633}" type="datetimeFigureOut">
              <a:rPr lang="en-US" smtClean="0"/>
              <a:t>6/7/2015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24909096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60F9C-5C37-4A80-B2E6-972230E32633}" type="datetimeFigureOut">
              <a:rPr lang="en-US" smtClean="0"/>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1376197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A60F9C-5C37-4A80-B2E6-972230E32633}" type="datetimeFigureOut">
              <a:rPr lang="en-US" smtClean="0"/>
              <a:t>6/7/2015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B61F1B-FB93-484C-A60C-0EEB4ED416B7}" type="slidenum">
              <a:rPr lang="en-US" smtClean="0"/>
              <a:t>‹#›</a:t>
            </a:fld>
            <a:endParaRPr lang="en-US"/>
          </a:p>
        </p:txBody>
      </p:sp>
    </p:spTree>
    <p:extLst>
      <p:ext uri="{BB962C8B-B14F-4D97-AF65-F5344CB8AC3E}">
        <p14:creationId xmlns:p14="http://schemas.microsoft.com/office/powerpoint/2010/main" val="819285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1000" r="-1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A60F9C-5C37-4A80-B2E6-972230E32633}" type="datetimeFigureOut">
              <a:rPr lang="en-US" smtClean="0"/>
              <a:t>6/7/2015</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B61F1B-FB93-484C-A60C-0EEB4ED416B7}" type="slidenum">
              <a:rPr lang="en-US" smtClean="0"/>
              <a:t>‹#›</a:t>
            </a:fld>
            <a:endParaRPr lang="en-US"/>
          </a:p>
        </p:txBody>
      </p:sp>
    </p:spTree>
    <p:extLst>
      <p:ext uri="{BB962C8B-B14F-4D97-AF65-F5344CB8AC3E}">
        <p14:creationId xmlns:p14="http://schemas.microsoft.com/office/powerpoint/2010/main" val="2417144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273977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873895"/>
            <a:ext cx="7772400" cy="2387600"/>
          </a:xfrm>
        </p:spPr>
        <p:txBody>
          <a:bodyPr>
            <a:prstTxWarp prst="textArchUp">
              <a:avLst/>
            </a:prstTxWarp>
            <a:noAutofit/>
          </a:bodyPr>
          <a:lstStyle/>
          <a:p>
            <a:r>
              <a:rPr lang="en-US" sz="9600" dirty="0" smtClean="0">
                <a:solidFill>
                  <a:schemeClr val="bg1"/>
                </a:solidFill>
                <a:latin typeface="Edwardian Script ITC" panose="030303020407070D0804" pitchFamily="66" charset="0"/>
              </a:rPr>
              <a:t>A Christian’s Hope</a:t>
            </a:r>
            <a:endParaRPr lang="en-US" sz="9600" dirty="0">
              <a:solidFill>
                <a:schemeClr val="bg1"/>
              </a:solidFill>
              <a:latin typeface="Edwardian Script ITC" panose="030303020407070D0804" pitchFamily="66" charset="0"/>
            </a:endParaRPr>
          </a:p>
        </p:txBody>
      </p:sp>
      <p:sp>
        <p:nvSpPr>
          <p:cNvPr id="5" name="TextBox 4"/>
          <p:cNvSpPr txBox="1"/>
          <p:nvPr/>
        </p:nvSpPr>
        <p:spPr>
          <a:xfrm>
            <a:off x="2382591" y="4157844"/>
            <a:ext cx="4378817" cy="1200329"/>
          </a:xfrm>
          <a:prstGeom prst="rect">
            <a:avLst/>
          </a:prstGeom>
          <a:noFill/>
        </p:spPr>
        <p:txBody>
          <a:bodyPr wrap="square" rtlCol="0">
            <a:prstTxWarp prst="textArchUp">
              <a:avLst/>
            </a:prstTxWarp>
            <a:spAutoFit/>
          </a:bodyPr>
          <a:lstStyle/>
          <a:p>
            <a:pPr algn="ctr"/>
            <a:r>
              <a:rPr lang="en-US" sz="4400" i="1" dirty="0" smtClean="0">
                <a:solidFill>
                  <a:schemeClr val="bg1"/>
                </a:solidFill>
                <a:latin typeface="+mj-lt"/>
              </a:rPr>
              <a:t>“Rejoice in hope.”</a:t>
            </a:r>
          </a:p>
          <a:p>
            <a:pPr algn="ctr"/>
            <a:r>
              <a:rPr lang="en-US" sz="2800" dirty="0" smtClean="0">
                <a:solidFill>
                  <a:schemeClr val="bg1"/>
                </a:solidFill>
                <a:latin typeface="+mj-lt"/>
              </a:rPr>
              <a:t>– Romans 12:12 –</a:t>
            </a:r>
            <a:endParaRPr lang="en-US" sz="2800" dirty="0">
              <a:solidFill>
                <a:schemeClr val="bg1"/>
              </a:solidFill>
              <a:latin typeface="+mj-lt"/>
            </a:endParaRPr>
          </a:p>
        </p:txBody>
      </p:sp>
    </p:spTree>
    <p:extLst>
      <p:ext uri="{BB962C8B-B14F-4D97-AF65-F5344CB8AC3E}">
        <p14:creationId xmlns:p14="http://schemas.microsoft.com/office/powerpoint/2010/main" val="20663059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dirty="0" smtClean="0">
                <a:solidFill>
                  <a:schemeClr val="bg1"/>
                </a:solidFill>
                <a:latin typeface="Edwardian Script ITC" panose="030303020407070D0804" pitchFamily="66" charset="0"/>
              </a:rPr>
              <a:t>What is hope?</a:t>
            </a:r>
            <a:endParaRPr lang="en-US" sz="8800"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xfrm>
            <a:off x="628650" y="1571223"/>
            <a:ext cx="7886700" cy="4605740"/>
          </a:xfrm>
          <a:solidFill>
            <a:schemeClr val="bg1">
              <a:alpha val="50000"/>
            </a:schemeClr>
          </a:solidFill>
          <a:effectLst>
            <a:softEdge rad="76200"/>
          </a:effectLst>
        </p:spPr>
        <p:txBody>
          <a:bodyPr>
            <a:normAutofit lnSpcReduction="10000"/>
          </a:bodyPr>
          <a:lstStyle/>
          <a:p>
            <a:pPr marL="0" lvl="0" indent="0" algn="ctr">
              <a:buNone/>
            </a:pPr>
            <a:r>
              <a:rPr lang="en-US" sz="3600" b="1" dirty="0" smtClean="0"/>
              <a:t>Desire </a:t>
            </a:r>
            <a:r>
              <a:rPr lang="en-US" sz="3600" b="1" dirty="0"/>
              <a:t>for the </a:t>
            </a:r>
            <a:r>
              <a:rPr lang="en-US" sz="3600" b="1" dirty="0" smtClean="0"/>
              <a:t>unseen.</a:t>
            </a:r>
          </a:p>
          <a:p>
            <a:pPr marL="0" lvl="0" indent="0" algn="ctr">
              <a:buNone/>
            </a:pPr>
            <a:r>
              <a:rPr lang="en-US" sz="3200" i="1" dirty="0" smtClean="0"/>
              <a:t>– Romans 8:24-25 –</a:t>
            </a:r>
            <a:endParaRPr lang="en-US" sz="3200" i="1" dirty="0"/>
          </a:p>
          <a:p>
            <a:pPr marL="0" lvl="0" indent="0" algn="ctr">
              <a:buNone/>
            </a:pPr>
            <a:r>
              <a:rPr lang="en-US" sz="3600" b="1" dirty="0"/>
              <a:t>Sure and Steadfast.</a:t>
            </a:r>
          </a:p>
          <a:p>
            <a:pPr marL="0" lvl="0" indent="0" algn="ctr">
              <a:buNone/>
            </a:pPr>
            <a:r>
              <a:rPr lang="en-US" sz="3200" i="1" dirty="0" smtClean="0"/>
              <a:t>– Hebrews 6:19-20 –</a:t>
            </a:r>
            <a:endParaRPr lang="en-US" sz="3200" i="1" dirty="0"/>
          </a:p>
          <a:p>
            <a:pPr marL="0" lvl="0" indent="0" algn="ctr">
              <a:buNone/>
            </a:pPr>
            <a:r>
              <a:rPr lang="en-US" sz="3600" b="1" dirty="0"/>
              <a:t>Living</a:t>
            </a:r>
          </a:p>
          <a:p>
            <a:pPr marL="0" lvl="0" indent="0" algn="ctr">
              <a:buNone/>
            </a:pPr>
            <a:r>
              <a:rPr lang="en-US" sz="3200" i="1" dirty="0" smtClean="0"/>
              <a:t>– 1 </a:t>
            </a:r>
            <a:r>
              <a:rPr lang="en-US" sz="3200" i="1" dirty="0"/>
              <a:t>Peter </a:t>
            </a:r>
            <a:r>
              <a:rPr lang="en-US" sz="3200" i="1" dirty="0" smtClean="0"/>
              <a:t>1:3 –</a:t>
            </a:r>
            <a:endParaRPr lang="en-US" sz="3200" i="1" dirty="0"/>
          </a:p>
          <a:p>
            <a:pPr marL="0" lvl="0" indent="0" algn="ctr">
              <a:buNone/>
            </a:pPr>
            <a:r>
              <a:rPr lang="en-US" sz="3600" b="1" dirty="0"/>
              <a:t>It must be defended.</a:t>
            </a:r>
          </a:p>
          <a:p>
            <a:pPr marL="0" lvl="0" indent="0" algn="ctr">
              <a:buNone/>
            </a:pPr>
            <a:r>
              <a:rPr lang="en-US" sz="3200" i="1" dirty="0" smtClean="0"/>
              <a:t>– 1 </a:t>
            </a:r>
            <a:r>
              <a:rPr lang="en-US" sz="3200" i="1" dirty="0"/>
              <a:t>Peter </a:t>
            </a:r>
            <a:r>
              <a:rPr lang="en-US" sz="3200" i="1" dirty="0" smtClean="0"/>
              <a:t>3:15 –</a:t>
            </a:r>
            <a:endParaRPr lang="en-US" sz="3200" i="1" dirty="0"/>
          </a:p>
        </p:txBody>
      </p:sp>
    </p:spTree>
    <p:extLst>
      <p:ext uri="{BB962C8B-B14F-4D97-AF65-F5344CB8AC3E}">
        <p14:creationId xmlns:p14="http://schemas.microsoft.com/office/powerpoint/2010/main" val="3592436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dirty="0" smtClean="0">
                <a:solidFill>
                  <a:schemeClr val="bg1"/>
                </a:solidFill>
                <a:latin typeface="Edwardian Script ITC" panose="030303020407070D0804" pitchFamily="66" charset="0"/>
              </a:rPr>
              <a:t>How is hope attained?</a:t>
            </a:r>
            <a:endParaRPr lang="en-US" sz="8800"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xfrm>
            <a:off x="628650" y="1571223"/>
            <a:ext cx="7886700" cy="4605740"/>
          </a:xfrm>
          <a:solidFill>
            <a:schemeClr val="bg1">
              <a:alpha val="50000"/>
            </a:schemeClr>
          </a:solidFill>
          <a:effectLst>
            <a:softEdge rad="76200"/>
          </a:effectLst>
        </p:spPr>
        <p:txBody>
          <a:bodyPr>
            <a:normAutofit/>
          </a:bodyPr>
          <a:lstStyle/>
          <a:p>
            <a:pPr marL="0" lvl="0" indent="0" algn="ctr">
              <a:buNone/>
            </a:pPr>
            <a:r>
              <a:rPr lang="en-US" sz="3600" b="1" u="sng" dirty="0" smtClean="0"/>
              <a:t>Begotten </a:t>
            </a:r>
            <a:r>
              <a:rPr lang="en-US" sz="3600" b="1" u="sng" dirty="0"/>
              <a:t>again</a:t>
            </a:r>
            <a:r>
              <a:rPr lang="en-US" sz="3600" b="1" dirty="0"/>
              <a:t> to a hope. </a:t>
            </a:r>
            <a:endParaRPr lang="en-US" sz="3600" b="1" dirty="0" smtClean="0"/>
          </a:p>
          <a:p>
            <a:pPr marL="0" lvl="0" indent="0" algn="ctr">
              <a:buNone/>
            </a:pPr>
            <a:r>
              <a:rPr lang="en-US" sz="3200" i="1" dirty="0" smtClean="0"/>
              <a:t>– 1 </a:t>
            </a:r>
            <a:r>
              <a:rPr lang="en-US" sz="3200" i="1" dirty="0"/>
              <a:t>Peter </a:t>
            </a:r>
            <a:r>
              <a:rPr lang="en-US" sz="3200" i="1" dirty="0" smtClean="0"/>
              <a:t>1:3, 23 –</a:t>
            </a:r>
            <a:endParaRPr lang="en-US" sz="3200" i="1" dirty="0"/>
          </a:p>
          <a:p>
            <a:pPr marL="0" lvl="0" indent="0" algn="ctr">
              <a:buNone/>
            </a:pPr>
            <a:r>
              <a:rPr lang="en-US" sz="3600" dirty="0" smtClean="0"/>
              <a:t>Begotten </a:t>
            </a:r>
            <a:r>
              <a:rPr lang="en-US" sz="3600" dirty="0"/>
              <a:t>– </a:t>
            </a:r>
            <a:r>
              <a:rPr lang="en-US" sz="3600" i="1" dirty="0" err="1"/>
              <a:t>anagennao</a:t>
            </a:r>
            <a:r>
              <a:rPr lang="en-US" sz="3600" i="1" dirty="0"/>
              <a:t>̄</a:t>
            </a:r>
            <a:r>
              <a:rPr lang="en-US" sz="3600" dirty="0"/>
              <a:t> – “thoroughly to change the mind of one, so that he lives a </a:t>
            </a:r>
            <a:r>
              <a:rPr lang="en-US" sz="3600" u="sng" dirty="0"/>
              <a:t>new life</a:t>
            </a:r>
            <a:r>
              <a:rPr lang="en-US" sz="3600" dirty="0"/>
              <a:t> and one conformed to the will of God” (Thayer</a:t>
            </a:r>
            <a:r>
              <a:rPr lang="en-US" sz="3600" dirty="0" smtClean="0"/>
              <a:t>).</a:t>
            </a:r>
            <a:endParaRPr lang="en-US" sz="3600" dirty="0"/>
          </a:p>
          <a:p>
            <a:pPr marL="0" lvl="0" indent="0" algn="ctr">
              <a:buNone/>
            </a:pPr>
            <a:r>
              <a:rPr lang="en-US" sz="3200" i="1" dirty="0" smtClean="0"/>
              <a:t>– John </a:t>
            </a:r>
            <a:r>
              <a:rPr lang="en-US" sz="3200" i="1" dirty="0"/>
              <a:t>3:3-5; Acts </a:t>
            </a:r>
            <a:r>
              <a:rPr lang="en-US" sz="3200" i="1" dirty="0" smtClean="0"/>
              <a:t>8:36-39 –</a:t>
            </a:r>
            <a:endParaRPr lang="en-US" sz="3200" i="1" dirty="0"/>
          </a:p>
        </p:txBody>
      </p:sp>
    </p:spTree>
    <p:extLst>
      <p:ext uri="{BB962C8B-B14F-4D97-AF65-F5344CB8AC3E}">
        <p14:creationId xmlns:p14="http://schemas.microsoft.com/office/powerpoint/2010/main" val="42062477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8800" dirty="0" smtClean="0">
                <a:solidFill>
                  <a:schemeClr val="bg1"/>
                </a:solidFill>
                <a:latin typeface="Edwardian Script ITC" panose="030303020407070D0804" pitchFamily="66" charset="0"/>
              </a:rPr>
              <a:t>Hope of what?</a:t>
            </a:r>
            <a:endParaRPr lang="en-US" sz="8800" dirty="0">
              <a:solidFill>
                <a:schemeClr val="bg1"/>
              </a:solidFill>
              <a:latin typeface="Edwardian Script ITC" panose="030303020407070D0804" pitchFamily="66" charset="0"/>
            </a:endParaRPr>
          </a:p>
        </p:txBody>
      </p:sp>
      <p:sp>
        <p:nvSpPr>
          <p:cNvPr id="3" name="Content Placeholder 2"/>
          <p:cNvSpPr>
            <a:spLocks noGrp="1"/>
          </p:cNvSpPr>
          <p:nvPr>
            <p:ph idx="1"/>
          </p:nvPr>
        </p:nvSpPr>
        <p:spPr>
          <a:xfrm>
            <a:off x="628650" y="1571223"/>
            <a:ext cx="7886700" cy="4605740"/>
          </a:xfrm>
          <a:solidFill>
            <a:schemeClr val="bg1">
              <a:alpha val="50000"/>
            </a:schemeClr>
          </a:solidFill>
          <a:effectLst>
            <a:softEdge rad="76200"/>
          </a:effectLst>
        </p:spPr>
        <p:txBody>
          <a:bodyPr>
            <a:normAutofit lnSpcReduction="10000"/>
          </a:bodyPr>
          <a:lstStyle/>
          <a:p>
            <a:pPr marL="0" lvl="0" indent="0" algn="ctr">
              <a:buNone/>
            </a:pPr>
            <a:r>
              <a:rPr lang="en-US" sz="3600" b="1" dirty="0"/>
              <a:t>Salvation</a:t>
            </a:r>
          </a:p>
          <a:p>
            <a:pPr marL="0" lvl="0" indent="0" algn="ctr">
              <a:buNone/>
            </a:pPr>
            <a:r>
              <a:rPr lang="en-US" sz="3200" i="1" dirty="0" smtClean="0"/>
              <a:t>– 1 </a:t>
            </a:r>
            <a:r>
              <a:rPr lang="en-US" sz="3200" i="1" dirty="0"/>
              <a:t>Thessalonians </a:t>
            </a:r>
            <a:r>
              <a:rPr lang="en-US" sz="3200" i="1" dirty="0" smtClean="0"/>
              <a:t>5:8-10 –</a:t>
            </a:r>
            <a:endParaRPr lang="en-US" sz="3200" i="1" dirty="0"/>
          </a:p>
          <a:p>
            <a:pPr marL="0" lvl="0" indent="0" algn="ctr">
              <a:buNone/>
            </a:pPr>
            <a:r>
              <a:rPr lang="en-US" sz="3600" b="1" dirty="0"/>
              <a:t>Heaven/Eternal life</a:t>
            </a:r>
          </a:p>
          <a:p>
            <a:pPr marL="0" lvl="0" indent="0" algn="ctr">
              <a:buNone/>
            </a:pPr>
            <a:r>
              <a:rPr lang="en-US" sz="3200" i="1" dirty="0" smtClean="0"/>
              <a:t>– Titus 1:1-2 –</a:t>
            </a:r>
            <a:endParaRPr lang="en-US" sz="3200" i="1" dirty="0"/>
          </a:p>
          <a:p>
            <a:pPr marL="0" lvl="0" indent="0" algn="ctr">
              <a:buNone/>
            </a:pPr>
            <a:r>
              <a:rPr lang="en-US" sz="3600" b="1" dirty="0"/>
              <a:t>Resurrection</a:t>
            </a:r>
          </a:p>
          <a:p>
            <a:pPr marL="0" lvl="0" indent="0" algn="ctr">
              <a:buNone/>
            </a:pPr>
            <a:r>
              <a:rPr lang="en-US" sz="3200" i="1" dirty="0" smtClean="0"/>
              <a:t>– 1 </a:t>
            </a:r>
            <a:r>
              <a:rPr lang="en-US" sz="3200" i="1" dirty="0"/>
              <a:t>Corinthians </a:t>
            </a:r>
            <a:r>
              <a:rPr lang="en-US" sz="3200" i="1" dirty="0" smtClean="0"/>
              <a:t>15:50-52 –</a:t>
            </a:r>
            <a:endParaRPr lang="en-US" sz="3200" i="1" dirty="0"/>
          </a:p>
          <a:p>
            <a:pPr marL="0" lvl="0" indent="0" algn="ctr">
              <a:buNone/>
            </a:pPr>
            <a:r>
              <a:rPr lang="en-US" sz="3600" b="1" dirty="0"/>
              <a:t>Glory</a:t>
            </a:r>
          </a:p>
          <a:p>
            <a:pPr marL="0" lvl="0" indent="0" algn="ctr">
              <a:buNone/>
            </a:pPr>
            <a:r>
              <a:rPr lang="en-US" sz="3200" i="1" dirty="0" smtClean="0"/>
              <a:t>– Colossians 3:4 –</a:t>
            </a:r>
            <a:endParaRPr lang="en-US" sz="3200" i="1" dirty="0"/>
          </a:p>
        </p:txBody>
      </p:sp>
    </p:spTree>
    <p:extLst>
      <p:ext uri="{BB962C8B-B14F-4D97-AF65-F5344CB8AC3E}">
        <p14:creationId xmlns:p14="http://schemas.microsoft.com/office/powerpoint/2010/main" val="30801305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00"/>
                                        <p:tgtEl>
                                          <p:spTgt spid="3">
                                            <p:txEl>
                                              <p:pRg st="6" end="6"/>
                                            </p:txEl>
                                          </p:spTgt>
                                        </p:tgtEl>
                                      </p:cBhvr>
                                    </p:animEffect>
                                    <p:anim calcmode="lin" valueType="num">
                                      <p:cBhvr>
                                        <p:cTn id="44"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nodeType="with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1000"/>
                                        <p:tgtEl>
                                          <p:spTgt spid="3">
                                            <p:txEl>
                                              <p:pRg st="7" end="7"/>
                                            </p:txEl>
                                          </p:spTgt>
                                        </p:tgtEl>
                                      </p:cBhvr>
                                    </p:animEffect>
                                    <p:anim calcmode="lin" valueType="num">
                                      <p:cBhvr>
                                        <p:cTn id="49"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799" y="1212521"/>
            <a:ext cx="7772400" cy="2387600"/>
          </a:xfrm>
        </p:spPr>
        <p:txBody>
          <a:bodyPr>
            <a:prstTxWarp prst="textArchUp">
              <a:avLst/>
            </a:prstTxWarp>
            <a:noAutofit/>
          </a:bodyPr>
          <a:lstStyle/>
          <a:p>
            <a:r>
              <a:rPr lang="en-US" sz="9600" dirty="0" smtClean="0">
                <a:solidFill>
                  <a:schemeClr val="bg1"/>
                </a:solidFill>
                <a:latin typeface="Edwardian Script ITC" panose="030303020407070D0804" pitchFamily="66" charset="0"/>
              </a:rPr>
              <a:t>A </a:t>
            </a:r>
            <a:r>
              <a:rPr lang="en-US" sz="9600" u="sng" dirty="0" smtClean="0">
                <a:solidFill>
                  <a:schemeClr val="bg1"/>
                </a:solidFill>
                <a:latin typeface="Edwardian Script ITC" panose="030303020407070D0804" pitchFamily="66" charset="0"/>
              </a:rPr>
              <a:t>Christian’s</a:t>
            </a:r>
            <a:r>
              <a:rPr lang="en-US" sz="9600" dirty="0" smtClean="0">
                <a:solidFill>
                  <a:schemeClr val="bg1"/>
                </a:solidFill>
                <a:latin typeface="Edwardian Script ITC" panose="030303020407070D0804" pitchFamily="66" charset="0"/>
              </a:rPr>
              <a:t> Hope</a:t>
            </a:r>
            <a:endParaRPr lang="en-US" sz="9600" dirty="0">
              <a:solidFill>
                <a:schemeClr val="bg1"/>
              </a:solidFill>
              <a:latin typeface="Edwardian Script ITC" panose="030303020407070D0804" pitchFamily="66" charset="0"/>
            </a:endParaRPr>
          </a:p>
        </p:txBody>
      </p:sp>
      <p:sp>
        <p:nvSpPr>
          <p:cNvPr id="5" name="TextBox 4"/>
          <p:cNvSpPr txBox="1"/>
          <p:nvPr/>
        </p:nvSpPr>
        <p:spPr>
          <a:xfrm>
            <a:off x="1300764" y="1891163"/>
            <a:ext cx="6542469" cy="2985433"/>
          </a:xfrm>
          <a:prstGeom prst="rect">
            <a:avLst/>
          </a:prstGeom>
          <a:noFill/>
        </p:spPr>
        <p:txBody>
          <a:bodyPr wrap="square" rtlCol="0">
            <a:spAutoFit/>
          </a:bodyPr>
          <a:lstStyle/>
          <a:p>
            <a:pPr algn="ctr"/>
            <a:r>
              <a:rPr lang="en-US" sz="4000" b="1" dirty="0" smtClean="0">
                <a:solidFill>
                  <a:schemeClr val="bg1"/>
                </a:solidFill>
                <a:latin typeface="+mj-lt"/>
              </a:rPr>
              <a:t>The world has no hope.</a:t>
            </a:r>
          </a:p>
          <a:p>
            <a:pPr algn="ctr"/>
            <a:r>
              <a:rPr lang="en-US" sz="3200" i="1" dirty="0" smtClean="0">
                <a:solidFill>
                  <a:schemeClr val="bg1"/>
                </a:solidFill>
                <a:latin typeface="+mj-lt"/>
              </a:rPr>
              <a:t>– 1 Thessalonians 4:13-14 –</a:t>
            </a:r>
          </a:p>
          <a:p>
            <a:pPr algn="ctr"/>
            <a:r>
              <a:rPr lang="en-US" sz="4000" b="1" dirty="0" smtClean="0">
                <a:solidFill>
                  <a:schemeClr val="bg1"/>
                </a:solidFill>
                <a:latin typeface="+mj-lt"/>
              </a:rPr>
              <a:t>However, you can find hope in Christ!</a:t>
            </a:r>
          </a:p>
          <a:p>
            <a:pPr algn="ctr"/>
            <a:r>
              <a:rPr lang="en-US" sz="3200" i="1" dirty="0" smtClean="0">
                <a:solidFill>
                  <a:schemeClr val="bg1"/>
                </a:solidFill>
                <a:latin typeface="+mj-lt"/>
              </a:rPr>
              <a:t>– Galatians 3:26-29 –</a:t>
            </a:r>
          </a:p>
        </p:txBody>
      </p:sp>
    </p:spTree>
    <p:extLst>
      <p:ext uri="{BB962C8B-B14F-4D97-AF65-F5344CB8AC3E}">
        <p14:creationId xmlns:p14="http://schemas.microsoft.com/office/powerpoint/2010/main" val="17847862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1000"/>
                                        <p:tgtEl>
                                          <p:spTgt spid="5">
                                            <p:txEl>
                                              <p:pRg st="1" end="1"/>
                                            </p:txEl>
                                          </p:spTgt>
                                        </p:tgtEl>
                                      </p:cBhvr>
                                    </p:animEffect>
                                    <p:anim calcmode="lin" valueType="num">
                                      <p:cBhvr>
                                        <p:cTn id="13"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fade">
                                      <p:cBhvr>
                                        <p:cTn id="19" dur="1000"/>
                                        <p:tgtEl>
                                          <p:spTgt spid="5">
                                            <p:txEl>
                                              <p:pRg st="2" end="2"/>
                                            </p:txEl>
                                          </p:spTgt>
                                        </p:tgtEl>
                                      </p:cBhvr>
                                    </p:animEffect>
                                    <p:anim calcmode="lin" valueType="num">
                                      <p:cBhvr>
                                        <p:cTn id="20"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5">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fade">
                                      <p:cBhvr>
                                        <p:cTn id="24" dur="1000"/>
                                        <p:tgtEl>
                                          <p:spTgt spid="5">
                                            <p:txEl>
                                              <p:pRg st="3" end="3"/>
                                            </p:txEl>
                                          </p:spTgt>
                                        </p:tgtEl>
                                      </p:cBhvr>
                                    </p:animEffect>
                                    <p:anim calcmode="lin" valueType="num">
                                      <p:cBhvr>
                                        <p:cTn id="25"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TotalTime>
  <Words>873</Words>
  <Application>Microsoft Office PowerPoint</Application>
  <PresentationFormat>On-screen Show (4:3)</PresentationFormat>
  <Paragraphs>81</Paragraphs>
  <Slides>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Edwardian Script ITC</vt:lpstr>
      <vt:lpstr>Wingdings</vt:lpstr>
      <vt:lpstr>Office Theme</vt:lpstr>
      <vt:lpstr>PowerPoint Presentation</vt:lpstr>
      <vt:lpstr>A Christian’s Hope</vt:lpstr>
      <vt:lpstr>What is hope?</vt:lpstr>
      <vt:lpstr>How is hope attained?</vt:lpstr>
      <vt:lpstr>Hope of what?</vt:lpstr>
      <vt:lpstr>A Christian’s Hope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Christian’s Hope</dc:title>
  <dc:creator>Jeremiah Cox</dc:creator>
  <cp:lastModifiedBy>Jeremiah Cox</cp:lastModifiedBy>
  <cp:revision>8</cp:revision>
  <dcterms:created xsi:type="dcterms:W3CDTF">2015-06-06T18:54:23Z</dcterms:created>
  <dcterms:modified xsi:type="dcterms:W3CDTF">2015-06-07T13:38:00Z</dcterms:modified>
</cp:coreProperties>
</file>