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notesViewPr>
    <p:cSldViewPr snapToGrid="0">
      <p:cViewPr varScale="1">
        <p:scale>
          <a:sx n="57" d="100"/>
          <a:sy n="57" d="100"/>
        </p:scale>
        <p:origin x="1980" y="-35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F2A18-8886-48B7-A7B2-40DD6E456635}" type="datetimeFigureOut">
              <a:rPr lang="en-US" smtClean="0"/>
              <a:t>6/3/2015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262A1-4F19-4162-A76F-7AAAEAF14A2F}" type="slidenum">
              <a:rPr lang="en-US" smtClean="0"/>
              <a:t>‹#›</a:t>
            </a:fld>
            <a:endParaRPr lang="en-US"/>
          </a:p>
        </p:txBody>
      </p:sp>
    </p:spTree>
    <p:extLst>
      <p:ext uri="{BB962C8B-B14F-4D97-AF65-F5344CB8AC3E}">
        <p14:creationId xmlns:p14="http://schemas.microsoft.com/office/powerpoint/2010/main" val="26941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Eli and His Sons</a:t>
            </a:r>
            <a:endParaRPr lang="en-US" sz="1000" dirty="0"/>
          </a:p>
          <a:p>
            <a:r>
              <a:rPr lang="en-US" i="1" dirty="0"/>
              <a:t>1 Samuel 2-4</a:t>
            </a:r>
            <a:endParaRPr lang="en-US" sz="1100" dirty="0"/>
          </a:p>
          <a:p>
            <a:r>
              <a:rPr lang="en-US" b="1" dirty="0"/>
              <a:t>Introduction</a:t>
            </a:r>
            <a:endParaRPr lang="en-US" sz="1100" dirty="0"/>
          </a:p>
          <a:p>
            <a:pPr marL="171450" lvl="0" indent="-171450">
              <a:buFont typeface="Arial" panose="020B0604020202020204" pitchFamily="34" charset="0"/>
              <a:buChar char="•"/>
            </a:pPr>
            <a:r>
              <a:rPr lang="en-US" dirty="0"/>
              <a:t>Eli served as both a judge, and high priest. He was very influential in these positions.</a:t>
            </a:r>
          </a:p>
          <a:p>
            <a:pPr marL="171450" lvl="0" indent="-171450">
              <a:buFont typeface="Arial" panose="020B0604020202020204" pitchFamily="34" charset="0"/>
              <a:buChar char="•"/>
            </a:pPr>
            <a:r>
              <a:rPr lang="en-US" dirty="0"/>
              <a:t>He was not perfect, and his sons were far from perfect.</a:t>
            </a:r>
          </a:p>
          <a:p>
            <a:pPr marL="171450" lvl="0" indent="-171450">
              <a:buFont typeface="Arial" panose="020B0604020202020204" pitchFamily="34" charset="0"/>
              <a:buChar char="•"/>
            </a:pPr>
            <a:r>
              <a:rPr lang="en-US" dirty="0"/>
              <a:t>There are things we can learn from Eli and his sons. Some things about Eli were admirable and should be emulated.</a:t>
            </a:r>
          </a:p>
          <a:p>
            <a:pPr lvl="0"/>
            <a:r>
              <a:rPr lang="en-US" sz="1400" b="1" dirty="0"/>
              <a:t>Corrupt Priests (Eli’s Sons) (cf. 2:12-17, 22).</a:t>
            </a:r>
          </a:p>
          <a:p>
            <a:pPr marL="171450" indent="-171450">
              <a:buFont typeface="Arial" panose="020B0604020202020204" pitchFamily="34" charset="0"/>
              <a:buChar char="•"/>
            </a:pPr>
            <a:r>
              <a:rPr lang="en-US" dirty="0" err="1"/>
              <a:t>Hophni</a:t>
            </a:r>
            <a:r>
              <a:rPr lang="en-US" dirty="0"/>
              <a:t> and Phinehas were priests </a:t>
            </a:r>
            <a:r>
              <a:rPr lang="en-US" b="1" dirty="0"/>
              <a:t>(cf. 1:3</a:t>
            </a:r>
            <a:r>
              <a:rPr lang="en-US" dirty="0"/>
              <a:t>).</a:t>
            </a:r>
          </a:p>
          <a:p>
            <a:pPr marL="628650" lvl="1" indent="-171450">
              <a:buFont typeface="Arial" panose="020B0604020202020204" pitchFamily="34" charset="0"/>
              <a:buChar char="•"/>
            </a:pPr>
            <a:r>
              <a:rPr lang="en-US" dirty="0"/>
              <a:t>They were “corrupt</a:t>
            </a:r>
            <a:r>
              <a:rPr lang="en-US" b="1" dirty="0"/>
              <a:t>.” (cf. 2:12</a:t>
            </a:r>
            <a:r>
              <a:rPr lang="en-US" dirty="0"/>
              <a:t>)</a:t>
            </a:r>
          </a:p>
          <a:p>
            <a:pPr marL="1085850" lvl="2" indent="-171450">
              <a:buFont typeface="Arial" panose="020B0604020202020204" pitchFamily="34" charset="0"/>
              <a:buChar char="•"/>
            </a:pPr>
            <a:r>
              <a:rPr lang="en-US" dirty="0"/>
              <a:t>Just because they were Priests did not mean they were exempt from the possibility of corruption. </a:t>
            </a:r>
          </a:p>
          <a:p>
            <a:pPr marL="1085850" lvl="2" indent="-171450">
              <a:buFont typeface="Arial" panose="020B0604020202020204" pitchFamily="34" charset="0"/>
              <a:buChar char="•"/>
            </a:pPr>
            <a:r>
              <a:rPr lang="en-US" b="1" dirty="0"/>
              <a:t>Deuteronomy 10:8-9</a:t>
            </a:r>
            <a:r>
              <a:rPr lang="en-US" dirty="0"/>
              <a:t> – Priests were dedicated to service toward God. God was their whole devotion and focus. (This position was serious.)</a:t>
            </a:r>
          </a:p>
          <a:p>
            <a:pPr marL="171450" indent="-171450">
              <a:buFont typeface="Arial" panose="020B0604020202020204" pitchFamily="34" charset="0"/>
              <a:buChar char="•"/>
            </a:pPr>
            <a:r>
              <a:rPr lang="en-US" dirty="0"/>
              <a:t>They did not know God.</a:t>
            </a:r>
          </a:p>
          <a:p>
            <a:pPr marL="628650" lvl="1" indent="-171450">
              <a:buFont typeface="Arial" panose="020B0604020202020204" pitchFamily="34" charset="0"/>
              <a:buChar char="•"/>
            </a:pPr>
            <a:r>
              <a:rPr lang="en-US" b="1" dirty="0"/>
              <a:t>(cf. 2:12)</a:t>
            </a:r>
            <a:r>
              <a:rPr lang="en-US" dirty="0"/>
              <a:t> Know – used figuratively – they did not have a regard for God.</a:t>
            </a:r>
          </a:p>
          <a:p>
            <a:pPr marL="1085850" lvl="2" indent="-171450">
              <a:buFont typeface="Arial" panose="020B0604020202020204" pitchFamily="34" charset="0"/>
              <a:buChar char="•"/>
            </a:pPr>
            <a:r>
              <a:rPr lang="en-US" dirty="0"/>
              <a:t>They did not reverence Him as they should.</a:t>
            </a:r>
          </a:p>
          <a:p>
            <a:pPr marL="1085850" lvl="2" indent="-171450">
              <a:buFont typeface="Arial" panose="020B0604020202020204" pitchFamily="34" charset="0"/>
              <a:buChar char="•"/>
            </a:pPr>
            <a:r>
              <a:rPr lang="en-US" dirty="0"/>
              <a:t>(</a:t>
            </a:r>
            <a:r>
              <a:rPr lang="en-US" b="1" dirty="0"/>
              <a:t>cf. 2:13-17, 22) </a:t>
            </a:r>
            <a:r>
              <a:rPr lang="en-US" dirty="0"/>
              <a:t>– Priests were given portions of some of the sacrifices to eat themselves. This came with specific instructions on how they were to go about doing such, and how much they were to get.</a:t>
            </a:r>
          </a:p>
          <a:p>
            <a:pPr marL="1543050" lvl="3" indent="-171450">
              <a:buFont typeface="Arial" panose="020B0604020202020204" pitchFamily="34" charset="0"/>
              <a:buChar char="•"/>
            </a:pPr>
            <a:r>
              <a:rPr lang="en-US" b="1" dirty="0"/>
              <a:t>(v. 13-14</a:t>
            </a:r>
            <a:r>
              <a:rPr lang="en-US" dirty="0"/>
              <a:t>) – It was their custom to disobey God’s specifications.</a:t>
            </a:r>
          </a:p>
          <a:p>
            <a:pPr marL="2000250" lvl="4" indent="-171450">
              <a:buFont typeface="Arial" panose="020B0604020202020204" pitchFamily="34" charset="0"/>
              <a:buChar char="•"/>
            </a:pPr>
            <a:r>
              <a:rPr lang="en-US" dirty="0"/>
              <a:t>There were specific portions they were to take. Their actions did not allow for such consideration.</a:t>
            </a:r>
          </a:p>
          <a:p>
            <a:pPr marL="2000250" lvl="4" indent="-171450">
              <a:buFont typeface="Arial" panose="020B0604020202020204" pitchFamily="34" charset="0"/>
              <a:buChar char="•"/>
            </a:pPr>
            <a:r>
              <a:rPr lang="en-US" dirty="0"/>
              <a:t>(</a:t>
            </a:r>
            <a:r>
              <a:rPr lang="en-US" b="1" dirty="0"/>
              <a:t>v. 14b</a:t>
            </a:r>
            <a:r>
              <a:rPr lang="en-US" dirty="0"/>
              <a:t>) This was not a one-time thing that happened on accident. It was a continual and blatant rebellious act.</a:t>
            </a:r>
          </a:p>
          <a:p>
            <a:pPr marL="1543050" lvl="3" indent="-171450">
              <a:buFont typeface="Arial" panose="020B0604020202020204" pitchFamily="34" charset="0"/>
              <a:buChar char="•"/>
            </a:pPr>
            <a:r>
              <a:rPr lang="en-US" b="1" dirty="0"/>
              <a:t>(v. 15-17</a:t>
            </a:r>
            <a:r>
              <a:rPr lang="en-US" dirty="0"/>
              <a:t>) – Even when someone suggested they obey they did not listen.</a:t>
            </a:r>
          </a:p>
          <a:p>
            <a:pPr marL="2000250" lvl="4" indent="-171450">
              <a:buFont typeface="Arial" panose="020B0604020202020204" pitchFamily="34" charset="0"/>
              <a:buChar char="•"/>
            </a:pPr>
            <a:r>
              <a:rPr lang="en-US" dirty="0"/>
              <a:t>They were willing to take from what was rightfully God’s to fulfill their own desires.</a:t>
            </a:r>
          </a:p>
          <a:p>
            <a:pPr marL="2000250" lvl="4" indent="-171450">
              <a:buFont typeface="Arial" panose="020B0604020202020204" pitchFamily="34" charset="0"/>
              <a:buChar char="•"/>
            </a:pPr>
            <a:r>
              <a:rPr lang="en-US" dirty="0"/>
              <a:t>They </a:t>
            </a:r>
            <a:r>
              <a:rPr lang="en-US" b="1" dirty="0"/>
              <a:t>abhorred</a:t>
            </a:r>
            <a:r>
              <a:rPr lang="en-US" dirty="0"/>
              <a:t> what was to be given to the Lord.</a:t>
            </a:r>
          </a:p>
          <a:p>
            <a:pPr marL="171450" indent="-171450">
              <a:buFont typeface="Arial" panose="020B0604020202020204" pitchFamily="34" charset="0"/>
              <a:buChar char="•"/>
            </a:pPr>
            <a:r>
              <a:rPr lang="en-US" dirty="0"/>
              <a:t>We are Priests…</a:t>
            </a:r>
          </a:p>
          <a:p>
            <a:pPr marL="628650" lvl="1" indent="-171450">
              <a:buFont typeface="Arial" panose="020B0604020202020204" pitchFamily="34" charset="0"/>
              <a:buChar char="•"/>
            </a:pPr>
            <a:r>
              <a:rPr lang="en-US" b="1" dirty="0"/>
              <a:t>1 Peter 2:9-10; Romans 12:1-2 </a:t>
            </a:r>
            <a:r>
              <a:rPr lang="en-US" dirty="0"/>
              <a:t>– We are God’s priesthood. Our sacrifices are our lives on earth. Every second of every day we live before God as His priests. Are we acting accordingly?</a:t>
            </a:r>
          </a:p>
          <a:p>
            <a:pPr lvl="0"/>
            <a:r>
              <a:rPr lang="en-US" sz="1400" b="1" dirty="0"/>
              <a:t>Guilty of Negligence (Eli) (cf. 2:23-31; 3:13).</a:t>
            </a:r>
          </a:p>
          <a:p>
            <a:pPr marL="171450" lvl="0" indent="-171450">
              <a:buFont typeface="Arial" panose="020B0604020202020204" pitchFamily="34" charset="0"/>
              <a:buChar char="•"/>
            </a:pPr>
            <a:r>
              <a:rPr lang="en-US" dirty="0"/>
              <a:t>Eli knew of his sons’ disobedience (</a:t>
            </a:r>
            <a:r>
              <a:rPr lang="en-US" b="1" dirty="0"/>
              <a:t>cf. 2:22</a:t>
            </a:r>
            <a:r>
              <a:rPr lang="en-US" dirty="0"/>
              <a:t>).</a:t>
            </a:r>
          </a:p>
          <a:p>
            <a:pPr marL="628650" lvl="1" indent="-171450">
              <a:buFont typeface="Arial" panose="020B0604020202020204" pitchFamily="34" charset="0"/>
              <a:buChar char="•"/>
            </a:pPr>
            <a:r>
              <a:rPr lang="en-US" dirty="0"/>
              <a:t>(</a:t>
            </a:r>
            <a:r>
              <a:rPr lang="en-US" b="1" dirty="0"/>
              <a:t>v. 23-25a</a:t>
            </a:r>
            <a:r>
              <a:rPr lang="en-US" dirty="0"/>
              <a:t>) – Eli reacted by rebuking his sons.</a:t>
            </a:r>
          </a:p>
          <a:p>
            <a:pPr marL="1085850" lvl="2" indent="-171450">
              <a:buFont typeface="Arial" panose="020B0604020202020204" pitchFamily="34" charset="0"/>
              <a:buChar char="•"/>
            </a:pPr>
            <a:r>
              <a:rPr lang="en-US" dirty="0"/>
              <a:t>The problem was not that he didn’t do anything, but that he neglected to do enough!</a:t>
            </a:r>
          </a:p>
          <a:p>
            <a:pPr marL="1085850" lvl="2" indent="-171450">
              <a:buFont typeface="Arial" panose="020B0604020202020204" pitchFamily="34" charset="0"/>
              <a:buChar char="•"/>
            </a:pPr>
            <a:r>
              <a:rPr lang="en-US" dirty="0"/>
              <a:t>(</a:t>
            </a:r>
            <a:r>
              <a:rPr lang="en-US" b="1" dirty="0"/>
              <a:t>v. 25b</a:t>
            </a:r>
            <a:r>
              <a:rPr lang="en-US" dirty="0"/>
              <a:t>) – His sons did not repent. Their father’s words had no effect. </a:t>
            </a:r>
          </a:p>
          <a:p>
            <a:pPr marL="1085850" lvl="2" indent="-171450">
              <a:buFont typeface="Arial" panose="020B0604020202020204" pitchFamily="34" charset="0"/>
              <a:buChar char="•"/>
            </a:pPr>
            <a:r>
              <a:rPr lang="en-US" b="1" dirty="0"/>
              <a:t>(cf. 3:13</a:t>
            </a:r>
            <a:r>
              <a:rPr lang="en-US" dirty="0"/>
              <a:t>) – Even after they did not obey their father did not restrain them!</a:t>
            </a:r>
          </a:p>
          <a:p>
            <a:pPr marL="1543050" lvl="3" indent="-171450">
              <a:buFont typeface="Arial" panose="020B0604020202020204" pitchFamily="34" charset="0"/>
              <a:buChar char="•"/>
            </a:pPr>
            <a:r>
              <a:rPr lang="en-US" dirty="0"/>
              <a:t>(</a:t>
            </a:r>
            <a:r>
              <a:rPr lang="en-US" b="1" dirty="0"/>
              <a:t>2:29</a:t>
            </a:r>
            <a:r>
              <a:rPr lang="en-US" dirty="0"/>
              <a:t>) – Because of this Eli was said to have taken part in his sons’ evil deeds. He also honored his sons above God.</a:t>
            </a:r>
          </a:p>
          <a:p>
            <a:pPr marL="171450" lvl="0" indent="-171450">
              <a:buFont typeface="Arial" panose="020B0604020202020204" pitchFamily="34" charset="0"/>
              <a:buChar char="•"/>
            </a:pPr>
            <a:r>
              <a:rPr lang="en-US" dirty="0"/>
              <a:t>Disobedience must be dealt with!</a:t>
            </a:r>
          </a:p>
          <a:p>
            <a:pPr marL="628650" lvl="1" indent="-171450">
              <a:buFont typeface="Arial" panose="020B0604020202020204" pitchFamily="34" charset="0"/>
              <a:buChar char="•"/>
            </a:pPr>
            <a:r>
              <a:rPr lang="en-US" dirty="0"/>
              <a:t>Parents must discipline their children – </a:t>
            </a:r>
            <a:r>
              <a:rPr lang="en-US" b="1" dirty="0"/>
              <a:t>Proverbs 13:24; Hebrews 12:7-8</a:t>
            </a:r>
          </a:p>
          <a:p>
            <a:pPr marL="628650" lvl="1" indent="-171450">
              <a:buFont typeface="Arial" panose="020B0604020202020204" pitchFamily="34" charset="0"/>
              <a:buChar char="•"/>
            </a:pPr>
            <a:r>
              <a:rPr lang="en-US" dirty="0"/>
              <a:t>Christians must rebuke others when necessary – </a:t>
            </a:r>
            <a:r>
              <a:rPr lang="en-US" b="1" dirty="0"/>
              <a:t>2 Timothy 4:2; Titus 1:13 </a:t>
            </a:r>
            <a:r>
              <a:rPr lang="en-US" dirty="0"/>
              <a:t>(</a:t>
            </a:r>
            <a:r>
              <a:rPr lang="en-US" i="1" dirty="0"/>
              <a:t>Those who were “insubordinate, idle talkers and deceivers</a:t>
            </a:r>
            <a:r>
              <a:rPr lang="en-US" b="1" dirty="0"/>
              <a:t>); 2:15 </a:t>
            </a:r>
            <a:r>
              <a:rPr lang="en-US" dirty="0"/>
              <a:t>(Rebuking is for the sake of saving souls, and fulfilling personal responsibility.)</a:t>
            </a:r>
          </a:p>
          <a:p>
            <a:r>
              <a:rPr lang="en-US" i="1" dirty="0"/>
              <a:t>We must consider these things seriously because </a:t>
            </a:r>
            <a:r>
              <a:rPr lang="en-US" i="1" dirty="0">
                <a:sym typeface="Wingdings" panose="05000000000000000000" pitchFamily="2" charset="2"/>
              </a:rPr>
              <a:t></a:t>
            </a:r>
            <a:endParaRPr lang="en-US" dirty="0"/>
          </a:p>
          <a:p>
            <a:pPr lvl="0"/>
            <a:r>
              <a:rPr lang="en-US" sz="1400" b="1" dirty="0"/>
              <a:t>God’s Promises are Conditional.</a:t>
            </a:r>
          </a:p>
          <a:p>
            <a:pPr marL="171450" indent="-171450">
              <a:buFont typeface="Arial" panose="020B0604020202020204" pitchFamily="34" charset="0"/>
              <a:buChar char="•"/>
            </a:pPr>
            <a:r>
              <a:rPr lang="en-US" b="1" dirty="0"/>
              <a:t>(cf. 2:30-36</a:t>
            </a:r>
            <a:r>
              <a:rPr lang="en-US" dirty="0"/>
              <a:t>) – God made a promise to Eli, but the promise was subject to another promise. (The promise about Eli’s house was conditional upon him honoring God.)</a:t>
            </a:r>
          </a:p>
          <a:p>
            <a:pPr marL="171450" indent="-171450">
              <a:buFont typeface="Arial" panose="020B0604020202020204" pitchFamily="34" charset="0"/>
              <a:buChar char="•"/>
            </a:pPr>
            <a:r>
              <a:rPr lang="en-US" dirty="0"/>
              <a:t>We will only attain the promise if we obey God – </a:t>
            </a:r>
            <a:r>
              <a:rPr lang="en-US" b="1" dirty="0"/>
              <a:t>2 Timothy 4:7-8 </a:t>
            </a:r>
            <a:r>
              <a:rPr lang="en-US" dirty="0"/>
              <a:t>(Paul had lived a faithful life and reached the promise. This is because of his faithfulness that God delivered on His promises.)</a:t>
            </a:r>
          </a:p>
          <a:p>
            <a:pPr lvl="0"/>
            <a:r>
              <a:rPr lang="en-US" sz="1400" b="1" dirty="0"/>
              <a:t>Eli’s Zeal and Submission</a:t>
            </a:r>
          </a:p>
          <a:p>
            <a:pPr marL="171450" lvl="0" indent="-171450">
              <a:buFont typeface="Arial" panose="020B0604020202020204" pitchFamily="34" charset="0"/>
              <a:buChar char="•"/>
            </a:pPr>
            <a:r>
              <a:rPr lang="en-US" dirty="0"/>
              <a:t>Eli was excited to hear God’s word (</a:t>
            </a:r>
            <a:r>
              <a:rPr lang="en-US" b="1" dirty="0"/>
              <a:t>cf. 3:10-18</a:t>
            </a:r>
            <a:r>
              <a:rPr lang="en-US" dirty="0"/>
              <a:t>).</a:t>
            </a:r>
          </a:p>
          <a:p>
            <a:pPr marL="628650" lvl="1" indent="-171450">
              <a:buFont typeface="Arial" panose="020B0604020202020204" pitchFamily="34" charset="0"/>
              <a:buChar char="•"/>
            </a:pPr>
            <a:r>
              <a:rPr lang="en-US" dirty="0"/>
              <a:t>The Lord spoke to Samuel about all that He would perform against Eli as He said </a:t>
            </a:r>
            <a:r>
              <a:rPr lang="en-US" b="1" dirty="0"/>
              <a:t>(3:10-15</a:t>
            </a:r>
            <a:r>
              <a:rPr lang="en-US" dirty="0"/>
              <a:t>).</a:t>
            </a:r>
          </a:p>
          <a:p>
            <a:pPr marL="628650" lvl="1" indent="-171450">
              <a:buFont typeface="Arial" panose="020B0604020202020204" pitchFamily="34" charset="0"/>
              <a:buChar char="•"/>
            </a:pPr>
            <a:r>
              <a:rPr lang="en-US" dirty="0"/>
              <a:t>Eli was excited to hear what God said (</a:t>
            </a:r>
            <a:r>
              <a:rPr lang="en-US" b="1" dirty="0"/>
              <a:t>3:16-17</a:t>
            </a:r>
            <a:r>
              <a:rPr lang="en-US" dirty="0"/>
              <a:t>).</a:t>
            </a:r>
          </a:p>
          <a:p>
            <a:pPr marL="628650" lvl="1" indent="-171450">
              <a:buFont typeface="Arial" panose="020B0604020202020204" pitchFamily="34" charset="0"/>
              <a:buChar char="•"/>
            </a:pPr>
            <a:r>
              <a:rPr lang="en-US" dirty="0"/>
              <a:t>Despite the message, Eli submitted to the Lord’s will (</a:t>
            </a:r>
            <a:r>
              <a:rPr lang="en-US" b="1" dirty="0"/>
              <a:t>3:18</a:t>
            </a:r>
            <a:r>
              <a:rPr lang="en-US" dirty="0"/>
              <a:t>).</a:t>
            </a:r>
          </a:p>
          <a:p>
            <a:pPr marL="171450" lvl="0" indent="-171450">
              <a:buFont typeface="Arial" panose="020B0604020202020204" pitchFamily="34" charset="0"/>
              <a:buChar char="•"/>
            </a:pPr>
            <a:r>
              <a:rPr lang="en-US" dirty="0"/>
              <a:t>Eli was concerned over the loss of the ark </a:t>
            </a:r>
            <a:r>
              <a:rPr lang="en-US" b="1" dirty="0"/>
              <a:t>(cf. 4:10-18).</a:t>
            </a:r>
          </a:p>
          <a:p>
            <a:pPr marL="628650" lvl="1" indent="-171450">
              <a:buFont typeface="Arial" panose="020B0604020202020204" pitchFamily="34" charset="0"/>
              <a:buChar char="•"/>
            </a:pPr>
            <a:r>
              <a:rPr lang="en-US" dirty="0"/>
              <a:t>The Israelites engaged in battle against the Philistines and were defeated.</a:t>
            </a:r>
          </a:p>
          <a:p>
            <a:pPr marL="628650" lvl="1" indent="-171450">
              <a:buFont typeface="Arial" panose="020B0604020202020204" pitchFamily="34" charset="0"/>
              <a:buChar char="•"/>
            </a:pPr>
            <a:r>
              <a:rPr lang="en-US" dirty="0"/>
              <a:t>Eli was trembling in concern for the things of God.</a:t>
            </a:r>
          </a:p>
          <a:p>
            <a:pPr marL="628650" lvl="1" indent="-171450">
              <a:buFont typeface="Arial" panose="020B0604020202020204" pitchFamily="34" charset="0"/>
              <a:buChar char="•"/>
            </a:pPr>
            <a:r>
              <a:rPr lang="en-US" dirty="0"/>
              <a:t>This ultimately led to him falling and breaking his neck because of his reaction to hearing of the ark being captured.</a:t>
            </a:r>
          </a:p>
          <a:p>
            <a:pPr marL="1085850" lvl="2" indent="-171450">
              <a:buFont typeface="Arial" panose="020B0604020202020204" pitchFamily="34" charset="0"/>
              <a:buChar char="•"/>
            </a:pPr>
            <a:r>
              <a:rPr lang="en-US" dirty="0"/>
              <a:t>The scripture is clear that the news of the ark affected him the most (</a:t>
            </a:r>
            <a:r>
              <a:rPr lang="en-US" b="1" dirty="0"/>
              <a:t>cf. 4:18</a:t>
            </a:r>
            <a:r>
              <a:rPr lang="en-US" dirty="0"/>
              <a:t>).</a:t>
            </a:r>
          </a:p>
          <a:p>
            <a:pPr marL="171450" lvl="0" indent="-171450">
              <a:buFont typeface="Arial" panose="020B0604020202020204" pitchFamily="34" charset="0"/>
              <a:buChar char="•"/>
            </a:pPr>
            <a:r>
              <a:rPr lang="en-US" dirty="0"/>
              <a:t>Interest in God’s word, and concern for spiritual things.</a:t>
            </a:r>
          </a:p>
          <a:p>
            <a:pPr marL="628650" lvl="1" indent="-171450">
              <a:buFont typeface="Arial" panose="020B0604020202020204" pitchFamily="34" charset="0"/>
              <a:buChar char="•"/>
            </a:pPr>
            <a:r>
              <a:rPr lang="en-US" dirty="0"/>
              <a:t>We should yearn for the word of God! </a:t>
            </a:r>
            <a:r>
              <a:rPr lang="en-US" b="1" dirty="0"/>
              <a:t>(cf. 1 Peter 2:1-3</a:t>
            </a:r>
            <a:r>
              <a:rPr lang="en-US" dirty="0"/>
              <a:t>)</a:t>
            </a:r>
          </a:p>
          <a:p>
            <a:pPr marL="628650" lvl="1" indent="-171450">
              <a:buFont typeface="Arial" panose="020B0604020202020204" pitchFamily="34" charset="0"/>
              <a:buChar char="•"/>
            </a:pPr>
            <a:r>
              <a:rPr lang="en-US" dirty="0"/>
              <a:t>We should have deep concern for things of God (Specific application to things pertaining to the church)! (</a:t>
            </a:r>
            <a:r>
              <a:rPr lang="en-US" b="1" dirty="0"/>
              <a:t>cf. 2 Corinthians 11:28 </a:t>
            </a:r>
            <a:r>
              <a:rPr lang="en-US" dirty="0"/>
              <a:t>– in the midst of all his trials, Paul’s greatest concern was for the things of God, and his brethren.)</a:t>
            </a:r>
          </a:p>
          <a:p>
            <a:r>
              <a:rPr lang="en-US" b="1" dirty="0"/>
              <a:t>Conclusion</a:t>
            </a:r>
            <a:endParaRPr lang="en-US" sz="1100" dirty="0"/>
          </a:p>
          <a:p>
            <a:pPr marL="171450" lvl="0" indent="-171450">
              <a:buFont typeface="Arial" panose="020B0604020202020204" pitchFamily="34" charset="0"/>
              <a:buChar char="•"/>
            </a:pPr>
            <a:r>
              <a:rPr lang="en-US" dirty="0"/>
              <a:t>Eli was a man we can learn from. He did things we should imitate, and avoid.</a:t>
            </a:r>
          </a:p>
          <a:p>
            <a:pPr marL="171450" lvl="0" indent="-171450">
              <a:buFont typeface="Arial" panose="020B0604020202020204" pitchFamily="34" charset="0"/>
              <a:buChar char="•"/>
            </a:pPr>
            <a:r>
              <a:rPr lang="en-US" dirty="0"/>
              <a:t>His sons are prime examples of how we shouldn’t act in our service to God.</a:t>
            </a:r>
          </a:p>
          <a:p>
            <a:endParaRPr lang="en-US" dirty="0"/>
          </a:p>
        </p:txBody>
      </p:sp>
      <p:sp>
        <p:nvSpPr>
          <p:cNvPr id="4" name="Slide Number Placeholder 3"/>
          <p:cNvSpPr>
            <a:spLocks noGrp="1"/>
          </p:cNvSpPr>
          <p:nvPr>
            <p:ph type="sldNum" sz="quarter" idx="10"/>
          </p:nvPr>
        </p:nvSpPr>
        <p:spPr/>
        <p:txBody>
          <a:bodyPr/>
          <a:lstStyle/>
          <a:p>
            <a:fld id="{E67262A1-4F19-4162-A76F-7AAAEAF14A2F}" type="slidenum">
              <a:rPr lang="en-US" smtClean="0"/>
              <a:t>2</a:t>
            </a:fld>
            <a:endParaRPr lang="en-US"/>
          </a:p>
        </p:txBody>
      </p:sp>
    </p:spTree>
    <p:extLst>
      <p:ext uri="{BB962C8B-B14F-4D97-AF65-F5344CB8AC3E}">
        <p14:creationId xmlns:p14="http://schemas.microsoft.com/office/powerpoint/2010/main" val="51332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C75D80-DE3B-4154-98D2-5344F6A1D938}"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30818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C75D80-DE3B-4154-98D2-5344F6A1D938}"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384056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C75D80-DE3B-4154-98D2-5344F6A1D938}"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268411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C75D80-DE3B-4154-98D2-5344F6A1D938}"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93028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C75D80-DE3B-4154-98D2-5344F6A1D938}"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323686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C75D80-DE3B-4154-98D2-5344F6A1D938}"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32972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C75D80-DE3B-4154-98D2-5344F6A1D938}" type="datetimeFigureOut">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216253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C75D80-DE3B-4154-98D2-5344F6A1D938}" type="datetimeFigureOut">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341177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75D80-DE3B-4154-98D2-5344F6A1D938}" type="datetimeFigureOut">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176300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75D80-DE3B-4154-98D2-5344F6A1D938}"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4148765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C75D80-DE3B-4154-98D2-5344F6A1D938}"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5B653-4F2A-42E1-82AF-D00F99CF3187}" type="slidenum">
              <a:rPr lang="en-US" smtClean="0"/>
              <a:t>‹#›</a:t>
            </a:fld>
            <a:endParaRPr lang="en-US"/>
          </a:p>
        </p:txBody>
      </p:sp>
    </p:spTree>
    <p:extLst>
      <p:ext uri="{BB962C8B-B14F-4D97-AF65-F5344CB8AC3E}">
        <p14:creationId xmlns:p14="http://schemas.microsoft.com/office/powerpoint/2010/main" val="182563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75D80-DE3B-4154-98D2-5344F6A1D938}" type="datetimeFigureOut">
              <a:rPr lang="en-US" smtClean="0"/>
              <a:t>6/3/2015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5B653-4F2A-42E1-82AF-D00F99CF3187}" type="slidenum">
              <a:rPr lang="en-US" smtClean="0"/>
              <a:t>‹#›</a:t>
            </a:fld>
            <a:endParaRPr lang="en-US"/>
          </a:p>
        </p:txBody>
      </p:sp>
    </p:spTree>
    <p:extLst>
      <p:ext uri="{BB962C8B-B14F-4D97-AF65-F5344CB8AC3E}">
        <p14:creationId xmlns:p14="http://schemas.microsoft.com/office/powerpoint/2010/main" val="4110616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9182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56728"/>
            <a:ext cx="7886700" cy="4444071"/>
          </a:xfrm>
        </p:spPr>
        <p:txBody>
          <a:bodyPr>
            <a:normAutofit lnSpcReduction="10000"/>
          </a:bodyPr>
          <a:lstStyle/>
          <a:p>
            <a:pPr marL="0" indent="0" algn="ctr">
              <a:buNone/>
            </a:pPr>
            <a:r>
              <a:rPr lang="en-US" sz="3600" b="1" dirty="0" smtClean="0">
                <a:solidFill>
                  <a:schemeClr val="bg1"/>
                </a:solidFill>
              </a:rPr>
              <a:t>Corrupt Priests (</a:t>
            </a:r>
            <a:r>
              <a:rPr lang="en-US" sz="3600" b="1" dirty="0" err="1" smtClean="0">
                <a:solidFill>
                  <a:schemeClr val="bg1"/>
                </a:solidFill>
              </a:rPr>
              <a:t>Hophni</a:t>
            </a:r>
            <a:r>
              <a:rPr lang="en-US" sz="3600" b="1" dirty="0" smtClean="0">
                <a:solidFill>
                  <a:schemeClr val="bg1"/>
                </a:solidFill>
              </a:rPr>
              <a:t> and Phinehas)</a:t>
            </a:r>
          </a:p>
          <a:p>
            <a:pPr marL="0" indent="0" algn="ctr">
              <a:buNone/>
            </a:pPr>
            <a:r>
              <a:rPr lang="en-US" sz="3200" i="1" dirty="0" smtClean="0">
                <a:solidFill>
                  <a:schemeClr val="bg1"/>
                </a:solidFill>
              </a:rPr>
              <a:t>2:12-17, 22</a:t>
            </a:r>
          </a:p>
          <a:p>
            <a:pPr marL="0" indent="0" algn="ctr">
              <a:buNone/>
            </a:pPr>
            <a:r>
              <a:rPr lang="en-US" sz="3600" b="1" dirty="0" smtClean="0">
                <a:solidFill>
                  <a:schemeClr val="bg1"/>
                </a:solidFill>
              </a:rPr>
              <a:t>Guilty of Negligence (Eli)</a:t>
            </a:r>
          </a:p>
          <a:p>
            <a:pPr marL="0" indent="0" algn="ctr">
              <a:buNone/>
            </a:pPr>
            <a:r>
              <a:rPr lang="en-US" sz="3200" i="1" dirty="0" smtClean="0">
                <a:solidFill>
                  <a:schemeClr val="bg1"/>
                </a:solidFill>
              </a:rPr>
              <a:t>2:22-31; 3:13</a:t>
            </a:r>
          </a:p>
          <a:p>
            <a:pPr marL="0" indent="0" algn="ctr">
              <a:buNone/>
            </a:pPr>
            <a:r>
              <a:rPr lang="en-US" sz="3600" b="1" dirty="0" smtClean="0">
                <a:solidFill>
                  <a:schemeClr val="bg1"/>
                </a:solidFill>
              </a:rPr>
              <a:t>God’s Promises are Conditional</a:t>
            </a:r>
          </a:p>
          <a:p>
            <a:pPr marL="0" indent="0" algn="ctr">
              <a:buNone/>
            </a:pPr>
            <a:r>
              <a:rPr lang="en-US" sz="3200" i="1" dirty="0" smtClean="0">
                <a:solidFill>
                  <a:schemeClr val="bg1"/>
                </a:solidFill>
              </a:rPr>
              <a:t>2:30-36</a:t>
            </a:r>
          </a:p>
          <a:p>
            <a:pPr marL="0" indent="0" algn="ctr">
              <a:buNone/>
            </a:pPr>
            <a:r>
              <a:rPr lang="en-US" sz="3600" b="1" dirty="0" smtClean="0">
                <a:solidFill>
                  <a:schemeClr val="bg1"/>
                </a:solidFill>
              </a:rPr>
              <a:t>Eli’s Zeal and Submission</a:t>
            </a:r>
          </a:p>
          <a:p>
            <a:pPr marL="0" indent="0" algn="ctr">
              <a:buNone/>
            </a:pPr>
            <a:r>
              <a:rPr lang="en-US" sz="3200" i="1" dirty="0" smtClean="0">
                <a:solidFill>
                  <a:schemeClr val="bg1"/>
                </a:solidFill>
              </a:rPr>
              <a:t>3:10-18; 4:10-18</a:t>
            </a:r>
            <a:endParaRPr lang="en-US" sz="3200" i="1" dirty="0">
              <a:solidFill>
                <a:schemeClr val="bg1"/>
              </a:solidFill>
            </a:endParaRPr>
          </a:p>
        </p:txBody>
      </p:sp>
      <p:sp>
        <p:nvSpPr>
          <p:cNvPr id="2" name="Title 1"/>
          <p:cNvSpPr>
            <a:spLocks noGrp="1"/>
          </p:cNvSpPr>
          <p:nvPr>
            <p:ph type="title"/>
          </p:nvPr>
        </p:nvSpPr>
        <p:spPr>
          <a:xfrm>
            <a:off x="628650" y="3532468"/>
            <a:ext cx="7886700" cy="793973"/>
          </a:xfrm>
        </p:spPr>
        <p:txBody>
          <a:bodyPr>
            <a:normAutofit fontScale="90000"/>
          </a:bodyPr>
          <a:lstStyle/>
          <a:p>
            <a:pPr algn="ctr"/>
            <a:r>
              <a:rPr lang="en-US" sz="8800" b="1" dirty="0">
                <a:solidFill>
                  <a:schemeClr val="bg1"/>
                </a:solidFill>
                <a:latin typeface="Blackadder ITC" panose="04020505051007020D02" pitchFamily="82" charset="0"/>
              </a:rPr>
              <a:t>Eli and His </a:t>
            </a:r>
            <a:r>
              <a:rPr lang="en-US" sz="8800" b="1" dirty="0" smtClean="0">
                <a:solidFill>
                  <a:schemeClr val="bg1"/>
                </a:solidFill>
                <a:latin typeface="Blackadder ITC" panose="04020505051007020D02" pitchFamily="82" charset="0"/>
              </a:rPr>
              <a:t>Sons</a:t>
            </a:r>
            <a:br>
              <a:rPr lang="en-US" sz="8800" b="1" dirty="0" smtClean="0">
                <a:solidFill>
                  <a:schemeClr val="bg1"/>
                </a:solidFill>
                <a:latin typeface="Blackadder ITC" panose="04020505051007020D02" pitchFamily="82" charset="0"/>
              </a:rPr>
            </a:br>
            <a:r>
              <a:rPr lang="en-US" sz="3600" b="1" i="1" dirty="0">
                <a:solidFill>
                  <a:schemeClr val="bg1"/>
                </a:solidFill>
              </a:rPr>
              <a:t>1 Samuel 2-4</a:t>
            </a:r>
            <a:r>
              <a:rPr lang="en-US" sz="8800" b="1" i="1" dirty="0">
                <a:solidFill>
                  <a:schemeClr val="bg1"/>
                </a:solidFill>
              </a:rPr>
              <a:t/>
            </a:r>
            <a:br>
              <a:rPr lang="en-US" sz="8800" b="1" i="1" dirty="0">
                <a:solidFill>
                  <a:schemeClr val="bg1"/>
                </a:solidFill>
              </a:rPr>
            </a:br>
            <a:endParaRPr lang="en-US" sz="8800" dirty="0"/>
          </a:p>
        </p:txBody>
      </p:sp>
    </p:spTree>
    <p:extLst>
      <p:ext uri="{BB962C8B-B14F-4D97-AF65-F5344CB8AC3E}">
        <p14:creationId xmlns:p14="http://schemas.microsoft.com/office/powerpoint/2010/main" val="132047502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3.33333E-6 L 0 -0.32709 " pathEditMode="relative" rAng="0" ptsTypes="AA">
                                      <p:cBhvr>
                                        <p:cTn id="6" dur="2000" fill="hold"/>
                                        <p:tgtEl>
                                          <p:spTgt spid="2"/>
                                        </p:tgtEl>
                                        <p:attrNameLst>
                                          <p:attrName>ppt_x</p:attrName>
                                          <p:attrName>ppt_y</p:attrName>
                                        </p:attrNameLst>
                                      </p:cBhvr>
                                      <p:rCtr x="0" y="-16366"/>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912</Words>
  <Application>Microsoft Office PowerPoint</Application>
  <PresentationFormat>On-screen Show (4:3)</PresentationFormat>
  <Paragraphs>63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Blackadder ITC</vt:lpstr>
      <vt:lpstr>Calibri</vt:lpstr>
      <vt:lpstr>Calibri Light</vt:lpstr>
      <vt:lpstr>Wingdings</vt:lpstr>
      <vt:lpstr>Office Theme</vt:lpstr>
      <vt:lpstr>PowerPoint Presentation</vt:lpstr>
      <vt:lpstr>Eli and His Sons 1 Samuel 2-4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 and His Sons</dc:title>
  <dc:creator>Jeremiah Cox</dc:creator>
  <cp:lastModifiedBy>Jeremiah Cox</cp:lastModifiedBy>
  <cp:revision>3</cp:revision>
  <dcterms:created xsi:type="dcterms:W3CDTF">2015-06-03T20:29:50Z</dcterms:created>
  <dcterms:modified xsi:type="dcterms:W3CDTF">2015-06-03T20:54:32Z</dcterms:modified>
</cp:coreProperties>
</file>