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97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285E03-A591-4F55-B9F1-245FA5A0F410}" type="datetimeFigureOut">
              <a:rPr lang="en-US" smtClean="0"/>
              <a:t>6/27/2015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685BDD-DF1B-44CA-8E16-75E8BA804B23}" type="slidenum">
              <a:rPr lang="en-US" smtClean="0"/>
              <a:t>‹#›</a:t>
            </a:fld>
            <a:endParaRPr lang="en-US"/>
          </a:p>
        </p:txBody>
      </p:sp>
    </p:spTree>
    <p:extLst>
      <p:ext uri="{BB962C8B-B14F-4D97-AF65-F5344CB8AC3E}">
        <p14:creationId xmlns:p14="http://schemas.microsoft.com/office/powerpoint/2010/main" val="1373775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Matthew 6:9-15</a:t>
            </a:r>
            <a:endParaRPr lang="en-US" sz="1050" b="1" dirty="0"/>
          </a:p>
          <a:p>
            <a:r>
              <a:rPr lang="en-US" b="1" dirty="0"/>
              <a:t>Introduction</a:t>
            </a:r>
            <a:endParaRPr lang="en-US" sz="1100" dirty="0"/>
          </a:p>
          <a:p>
            <a:pPr marL="171450" lvl="0" indent="-171450">
              <a:buFont typeface="Arial" panose="020B0604020202020204" pitchFamily="34" charset="0"/>
              <a:buChar char="•"/>
            </a:pPr>
            <a:r>
              <a:rPr lang="en-US" dirty="0"/>
              <a:t>Many give this text the title, “The Lord’s Prayer.” This is inaccurate. Jesus is teaching how we ought to pray. (He was not asking for God to forgive Him – He is perfect.)</a:t>
            </a:r>
            <a:endParaRPr lang="en-US" sz="1100" dirty="0"/>
          </a:p>
          <a:p>
            <a:pPr marL="171450" lvl="0" indent="-171450">
              <a:buFont typeface="Arial" panose="020B0604020202020204" pitchFamily="34" charset="0"/>
              <a:buChar char="•"/>
            </a:pPr>
            <a:r>
              <a:rPr lang="en-US" dirty="0"/>
              <a:t>When this is recited we disobey another command given by Jesus in the same context </a:t>
            </a:r>
            <a:r>
              <a:rPr lang="en-US" b="1" dirty="0"/>
              <a:t>(cf. 6:7</a:t>
            </a:r>
            <a:r>
              <a:rPr lang="en-US" dirty="0"/>
              <a:t>).</a:t>
            </a:r>
            <a:endParaRPr lang="en-US" sz="1100" dirty="0"/>
          </a:p>
          <a:p>
            <a:pPr marL="628650" lvl="1" indent="-171450">
              <a:buFont typeface="Arial" panose="020B0604020202020204" pitchFamily="34" charset="0"/>
              <a:buChar char="•"/>
            </a:pPr>
            <a:r>
              <a:rPr lang="en-US" dirty="0"/>
              <a:t>Our prayers should not be mindless repetitions, but well thought out sentiments of the heart.</a:t>
            </a:r>
            <a:endParaRPr lang="en-US" sz="1100" dirty="0"/>
          </a:p>
          <a:p>
            <a:pPr marL="628650" lvl="1" indent="-171450">
              <a:buFont typeface="Arial" panose="020B0604020202020204" pitchFamily="34" charset="0"/>
              <a:buChar char="•"/>
            </a:pPr>
            <a:r>
              <a:rPr lang="en-US" dirty="0"/>
              <a:t>God is not pleased with </a:t>
            </a:r>
            <a:r>
              <a:rPr lang="en-US" i="1" dirty="0"/>
              <a:t>“vain repetitions.” </a:t>
            </a:r>
            <a:r>
              <a:rPr lang="en-US" dirty="0"/>
              <a:t>Prayer should have sincere meaning.</a:t>
            </a:r>
            <a:endParaRPr lang="en-US" sz="1100" dirty="0"/>
          </a:p>
          <a:p>
            <a:pPr marL="628650" lvl="1" indent="-171450">
              <a:buFont typeface="Arial" panose="020B0604020202020204" pitchFamily="34" charset="0"/>
              <a:buChar char="•"/>
            </a:pPr>
            <a:r>
              <a:rPr lang="en-US" dirty="0"/>
              <a:t>He is not condemning any persistence in prayer. Persistent prayer is encouraged and commanded (</a:t>
            </a:r>
            <a:r>
              <a:rPr lang="en-US" b="1" dirty="0"/>
              <a:t>cf. Luke 18:1 </a:t>
            </a:r>
            <a:r>
              <a:rPr lang="en-US" dirty="0"/>
              <a:t>– Parable of the persistent widow who’s petition was answered by the judge because of her continual requests.)</a:t>
            </a:r>
            <a:endParaRPr lang="en-US" sz="1100" dirty="0"/>
          </a:p>
          <a:p>
            <a:pPr marL="171450" lvl="0" indent="-171450">
              <a:buFont typeface="Arial" panose="020B0604020202020204" pitchFamily="34" charset="0"/>
              <a:buChar char="•"/>
            </a:pPr>
            <a:r>
              <a:rPr lang="en-US" dirty="0"/>
              <a:t>This prayer was a model prayer. </a:t>
            </a:r>
            <a:r>
              <a:rPr lang="en-US" i="1" dirty="0"/>
              <a:t>“In this manner”</a:t>
            </a:r>
            <a:r>
              <a:rPr lang="en-US" dirty="0"/>
              <a:t> implies the prayer was an example.</a:t>
            </a:r>
            <a:endParaRPr lang="en-US" sz="1100" dirty="0"/>
          </a:p>
          <a:p>
            <a:pPr marL="171450" lvl="0" indent="-171450">
              <a:buFont typeface="Arial" panose="020B0604020202020204" pitchFamily="34" charset="0"/>
              <a:buChar char="•"/>
            </a:pPr>
            <a:r>
              <a:rPr lang="en-US" dirty="0"/>
              <a:t>What does the Master Teacher reveal about prayer, and how it is to be practiced?</a:t>
            </a:r>
            <a:endParaRPr lang="en-US" sz="1100" dirty="0"/>
          </a:p>
          <a:p>
            <a:endParaRPr lang="en-US" dirty="0"/>
          </a:p>
        </p:txBody>
      </p:sp>
      <p:sp>
        <p:nvSpPr>
          <p:cNvPr id="4" name="Slide Number Placeholder 3"/>
          <p:cNvSpPr>
            <a:spLocks noGrp="1"/>
          </p:cNvSpPr>
          <p:nvPr>
            <p:ph type="sldNum" sz="quarter" idx="10"/>
          </p:nvPr>
        </p:nvSpPr>
        <p:spPr/>
        <p:txBody>
          <a:bodyPr/>
          <a:lstStyle/>
          <a:p>
            <a:fld id="{DB685BDD-DF1B-44CA-8E16-75E8BA804B23}" type="slidenum">
              <a:rPr lang="en-US" smtClean="0"/>
              <a:t>2</a:t>
            </a:fld>
            <a:endParaRPr lang="en-US"/>
          </a:p>
        </p:txBody>
      </p:sp>
    </p:spTree>
    <p:extLst>
      <p:ext uri="{BB962C8B-B14F-4D97-AF65-F5344CB8AC3E}">
        <p14:creationId xmlns:p14="http://schemas.microsoft.com/office/powerpoint/2010/main" val="2526009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Pray to be heard by God (not man). (v. 5-6)</a:t>
            </a:r>
          </a:p>
          <a:p>
            <a:pPr marL="171450" lvl="0" indent="-171450">
              <a:buFont typeface="Arial" panose="020B0604020202020204" pitchFamily="34" charset="0"/>
              <a:buChar char="•"/>
            </a:pPr>
            <a:r>
              <a:rPr lang="en-US" dirty="0"/>
              <a:t>Again, Jesus is not saying this is the only way we can pray. The point is concerning the nature of prayer. It is between the one praying, and God, and only for that purpose.</a:t>
            </a:r>
          </a:p>
          <a:p>
            <a:pPr marL="171450" lvl="0" indent="-171450">
              <a:buFont typeface="Arial" panose="020B0604020202020204" pitchFamily="34" charset="0"/>
              <a:buChar char="•"/>
            </a:pPr>
            <a:r>
              <a:rPr lang="en-US" b="1" dirty="0"/>
              <a:t>Daniel 6:10-11 </a:t>
            </a:r>
            <a:r>
              <a:rPr lang="en-US" dirty="0"/>
              <a:t>– Daniel was praying where it was possible for men to see him. However, this was not his purpose.</a:t>
            </a:r>
          </a:p>
          <a:p>
            <a:pPr marL="628650" lvl="1" indent="-171450">
              <a:buFont typeface="Arial" panose="020B0604020202020204" pitchFamily="34" charset="0"/>
              <a:buChar char="•"/>
            </a:pPr>
            <a:r>
              <a:rPr lang="en-US" dirty="0"/>
              <a:t>He continued his custom – In no way did he change to show off his religious practice. He </a:t>
            </a:r>
            <a:r>
              <a:rPr lang="en-US" b="1" i="1" u="sng" dirty="0"/>
              <a:t>“gave thanks before his GOD.”</a:t>
            </a:r>
            <a:endParaRPr lang="en-US" dirty="0"/>
          </a:p>
          <a:p>
            <a:endParaRPr lang="en-US" dirty="0"/>
          </a:p>
        </p:txBody>
      </p:sp>
      <p:sp>
        <p:nvSpPr>
          <p:cNvPr id="4" name="Slide Number Placeholder 3"/>
          <p:cNvSpPr>
            <a:spLocks noGrp="1"/>
          </p:cNvSpPr>
          <p:nvPr>
            <p:ph type="sldNum" sz="quarter" idx="10"/>
          </p:nvPr>
        </p:nvSpPr>
        <p:spPr/>
        <p:txBody>
          <a:bodyPr/>
          <a:lstStyle/>
          <a:p>
            <a:fld id="{DB685BDD-DF1B-44CA-8E16-75E8BA804B23}" type="slidenum">
              <a:rPr lang="en-US" smtClean="0"/>
              <a:t>3</a:t>
            </a:fld>
            <a:endParaRPr lang="en-US"/>
          </a:p>
        </p:txBody>
      </p:sp>
    </p:spTree>
    <p:extLst>
      <p:ext uri="{BB962C8B-B14F-4D97-AF65-F5344CB8AC3E}">
        <p14:creationId xmlns:p14="http://schemas.microsoft.com/office/powerpoint/2010/main" val="4182796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Pray with humility and reverence. (v. 9)</a:t>
            </a:r>
          </a:p>
          <a:p>
            <a:pPr marL="171450" lvl="0" indent="-171450">
              <a:buFont typeface="Arial" panose="020B0604020202020204" pitchFamily="34" charset="0"/>
              <a:buChar char="•"/>
            </a:pPr>
            <a:r>
              <a:rPr lang="en-US" dirty="0"/>
              <a:t>“Father” – denotes a special relationship with Him as His children (</a:t>
            </a:r>
            <a:r>
              <a:rPr lang="en-US" b="1" dirty="0"/>
              <a:t>cf. 1 John 3:1</a:t>
            </a:r>
            <a:r>
              <a:rPr lang="en-US" dirty="0"/>
              <a:t>).</a:t>
            </a:r>
          </a:p>
          <a:p>
            <a:pPr marL="171450" lvl="0" indent="-171450">
              <a:buFont typeface="Arial" panose="020B0604020202020204" pitchFamily="34" charset="0"/>
              <a:buChar char="•"/>
            </a:pPr>
            <a:r>
              <a:rPr lang="en-US" b="1" dirty="0"/>
              <a:t>Ephesians 6:1-2</a:t>
            </a:r>
            <a:r>
              <a:rPr lang="en-US" dirty="0"/>
              <a:t> – A father is one with authority to which honor is due. Even more so with our heavenly Father. </a:t>
            </a:r>
            <a:r>
              <a:rPr lang="en-US" dirty="0">
                <a:sym typeface="Wingdings" panose="05000000000000000000" pitchFamily="2" charset="2"/>
              </a:rPr>
              <a:t></a:t>
            </a:r>
            <a:endParaRPr lang="en-US" dirty="0"/>
          </a:p>
          <a:p>
            <a:pPr marL="171450" lvl="0" indent="-171450">
              <a:buFont typeface="Arial" panose="020B0604020202020204" pitchFamily="34" charset="0"/>
              <a:buChar char="•"/>
            </a:pPr>
            <a:r>
              <a:rPr lang="en-US" b="1" dirty="0"/>
              <a:t>Isaiah 40:21-23 </a:t>
            </a:r>
            <a:r>
              <a:rPr lang="en-US" dirty="0"/>
              <a:t>– Recognizing His place in heaven allows us to remember ours on earth beneath Him</a:t>
            </a:r>
            <a:r>
              <a:rPr lang="en-US" b="1" dirty="0"/>
              <a:t>. (cf. James 4:6</a:t>
            </a:r>
            <a:r>
              <a:rPr lang="en-US" dirty="0"/>
              <a:t>).</a:t>
            </a:r>
          </a:p>
          <a:p>
            <a:pPr marL="171450" lvl="0" indent="-171450">
              <a:buFont typeface="Arial" panose="020B0604020202020204" pitchFamily="34" charset="0"/>
              <a:buChar char="•"/>
            </a:pPr>
            <a:r>
              <a:rPr lang="en-US" dirty="0"/>
              <a:t>“Hallowed” – holy, set apart, pure, consecrated. His name is one to be reverenced (</a:t>
            </a:r>
            <a:r>
              <a:rPr lang="en-US" b="1" dirty="0"/>
              <a:t>cf. Exodus 20:7 </a:t>
            </a:r>
            <a:r>
              <a:rPr lang="en-US" dirty="0"/>
              <a:t>– 3</a:t>
            </a:r>
            <a:r>
              <a:rPr lang="en-US" baseline="30000" dirty="0"/>
              <a:t>rd</a:t>
            </a:r>
            <a:r>
              <a:rPr lang="en-US" dirty="0"/>
              <a:t> of the 10 commandments.)</a:t>
            </a:r>
          </a:p>
          <a:p>
            <a:pPr marL="628650" lvl="1" indent="-171450">
              <a:buFont typeface="Arial" panose="020B0604020202020204" pitchFamily="34" charset="0"/>
              <a:buChar char="•"/>
            </a:pPr>
            <a:r>
              <a:rPr lang="en-US" dirty="0"/>
              <a:t>God is holy! We must come before Him as such (</a:t>
            </a:r>
            <a:r>
              <a:rPr lang="en-US" b="1" dirty="0"/>
              <a:t>cf. Exodus 3:4-6 </a:t>
            </a:r>
            <a:r>
              <a:rPr lang="en-US" dirty="0"/>
              <a:t>– Moses at the burning bush.)</a:t>
            </a:r>
          </a:p>
          <a:p>
            <a:endParaRPr lang="en-US" dirty="0"/>
          </a:p>
        </p:txBody>
      </p:sp>
      <p:sp>
        <p:nvSpPr>
          <p:cNvPr id="4" name="Slide Number Placeholder 3"/>
          <p:cNvSpPr>
            <a:spLocks noGrp="1"/>
          </p:cNvSpPr>
          <p:nvPr>
            <p:ph type="sldNum" sz="quarter" idx="10"/>
          </p:nvPr>
        </p:nvSpPr>
        <p:spPr/>
        <p:txBody>
          <a:bodyPr/>
          <a:lstStyle/>
          <a:p>
            <a:fld id="{DB685BDD-DF1B-44CA-8E16-75E8BA804B23}" type="slidenum">
              <a:rPr lang="en-US" smtClean="0"/>
              <a:t>4</a:t>
            </a:fld>
            <a:endParaRPr lang="en-US"/>
          </a:p>
        </p:txBody>
      </p:sp>
    </p:spTree>
    <p:extLst>
      <p:ext uri="{BB962C8B-B14F-4D97-AF65-F5344CB8AC3E}">
        <p14:creationId xmlns:p14="http://schemas.microsoft.com/office/powerpoint/2010/main" val="714189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Pray His will be done. (v. 10)</a:t>
            </a:r>
          </a:p>
          <a:p>
            <a:pPr marL="171450" lvl="0" indent="-171450">
              <a:buFont typeface="Arial" panose="020B0604020202020204" pitchFamily="34" charset="0"/>
              <a:buChar char="•"/>
            </a:pPr>
            <a:r>
              <a:rPr lang="en-US" b="1" dirty="0"/>
              <a:t>Matthew 26:39 </a:t>
            </a:r>
            <a:r>
              <a:rPr lang="en-US" dirty="0"/>
              <a:t>– Jesus’ prayer in the garden.</a:t>
            </a:r>
          </a:p>
          <a:p>
            <a:pPr marL="628650" lvl="1" indent="-171450">
              <a:buFont typeface="Arial" panose="020B0604020202020204" pitchFamily="34" charset="0"/>
              <a:buChar char="•"/>
            </a:pPr>
            <a:r>
              <a:rPr lang="en-US" dirty="0"/>
              <a:t>“I prayed about it so it must be okay.” – Prayer does not annul God’s commandments. Notice, Jesus continued on the path that was the Lord’s will, He did not run away because He prayed let this cup pass.</a:t>
            </a:r>
          </a:p>
          <a:p>
            <a:pPr marL="171450" lvl="0" indent="-171450">
              <a:buFont typeface="Arial" panose="020B0604020202020204" pitchFamily="34" charset="0"/>
              <a:buChar char="•"/>
            </a:pPr>
            <a:r>
              <a:rPr lang="en-US" dirty="0"/>
              <a:t>“You kingdom come” – this was God’s will. It had not yet occurred. </a:t>
            </a:r>
          </a:p>
          <a:p>
            <a:pPr marL="628650" lvl="1" indent="-171450">
              <a:buFont typeface="Arial" panose="020B0604020202020204" pitchFamily="34" charset="0"/>
              <a:buChar char="•"/>
            </a:pPr>
            <a:r>
              <a:rPr lang="en-US" dirty="0"/>
              <a:t>The church (Kingdom) was instituted </a:t>
            </a:r>
            <a:r>
              <a:rPr lang="en-US" b="1" dirty="0"/>
              <a:t>– Acts 2:47</a:t>
            </a:r>
            <a:r>
              <a:rPr lang="en-US" dirty="0"/>
              <a:t>.</a:t>
            </a:r>
          </a:p>
          <a:p>
            <a:pPr marL="628650" lvl="1" indent="-171450">
              <a:buFont typeface="Arial" panose="020B0604020202020204" pitchFamily="34" charset="0"/>
              <a:buChar char="•"/>
            </a:pPr>
            <a:r>
              <a:rPr lang="en-US" dirty="0"/>
              <a:t>To pray “your kingdom come” today would be inaccurate, for it is already here.</a:t>
            </a:r>
          </a:p>
          <a:p>
            <a:pPr marL="1085850" lvl="2" indent="-171450">
              <a:buFont typeface="Arial" panose="020B0604020202020204" pitchFamily="34" charset="0"/>
              <a:buChar char="•"/>
            </a:pPr>
            <a:r>
              <a:rPr lang="en-US" b="1" dirty="0"/>
              <a:t>It can also be destructive for there are some who teach the kingdom is yet to come to this very day. (Premillennialism)</a:t>
            </a:r>
            <a:endParaRPr lang="en-US" dirty="0"/>
          </a:p>
          <a:p>
            <a:pPr marL="628650" lvl="1" indent="-171450">
              <a:buFont typeface="Arial" panose="020B0604020202020204" pitchFamily="34" charset="0"/>
              <a:buChar char="•"/>
            </a:pPr>
            <a:r>
              <a:rPr lang="en-US" dirty="0"/>
              <a:t>People still recite that because the “prayer” has no meaning to them.</a:t>
            </a:r>
          </a:p>
          <a:p>
            <a:endParaRPr lang="en-US" dirty="0"/>
          </a:p>
        </p:txBody>
      </p:sp>
      <p:sp>
        <p:nvSpPr>
          <p:cNvPr id="4" name="Slide Number Placeholder 3"/>
          <p:cNvSpPr>
            <a:spLocks noGrp="1"/>
          </p:cNvSpPr>
          <p:nvPr>
            <p:ph type="sldNum" sz="quarter" idx="10"/>
          </p:nvPr>
        </p:nvSpPr>
        <p:spPr/>
        <p:txBody>
          <a:bodyPr/>
          <a:lstStyle/>
          <a:p>
            <a:fld id="{DB685BDD-DF1B-44CA-8E16-75E8BA804B23}" type="slidenum">
              <a:rPr lang="en-US" smtClean="0"/>
              <a:t>5</a:t>
            </a:fld>
            <a:endParaRPr lang="en-US"/>
          </a:p>
        </p:txBody>
      </p:sp>
    </p:spTree>
    <p:extLst>
      <p:ext uri="{BB962C8B-B14F-4D97-AF65-F5344CB8AC3E}">
        <p14:creationId xmlns:p14="http://schemas.microsoft.com/office/powerpoint/2010/main" val="650038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Pray for necessities. (v. 11)</a:t>
            </a:r>
          </a:p>
          <a:p>
            <a:pPr marL="171450" lvl="0" indent="-171450">
              <a:buFont typeface="Arial" panose="020B0604020202020204" pitchFamily="34" charset="0"/>
              <a:buChar char="•"/>
            </a:pPr>
            <a:r>
              <a:rPr lang="en-US" dirty="0"/>
              <a:t>Bread was something needed daily. It was a necessity.</a:t>
            </a:r>
          </a:p>
          <a:p>
            <a:pPr marL="171450" lvl="0" indent="-171450">
              <a:buFont typeface="Arial" panose="020B0604020202020204" pitchFamily="34" charset="0"/>
              <a:buChar char="•"/>
            </a:pPr>
            <a:r>
              <a:rPr lang="en-US" b="1" dirty="0"/>
              <a:t>James 1:17 </a:t>
            </a:r>
            <a:r>
              <a:rPr lang="en-US" dirty="0"/>
              <a:t>– All blessings are from God. It is only He that is capable of supplying such needs.</a:t>
            </a:r>
          </a:p>
          <a:p>
            <a:pPr marL="171450" lvl="0" indent="-171450">
              <a:buFont typeface="Arial" panose="020B0604020202020204" pitchFamily="34" charset="0"/>
              <a:buChar char="•"/>
            </a:pPr>
            <a:r>
              <a:rPr lang="en-US" b="1" dirty="0"/>
              <a:t>(v. 8) </a:t>
            </a:r>
            <a:r>
              <a:rPr lang="en-US" dirty="0"/>
              <a:t>– He already knows (Omniscience)! Why pray?</a:t>
            </a:r>
          </a:p>
          <a:p>
            <a:pPr marL="628650" lvl="1" indent="-171450">
              <a:buFont typeface="Arial" panose="020B0604020202020204" pitchFamily="34" charset="0"/>
              <a:buChar char="•"/>
            </a:pPr>
            <a:r>
              <a:rPr lang="en-US" b="1" dirty="0"/>
              <a:t>1 Thessalonians 5:17 </a:t>
            </a:r>
            <a:r>
              <a:rPr lang="en-US" dirty="0"/>
              <a:t>– It is commanded!</a:t>
            </a:r>
          </a:p>
          <a:p>
            <a:pPr marL="628650" lvl="1" indent="-171450">
              <a:buFont typeface="Arial" panose="020B0604020202020204" pitchFamily="34" charset="0"/>
              <a:buChar char="•"/>
            </a:pPr>
            <a:r>
              <a:rPr lang="en-US" b="1" dirty="0"/>
              <a:t>Matthew 6:30 </a:t>
            </a:r>
            <a:r>
              <a:rPr lang="en-US" dirty="0"/>
              <a:t>– don’t worry – It shows our dependence upon Him!</a:t>
            </a:r>
          </a:p>
          <a:p>
            <a:pPr marL="628650" lvl="1" indent="-171450">
              <a:buFont typeface="Arial" panose="020B0604020202020204" pitchFamily="34" charset="0"/>
              <a:buChar char="•"/>
            </a:pPr>
            <a:r>
              <a:rPr lang="en-US" b="1" dirty="0"/>
              <a:t>James 1:6 </a:t>
            </a:r>
            <a:r>
              <a:rPr lang="en-US" dirty="0"/>
              <a:t>– It shows faith. </a:t>
            </a:r>
            <a:r>
              <a:rPr lang="en-US" b="1" dirty="0"/>
              <a:t>– James 5:15</a:t>
            </a:r>
          </a:p>
          <a:p>
            <a:pPr marL="1085850" lvl="2" indent="-171450">
              <a:buFont typeface="Arial" panose="020B0604020202020204" pitchFamily="34" charset="0"/>
              <a:buChar char="•"/>
            </a:pPr>
            <a:r>
              <a:rPr lang="en-US" b="1" dirty="0"/>
              <a:t>Matthew 7:7-8 –</a:t>
            </a:r>
            <a:r>
              <a:rPr lang="en-US" dirty="0"/>
              <a:t> If we ask we will receive.</a:t>
            </a:r>
          </a:p>
          <a:p>
            <a:pPr marL="1085850" lvl="2" indent="-171450">
              <a:buFont typeface="Arial" panose="020B0604020202020204" pitchFamily="34" charset="0"/>
              <a:buChar char="•"/>
            </a:pPr>
            <a:r>
              <a:rPr lang="en-US" dirty="0"/>
              <a:t>This understanding requires thanksgiving – </a:t>
            </a:r>
            <a:r>
              <a:rPr lang="en-US" b="1" dirty="0"/>
              <a:t>Colossians 3:17</a:t>
            </a:r>
          </a:p>
          <a:p>
            <a:endParaRPr lang="en-US" dirty="0"/>
          </a:p>
        </p:txBody>
      </p:sp>
      <p:sp>
        <p:nvSpPr>
          <p:cNvPr id="4" name="Slide Number Placeholder 3"/>
          <p:cNvSpPr>
            <a:spLocks noGrp="1"/>
          </p:cNvSpPr>
          <p:nvPr>
            <p:ph type="sldNum" sz="quarter" idx="10"/>
          </p:nvPr>
        </p:nvSpPr>
        <p:spPr/>
        <p:txBody>
          <a:bodyPr/>
          <a:lstStyle/>
          <a:p>
            <a:fld id="{DB685BDD-DF1B-44CA-8E16-75E8BA804B23}" type="slidenum">
              <a:rPr lang="en-US" smtClean="0"/>
              <a:t>6</a:t>
            </a:fld>
            <a:endParaRPr lang="en-US"/>
          </a:p>
        </p:txBody>
      </p:sp>
    </p:spTree>
    <p:extLst>
      <p:ext uri="{BB962C8B-B14F-4D97-AF65-F5344CB8AC3E}">
        <p14:creationId xmlns:p14="http://schemas.microsoft.com/office/powerpoint/2010/main" val="302060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Pray for forgiveness. (v. 12)</a:t>
            </a:r>
          </a:p>
          <a:p>
            <a:pPr marL="171450" lvl="0" indent="-171450">
              <a:buFont typeface="Arial" panose="020B0604020202020204" pitchFamily="34" charset="0"/>
              <a:buChar char="•"/>
            </a:pPr>
            <a:r>
              <a:rPr lang="en-US" b="1" dirty="0"/>
              <a:t>Acts 2:38 </a:t>
            </a:r>
            <a:r>
              <a:rPr lang="en-US" dirty="0"/>
              <a:t>– Baptism is for the remission of sins.</a:t>
            </a:r>
          </a:p>
          <a:p>
            <a:pPr marL="171450" lvl="0" indent="-171450">
              <a:buFont typeface="Arial" panose="020B0604020202020204" pitchFamily="34" charset="0"/>
              <a:buChar char="•"/>
            </a:pPr>
            <a:r>
              <a:rPr lang="en-US" b="1" dirty="0"/>
              <a:t>Acts 8:18-23 </a:t>
            </a:r>
            <a:r>
              <a:rPr lang="en-US" dirty="0"/>
              <a:t>– However, this does not mean we can’t sin again. The solution is repentance and prayer to God for forgiveness. </a:t>
            </a:r>
            <a:r>
              <a:rPr lang="en-US" b="1" dirty="0"/>
              <a:t>(cf. 1 John 1:9</a:t>
            </a:r>
            <a:r>
              <a:rPr lang="en-US" dirty="0"/>
              <a:t>).</a:t>
            </a:r>
          </a:p>
          <a:p>
            <a:pPr marL="171450" lvl="0" indent="-171450">
              <a:buFont typeface="Arial" panose="020B0604020202020204" pitchFamily="34" charset="0"/>
              <a:buChar char="•"/>
            </a:pPr>
            <a:r>
              <a:rPr lang="en-US" dirty="0"/>
              <a:t>The forgiveness we receive is conditional upon us forgiving others (</a:t>
            </a:r>
            <a:r>
              <a:rPr lang="en-US" b="1" dirty="0"/>
              <a:t>cf. v. 14-15</a:t>
            </a:r>
            <a:r>
              <a:rPr lang="en-US" dirty="0"/>
              <a:t>).</a:t>
            </a:r>
          </a:p>
          <a:p>
            <a:endParaRPr lang="en-US" dirty="0"/>
          </a:p>
        </p:txBody>
      </p:sp>
      <p:sp>
        <p:nvSpPr>
          <p:cNvPr id="4" name="Slide Number Placeholder 3"/>
          <p:cNvSpPr>
            <a:spLocks noGrp="1"/>
          </p:cNvSpPr>
          <p:nvPr>
            <p:ph type="sldNum" sz="quarter" idx="10"/>
          </p:nvPr>
        </p:nvSpPr>
        <p:spPr/>
        <p:txBody>
          <a:bodyPr/>
          <a:lstStyle/>
          <a:p>
            <a:fld id="{DB685BDD-DF1B-44CA-8E16-75E8BA804B23}" type="slidenum">
              <a:rPr lang="en-US" smtClean="0"/>
              <a:t>7</a:t>
            </a:fld>
            <a:endParaRPr lang="en-US"/>
          </a:p>
        </p:txBody>
      </p:sp>
    </p:spTree>
    <p:extLst>
      <p:ext uri="{BB962C8B-B14F-4D97-AF65-F5344CB8AC3E}">
        <p14:creationId xmlns:p14="http://schemas.microsoft.com/office/powerpoint/2010/main" val="3613632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Pray for spiritual deliverance. (v. 13)</a:t>
            </a:r>
          </a:p>
          <a:p>
            <a:pPr marL="171450" lvl="0" indent="-171450">
              <a:buFont typeface="Arial" panose="020B0604020202020204" pitchFamily="34" charset="0"/>
              <a:buChar char="•"/>
            </a:pPr>
            <a:r>
              <a:rPr lang="en-US" dirty="0"/>
              <a:t>Jesus is not implying that God can tempt us (</a:t>
            </a:r>
            <a:r>
              <a:rPr lang="en-US" b="1" dirty="0"/>
              <a:t>cf. James 1:13</a:t>
            </a:r>
            <a:r>
              <a:rPr lang="en-US" dirty="0"/>
              <a:t>).</a:t>
            </a:r>
          </a:p>
          <a:p>
            <a:pPr marL="171450" lvl="0" indent="-171450">
              <a:buFont typeface="Arial" panose="020B0604020202020204" pitchFamily="34" charset="0"/>
              <a:buChar char="•"/>
            </a:pPr>
            <a:r>
              <a:rPr lang="en-US" dirty="0"/>
              <a:t>The idea is that we pray to God for an escape that is sufficient for us not to go further into that temptation (</a:t>
            </a:r>
            <a:r>
              <a:rPr lang="en-US" b="1" dirty="0"/>
              <a:t>cf. 1 Corinthians 10:13</a:t>
            </a:r>
            <a:r>
              <a:rPr lang="en-US" dirty="0"/>
              <a:t>).</a:t>
            </a:r>
          </a:p>
          <a:p>
            <a:pPr marL="171450" lvl="0" indent="-171450">
              <a:buFont typeface="Arial" panose="020B0604020202020204" pitchFamily="34" charset="0"/>
              <a:buChar char="•"/>
            </a:pPr>
            <a:r>
              <a:rPr lang="en-US" dirty="0"/>
              <a:t>God is not going to take temptations away. They are allowed by Him to test our faithfulness, and strengthen us further (</a:t>
            </a:r>
            <a:r>
              <a:rPr lang="en-US" b="1" dirty="0"/>
              <a:t>cf. James 1:2</a:t>
            </a:r>
            <a:r>
              <a:rPr lang="en-US" dirty="0"/>
              <a:t>).</a:t>
            </a:r>
          </a:p>
          <a:p>
            <a:pPr marL="171450" lvl="0" indent="-171450">
              <a:buFont typeface="Arial" panose="020B0604020202020204" pitchFamily="34" charset="0"/>
              <a:buChar char="•"/>
            </a:pPr>
            <a:r>
              <a:rPr lang="en-US" dirty="0"/>
              <a:t>However, He will do His part so as to ensure an escape that we do not tarry when temptation presents itself to us (</a:t>
            </a:r>
            <a:r>
              <a:rPr lang="en-US" b="1" dirty="0"/>
              <a:t>cf. Matthew 26:41 </a:t>
            </a:r>
            <a:r>
              <a:rPr lang="en-US" dirty="0"/>
              <a:t>– His command was for them to pray so that when temptation inevitably arrived they would be able to turn to the other direction instead of going into it themselves!)</a:t>
            </a:r>
          </a:p>
          <a:p>
            <a:endParaRPr lang="en-US" dirty="0"/>
          </a:p>
        </p:txBody>
      </p:sp>
      <p:sp>
        <p:nvSpPr>
          <p:cNvPr id="4" name="Slide Number Placeholder 3"/>
          <p:cNvSpPr>
            <a:spLocks noGrp="1"/>
          </p:cNvSpPr>
          <p:nvPr>
            <p:ph type="sldNum" sz="quarter" idx="10"/>
          </p:nvPr>
        </p:nvSpPr>
        <p:spPr/>
        <p:txBody>
          <a:bodyPr/>
          <a:lstStyle/>
          <a:p>
            <a:fld id="{DB685BDD-DF1B-44CA-8E16-75E8BA804B23}" type="slidenum">
              <a:rPr lang="en-US" smtClean="0"/>
              <a:t>8</a:t>
            </a:fld>
            <a:endParaRPr lang="en-US"/>
          </a:p>
        </p:txBody>
      </p:sp>
    </p:spTree>
    <p:extLst>
      <p:ext uri="{BB962C8B-B14F-4D97-AF65-F5344CB8AC3E}">
        <p14:creationId xmlns:p14="http://schemas.microsoft.com/office/powerpoint/2010/main" val="312727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Pray with praise. (v. 13)</a:t>
            </a:r>
          </a:p>
          <a:p>
            <a:pPr marL="171450" lvl="0" indent="-171450">
              <a:buFont typeface="Arial" panose="020B0604020202020204" pitchFamily="34" charset="0"/>
              <a:buChar char="•"/>
            </a:pPr>
            <a:r>
              <a:rPr lang="en-US" dirty="0"/>
              <a:t>Doxology – glorification – Often appears at the end of prayers and epistles.</a:t>
            </a:r>
          </a:p>
          <a:p>
            <a:pPr marL="628650" lvl="1" indent="-171450">
              <a:buFont typeface="Arial" panose="020B0604020202020204" pitchFamily="34" charset="0"/>
              <a:buChar char="•"/>
            </a:pPr>
            <a:r>
              <a:rPr lang="en-US" dirty="0"/>
              <a:t>Why? God is worthy of praise and glorification!</a:t>
            </a:r>
          </a:p>
          <a:p>
            <a:pPr marL="628650" lvl="1" indent="-171450">
              <a:buFont typeface="Arial" panose="020B0604020202020204" pitchFamily="34" charset="0"/>
              <a:buChar char="•"/>
            </a:pPr>
            <a:r>
              <a:rPr lang="en-US" b="1" dirty="0"/>
              <a:t>1 Chronicles </a:t>
            </a:r>
            <a:r>
              <a:rPr lang="en-US" b="1" dirty="0" smtClean="0"/>
              <a:t>29:10-13 </a:t>
            </a:r>
            <a:r>
              <a:rPr lang="en-US" dirty="0"/>
              <a:t>– David to God.</a:t>
            </a:r>
          </a:p>
          <a:p>
            <a:pPr marL="1085850" lvl="2" indent="-171450">
              <a:buFont typeface="Arial" panose="020B0604020202020204" pitchFamily="34" charset="0"/>
              <a:buChar char="•"/>
            </a:pPr>
            <a:r>
              <a:rPr lang="en-US" dirty="0"/>
              <a:t>We praise Him because of who He is, and He deserves/expects it!</a:t>
            </a:r>
          </a:p>
          <a:p>
            <a:endParaRPr lang="en-US" dirty="0"/>
          </a:p>
        </p:txBody>
      </p:sp>
      <p:sp>
        <p:nvSpPr>
          <p:cNvPr id="4" name="Slide Number Placeholder 3"/>
          <p:cNvSpPr>
            <a:spLocks noGrp="1"/>
          </p:cNvSpPr>
          <p:nvPr>
            <p:ph type="sldNum" sz="quarter" idx="10"/>
          </p:nvPr>
        </p:nvSpPr>
        <p:spPr/>
        <p:txBody>
          <a:bodyPr/>
          <a:lstStyle/>
          <a:p>
            <a:fld id="{DB685BDD-DF1B-44CA-8E16-75E8BA804B23}" type="slidenum">
              <a:rPr lang="en-US" smtClean="0"/>
              <a:t>9</a:t>
            </a:fld>
            <a:endParaRPr lang="en-US"/>
          </a:p>
        </p:txBody>
      </p:sp>
    </p:spTree>
    <p:extLst>
      <p:ext uri="{BB962C8B-B14F-4D97-AF65-F5344CB8AC3E}">
        <p14:creationId xmlns:p14="http://schemas.microsoft.com/office/powerpoint/2010/main" val="1309459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God commands that we pray.</a:t>
            </a:r>
          </a:p>
          <a:p>
            <a:pPr marL="171450" lvl="0" indent="-171450">
              <a:buFont typeface="Arial" panose="020B0604020202020204" pitchFamily="34" charset="0"/>
              <a:buChar char="•"/>
            </a:pPr>
            <a:r>
              <a:rPr lang="en-US" dirty="0"/>
              <a:t>It is for our benefit. When we fail to pray we fail God, but we also neglect ourselves!</a:t>
            </a:r>
          </a:p>
          <a:p>
            <a:pPr marL="171450" lvl="0" indent="-171450">
              <a:buFont typeface="Arial" panose="020B0604020202020204" pitchFamily="34" charset="0"/>
              <a:buChar char="•"/>
            </a:pPr>
            <a:r>
              <a:rPr lang="en-US" dirty="0"/>
              <a:t>We must not pray how we think we should pray, but how God instructed us to pray.</a:t>
            </a:r>
          </a:p>
          <a:p>
            <a:pPr marL="171450" lvl="0" indent="-171450">
              <a:buFont typeface="Arial" panose="020B0604020202020204" pitchFamily="34" charset="0"/>
              <a:buChar char="•"/>
            </a:pPr>
            <a:r>
              <a:rPr lang="en-US" dirty="0"/>
              <a:t>Our prayers should be well thought out and delivered in such a way that displays the attitude that our Lord Himself possessed!</a:t>
            </a:r>
          </a:p>
          <a:p>
            <a:endParaRPr lang="en-US" dirty="0"/>
          </a:p>
        </p:txBody>
      </p:sp>
      <p:sp>
        <p:nvSpPr>
          <p:cNvPr id="4" name="Slide Number Placeholder 3"/>
          <p:cNvSpPr>
            <a:spLocks noGrp="1"/>
          </p:cNvSpPr>
          <p:nvPr>
            <p:ph type="sldNum" sz="quarter" idx="10"/>
          </p:nvPr>
        </p:nvSpPr>
        <p:spPr/>
        <p:txBody>
          <a:bodyPr/>
          <a:lstStyle/>
          <a:p>
            <a:fld id="{DB685BDD-DF1B-44CA-8E16-75E8BA804B23}" type="slidenum">
              <a:rPr lang="en-US" smtClean="0"/>
              <a:t>10</a:t>
            </a:fld>
            <a:endParaRPr lang="en-US"/>
          </a:p>
        </p:txBody>
      </p:sp>
    </p:spTree>
    <p:extLst>
      <p:ext uri="{BB962C8B-B14F-4D97-AF65-F5344CB8AC3E}">
        <p14:creationId xmlns:p14="http://schemas.microsoft.com/office/powerpoint/2010/main" val="3684330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963667-AE9D-41C7-8A47-0B5285C61CBF}" type="datetimeFigureOut">
              <a:rPr lang="en-US" smtClean="0"/>
              <a:t>6/27/2015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6B976-E6AC-4047-97D2-61E6887F7F7D}" type="slidenum">
              <a:rPr lang="en-US" smtClean="0"/>
              <a:t>‹#›</a:t>
            </a:fld>
            <a:endParaRPr lang="en-US"/>
          </a:p>
        </p:txBody>
      </p:sp>
    </p:spTree>
    <p:extLst>
      <p:ext uri="{BB962C8B-B14F-4D97-AF65-F5344CB8AC3E}">
        <p14:creationId xmlns:p14="http://schemas.microsoft.com/office/powerpoint/2010/main" val="367400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963667-AE9D-41C7-8A47-0B5285C61CBF}" type="datetimeFigureOut">
              <a:rPr lang="en-US" smtClean="0"/>
              <a:t>6/27/2015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6B976-E6AC-4047-97D2-61E6887F7F7D}" type="slidenum">
              <a:rPr lang="en-US" smtClean="0"/>
              <a:t>‹#›</a:t>
            </a:fld>
            <a:endParaRPr lang="en-US"/>
          </a:p>
        </p:txBody>
      </p:sp>
    </p:spTree>
    <p:extLst>
      <p:ext uri="{BB962C8B-B14F-4D97-AF65-F5344CB8AC3E}">
        <p14:creationId xmlns:p14="http://schemas.microsoft.com/office/powerpoint/2010/main" val="292557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963667-AE9D-41C7-8A47-0B5285C61CBF}" type="datetimeFigureOut">
              <a:rPr lang="en-US" smtClean="0"/>
              <a:t>6/27/2015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6B976-E6AC-4047-97D2-61E6887F7F7D}" type="slidenum">
              <a:rPr lang="en-US" smtClean="0"/>
              <a:t>‹#›</a:t>
            </a:fld>
            <a:endParaRPr lang="en-US"/>
          </a:p>
        </p:txBody>
      </p:sp>
    </p:spTree>
    <p:extLst>
      <p:ext uri="{BB962C8B-B14F-4D97-AF65-F5344CB8AC3E}">
        <p14:creationId xmlns:p14="http://schemas.microsoft.com/office/powerpoint/2010/main" val="1957327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963667-AE9D-41C7-8A47-0B5285C61CBF}" type="datetimeFigureOut">
              <a:rPr lang="en-US" smtClean="0"/>
              <a:t>6/27/2015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6B976-E6AC-4047-97D2-61E6887F7F7D}" type="slidenum">
              <a:rPr lang="en-US" smtClean="0"/>
              <a:t>‹#›</a:t>
            </a:fld>
            <a:endParaRPr lang="en-US"/>
          </a:p>
        </p:txBody>
      </p:sp>
    </p:spTree>
    <p:extLst>
      <p:ext uri="{BB962C8B-B14F-4D97-AF65-F5344CB8AC3E}">
        <p14:creationId xmlns:p14="http://schemas.microsoft.com/office/powerpoint/2010/main" val="3545955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963667-AE9D-41C7-8A47-0B5285C61CBF}" type="datetimeFigureOut">
              <a:rPr lang="en-US" smtClean="0"/>
              <a:t>6/27/2015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6B976-E6AC-4047-97D2-61E6887F7F7D}" type="slidenum">
              <a:rPr lang="en-US" smtClean="0"/>
              <a:t>‹#›</a:t>
            </a:fld>
            <a:endParaRPr lang="en-US"/>
          </a:p>
        </p:txBody>
      </p:sp>
    </p:spTree>
    <p:extLst>
      <p:ext uri="{BB962C8B-B14F-4D97-AF65-F5344CB8AC3E}">
        <p14:creationId xmlns:p14="http://schemas.microsoft.com/office/powerpoint/2010/main" val="224973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963667-AE9D-41C7-8A47-0B5285C61CBF}" type="datetimeFigureOut">
              <a:rPr lang="en-US" smtClean="0"/>
              <a:t>6/27/2015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6B976-E6AC-4047-97D2-61E6887F7F7D}" type="slidenum">
              <a:rPr lang="en-US" smtClean="0"/>
              <a:t>‹#›</a:t>
            </a:fld>
            <a:endParaRPr lang="en-US"/>
          </a:p>
        </p:txBody>
      </p:sp>
    </p:spTree>
    <p:extLst>
      <p:ext uri="{BB962C8B-B14F-4D97-AF65-F5344CB8AC3E}">
        <p14:creationId xmlns:p14="http://schemas.microsoft.com/office/powerpoint/2010/main" val="628573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963667-AE9D-41C7-8A47-0B5285C61CBF}" type="datetimeFigureOut">
              <a:rPr lang="en-US" smtClean="0"/>
              <a:t>6/27/2015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96B976-E6AC-4047-97D2-61E6887F7F7D}" type="slidenum">
              <a:rPr lang="en-US" smtClean="0"/>
              <a:t>‹#›</a:t>
            </a:fld>
            <a:endParaRPr lang="en-US"/>
          </a:p>
        </p:txBody>
      </p:sp>
    </p:spTree>
    <p:extLst>
      <p:ext uri="{BB962C8B-B14F-4D97-AF65-F5344CB8AC3E}">
        <p14:creationId xmlns:p14="http://schemas.microsoft.com/office/powerpoint/2010/main" val="833120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963667-AE9D-41C7-8A47-0B5285C61CBF}" type="datetimeFigureOut">
              <a:rPr lang="en-US" smtClean="0"/>
              <a:t>6/27/2015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96B976-E6AC-4047-97D2-61E6887F7F7D}" type="slidenum">
              <a:rPr lang="en-US" smtClean="0"/>
              <a:t>‹#›</a:t>
            </a:fld>
            <a:endParaRPr lang="en-US"/>
          </a:p>
        </p:txBody>
      </p:sp>
    </p:spTree>
    <p:extLst>
      <p:ext uri="{BB962C8B-B14F-4D97-AF65-F5344CB8AC3E}">
        <p14:creationId xmlns:p14="http://schemas.microsoft.com/office/powerpoint/2010/main" val="339899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3667-AE9D-41C7-8A47-0B5285C61CBF}" type="datetimeFigureOut">
              <a:rPr lang="en-US" smtClean="0"/>
              <a:t>6/27/2015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96B976-E6AC-4047-97D2-61E6887F7F7D}" type="slidenum">
              <a:rPr lang="en-US" smtClean="0"/>
              <a:t>‹#›</a:t>
            </a:fld>
            <a:endParaRPr lang="en-US"/>
          </a:p>
        </p:txBody>
      </p:sp>
    </p:spTree>
    <p:extLst>
      <p:ext uri="{BB962C8B-B14F-4D97-AF65-F5344CB8AC3E}">
        <p14:creationId xmlns:p14="http://schemas.microsoft.com/office/powerpoint/2010/main" val="3946677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963667-AE9D-41C7-8A47-0B5285C61CBF}" type="datetimeFigureOut">
              <a:rPr lang="en-US" smtClean="0"/>
              <a:t>6/27/2015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6B976-E6AC-4047-97D2-61E6887F7F7D}" type="slidenum">
              <a:rPr lang="en-US" smtClean="0"/>
              <a:t>‹#›</a:t>
            </a:fld>
            <a:endParaRPr lang="en-US"/>
          </a:p>
        </p:txBody>
      </p:sp>
    </p:spTree>
    <p:extLst>
      <p:ext uri="{BB962C8B-B14F-4D97-AF65-F5344CB8AC3E}">
        <p14:creationId xmlns:p14="http://schemas.microsoft.com/office/powerpoint/2010/main" val="2882728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963667-AE9D-41C7-8A47-0B5285C61CBF}" type="datetimeFigureOut">
              <a:rPr lang="en-US" smtClean="0"/>
              <a:t>6/27/2015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6B976-E6AC-4047-97D2-61E6887F7F7D}" type="slidenum">
              <a:rPr lang="en-US" smtClean="0"/>
              <a:t>‹#›</a:t>
            </a:fld>
            <a:endParaRPr lang="en-US"/>
          </a:p>
        </p:txBody>
      </p:sp>
    </p:spTree>
    <p:extLst>
      <p:ext uri="{BB962C8B-B14F-4D97-AF65-F5344CB8AC3E}">
        <p14:creationId xmlns:p14="http://schemas.microsoft.com/office/powerpoint/2010/main" val="357596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963667-AE9D-41C7-8A47-0B5285C61CBF}" type="datetimeFigureOut">
              <a:rPr lang="en-US" smtClean="0"/>
              <a:t>6/27/2015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96B976-E6AC-4047-97D2-61E6887F7F7D}" type="slidenum">
              <a:rPr lang="en-US" smtClean="0"/>
              <a:t>‹#›</a:t>
            </a:fld>
            <a:endParaRPr lang="en-US"/>
          </a:p>
        </p:txBody>
      </p:sp>
    </p:spTree>
    <p:extLst>
      <p:ext uri="{BB962C8B-B14F-4D97-AF65-F5344CB8AC3E}">
        <p14:creationId xmlns:p14="http://schemas.microsoft.com/office/powerpoint/2010/main" val="2884322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76145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noFill/>
        </p:spPr>
        <p:txBody>
          <a:bodyPr>
            <a:noAutofit/>
          </a:bodyPr>
          <a:lstStyle/>
          <a:p>
            <a:r>
              <a:rPr lang="en-US" sz="6400" dirty="0" smtClean="0">
                <a:ln>
                  <a:solidFill>
                    <a:schemeClr val="tx1"/>
                  </a:solidFill>
                </a:ln>
                <a:solidFill>
                  <a:schemeClr val="bg1"/>
                </a:solidFill>
                <a:effectLst>
                  <a:glow rad="228600">
                    <a:schemeClr val="bg1">
                      <a:alpha val="40000"/>
                    </a:schemeClr>
                  </a:glow>
                </a:effectLst>
                <a:latin typeface="Algerian" panose="04020705040A02060702" pitchFamily="82" charset="0"/>
              </a:rPr>
              <a:t>“In this manner, therefore, pray”</a:t>
            </a:r>
            <a:endParaRPr lang="en-US" sz="6400" dirty="0">
              <a:ln>
                <a:solidFill>
                  <a:schemeClr val="tx1"/>
                </a:solidFill>
              </a:ln>
              <a:solidFill>
                <a:schemeClr val="bg1"/>
              </a:solidFill>
              <a:effectLst>
                <a:glow rad="228600">
                  <a:schemeClr val="bg1">
                    <a:alpha val="40000"/>
                  </a:schemeClr>
                </a:glow>
              </a:effectLst>
              <a:latin typeface="Algerian" panose="04020705040A02060702" pitchFamily="82" charset="0"/>
            </a:endParaRPr>
          </a:p>
        </p:txBody>
      </p:sp>
      <p:sp>
        <p:nvSpPr>
          <p:cNvPr id="3" name="Subtitle 2"/>
          <p:cNvSpPr>
            <a:spLocks noGrp="1"/>
          </p:cNvSpPr>
          <p:nvPr>
            <p:ph type="subTitle" idx="1"/>
          </p:nvPr>
        </p:nvSpPr>
        <p:spPr/>
        <p:txBody>
          <a:bodyPr>
            <a:normAutofit/>
          </a:bodyPr>
          <a:lstStyle/>
          <a:p>
            <a:r>
              <a:rPr lang="en-US" sz="4400" b="1" dirty="0" smtClean="0">
                <a:ln>
                  <a:solidFill>
                    <a:schemeClr val="tx1"/>
                  </a:solidFill>
                </a:ln>
                <a:solidFill>
                  <a:schemeClr val="bg1"/>
                </a:solidFill>
                <a:effectLst>
                  <a:glow rad="228600">
                    <a:schemeClr val="bg1">
                      <a:alpha val="40000"/>
                    </a:schemeClr>
                  </a:glow>
                </a:effectLst>
              </a:rPr>
              <a:t>Matthew 6:9-15</a:t>
            </a:r>
            <a:endParaRPr lang="en-US" sz="4400" b="1" dirty="0">
              <a:ln>
                <a:solidFill>
                  <a:schemeClr val="tx1"/>
                </a:solidFill>
              </a:ln>
              <a:solidFill>
                <a:schemeClr val="bg1"/>
              </a:solidFill>
              <a:effectLst>
                <a:glow rad="228600">
                  <a:schemeClr val="bg1">
                    <a:alpha val="40000"/>
                  </a:schemeClr>
                </a:glow>
              </a:effectLst>
            </a:endParaRPr>
          </a:p>
        </p:txBody>
      </p:sp>
    </p:spTree>
    <p:extLst>
      <p:ext uri="{BB962C8B-B14F-4D97-AF65-F5344CB8AC3E}">
        <p14:creationId xmlns:p14="http://schemas.microsoft.com/office/powerpoint/2010/main" val="10736619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noFill/>
        </p:spPr>
        <p:txBody>
          <a:bodyPr>
            <a:noAutofit/>
          </a:bodyPr>
          <a:lstStyle/>
          <a:p>
            <a:r>
              <a:rPr lang="en-US" sz="6400" dirty="0" smtClean="0">
                <a:ln>
                  <a:solidFill>
                    <a:schemeClr val="tx1"/>
                  </a:solidFill>
                </a:ln>
                <a:solidFill>
                  <a:schemeClr val="bg1"/>
                </a:solidFill>
                <a:effectLst>
                  <a:glow rad="228600">
                    <a:schemeClr val="bg1">
                      <a:alpha val="40000"/>
                    </a:schemeClr>
                  </a:glow>
                </a:effectLst>
                <a:latin typeface="Algerian" panose="04020705040A02060702" pitchFamily="82" charset="0"/>
              </a:rPr>
              <a:t>“In this manner, therefore, pray”</a:t>
            </a:r>
            <a:endParaRPr lang="en-US" sz="6400" dirty="0">
              <a:ln>
                <a:solidFill>
                  <a:schemeClr val="tx1"/>
                </a:solidFill>
              </a:ln>
              <a:solidFill>
                <a:schemeClr val="bg1"/>
              </a:solidFill>
              <a:effectLst>
                <a:glow rad="228600">
                  <a:schemeClr val="bg1">
                    <a:alpha val="40000"/>
                  </a:schemeClr>
                </a:glow>
              </a:effectLst>
              <a:latin typeface="Algerian" panose="04020705040A02060702" pitchFamily="82" charset="0"/>
            </a:endParaRPr>
          </a:p>
        </p:txBody>
      </p:sp>
      <p:sp>
        <p:nvSpPr>
          <p:cNvPr id="3" name="Subtitle 2"/>
          <p:cNvSpPr>
            <a:spLocks noGrp="1"/>
          </p:cNvSpPr>
          <p:nvPr>
            <p:ph type="subTitle" idx="1"/>
          </p:nvPr>
        </p:nvSpPr>
        <p:spPr/>
        <p:txBody>
          <a:bodyPr>
            <a:normAutofit/>
          </a:bodyPr>
          <a:lstStyle/>
          <a:p>
            <a:r>
              <a:rPr lang="en-US" sz="4400" b="1" dirty="0" smtClean="0">
                <a:ln>
                  <a:solidFill>
                    <a:schemeClr val="tx1"/>
                  </a:solidFill>
                </a:ln>
                <a:solidFill>
                  <a:schemeClr val="bg1"/>
                </a:solidFill>
                <a:effectLst>
                  <a:glow rad="228600">
                    <a:schemeClr val="bg1">
                      <a:alpha val="40000"/>
                    </a:schemeClr>
                  </a:glow>
                </a:effectLst>
              </a:rPr>
              <a:t>Matthew 6:9-15</a:t>
            </a:r>
            <a:endParaRPr lang="en-US" sz="4400" b="1" dirty="0">
              <a:ln>
                <a:solidFill>
                  <a:schemeClr val="tx1"/>
                </a:solidFill>
              </a:ln>
              <a:solidFill>
                <a:schemeClr val="bg1"/>
              </a:solidFill>
              <a:effectLst>
                <a:glow rad="228600">
                  <a:schemeClr val="bg1">
                    <a:alpha val="40000"/>
                  </a:schemeClr>
                </a:glow>
              </a:effectLst>
            </a:endParaRPr>
          </a:p>
        </p:txBody>
      </p:sp>
    </p:spTree>
    <p:extLst>
      <p:ext uri="{BB962C8B-B14F-4D97-AF65-F5344CB8AC3E}">
        <p14:creationId xmlns:p14="http://schemas.microsoft.com/office/powerpoint/2010/main" val="2029006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226" y="603985"/>
            <a:ext cx="4237149" cy="1325563"/>
          </a:xfrm>
        </p:spPr>
        <p:txBody>
          <a:bodyPr>
            <a:noAutofit/>
          </a:bodyPr>
          <a:lstStyle/>
          <a:p>
            <a:pPr algn="ctr"/>
            <a:r>
              <a:rPr lang="en-US" sz="5400" i="1" dirty="0" smtClean="0">
                <a:solidFill>
                  <a:schemeClr val="bg1"/>
                </a:solidFill>
              </a:rPr>
              <a:t>To Be Heard by God</a:t>
            </a:r>
            <a:endParaRPr lang="en-US" sz="5400" i="1" dirty="0">
              <a:solidFill>
                <a:schemeClr val="bg1"/>
              </a:solidFill>
            </a:endParaRPr>
          </a:p>
        </p:txBody>
      </p:sp>
      <p:sp>
        <p:nvSpPr>
          <p:cNvPr id="3" name="Content Placeholder 2"/>
          <p:cNvSpPr>
            <a:spLocks noGrp="1"/>
          </p:cNvSpPr>
          <p:nvPr>
            <p:ph idx="1"/>
          </p:nvPr>
        </p:nvSpPr>
        <p:spPr>
          <a:xfrm>
            <a:off x="628650" y="2143303"/>
            <a:ext cx="7886700" cy="4110934"/>
          </a:xfrm>
        </p:spPr>
        <p:txBody>
          <a:bodyPr/>
          <a:lstStyle/>
          <a:p>
            <a:pPr marL="0" lvl="0" indent="0" algn="ctr">
              <a:buNone/>
            </a:pPr>
            <a:endParaRPr lang="en-US" i="1" dirty="0" smtClean="0">
              <a:solidFill>
                <a:schemeClr val="bg1"/>
              </a:solidFill>
            </a:endParaRPr>
          </a:p>
          <a:p>
            <a:pPr marL="0" lvl="0" indent="0" algn="ctr">
              <a:buNone/>
            </a:pPr>
            <a:endParaRPr lang="en-US" sz="1600" i="1" dirty="0">
              <a:solidFill>
                <a:schemeClr val="bg1"/>
              </a:solidFill>
            </a:endParaRPr>
          </a:p>
          <a:p>
            <a:pPr marL="0" lvl="0" indent="0" algn="ctr">
              <a:buNone/>
            </a:pPr>
            <a:r>
              <a:rPr lang="en-US" i="1" dirty="0" smtClean="0">
                <a:solidFill>
                  <a:schemeClr val="bg1"/>
                </a:solidFill>
              </a:rPr>
              <a:t>“</a:t>
            </a:r>
            <a:r>
              <a:rPr lang="en-US" i="1" u="sng" dirty="0" smtClean="0">
                <a:solidFill>
                  <a:schemeClr val="bg1"/>
                </a:solidFill>
              </a:rPr>
              <a:t>Pray to your Father </a:t>
            </a:r>
            <a:r>
              <a:rPr lang="en-US" i="1" dirty="0" smtClean="0">
                <a:solidFill>
                  <a:schemeClr val="bg1"/>
                </a:solidFill>
              </a:rPr>
              <a:t>who is in the secret place; and your Father who sees in secret will reward you openly.”</a:t>
            </a:r>
          </a:p>
          <a:p>
            <a:pPr marL="0" lvl="0" indent="0" algn="ctr">
              <a:buNone/>
            </a:pPr>
            <a:r>
              <a:rPr lang="en-US" sz="3600" dirty="0" smtClean="0">
                <a:solidFill>
                  <a:schemeClr val="bg1"/>
                </a:solidFill>
              </a:rPr>
              <a:t>Daniel 6:10-11</a:t>
            </a:r>
          </a:p>
          <a:p>
            <a:pPr marL="0" lvl="0" indent="0" algn="ctr">
              <a:buNone/>
            </a:pPr>
            <a:r>
              <a:rPr lang="en-US" dirty="0" smtClean="0">
                <a:solidFill>
                  <a:schemeClr val="bg1"/>
                </a:solidFill>
              </a:rPr>
              <a:t>Daniel </a:t>
            </a:r>
            <a:r>
              <a:rPr lang="en-US" i="1" dirty="0" smtClean="0">
                <a:solidFill>
                  <a:schemeClr val="bg1"/>
                </a:solidFill>
              </a:rPr>
              <a:t>“gave thanks </a:t>
            </a:r>
            <a:r>
              <a:rPr lang="en-US" i="1" u="sng" dirty="0" smtClean="0">
                <a:solidFill>
                  <a:schemeClr val="bg1"/>
                </a:solidFill>
              </a:rPr>
              <a:t>before his God</a:t>
            </a:r>
            <a:r>
              <a:rPr lang="en-US" i="1" dirty="0" smtClean="0">
                <a:solidFill>
                  <a:schemeClr val="bg1"/>
                </a:solidFill>
              </a:rPr>
              <a:t>.”</a:t>
            </a:r>
            <a:endParaRPr lang="en-US" i="1"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3528" y="365126"/>
            <a:ext cx="2472744" cy="16484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TextBox 4"/>
          <p:cNvSpPr txBox="1"/>
          <p:nvPr/>
        </p:nvSpPr>
        <p:spPr>
          <a:xfrm rot="20089258">
            <a:off x="123695" y="515785"/>
            <a:ext cx="2215166" cy="1015663"/>
          </a:xfrm>
          <a:prstGeom prst="rect">
            <a:avLst/>
          </a:prstGeom>
          <a:noFill/>
        </p:spPr>
        <p:txBody>
          <a:bodyPr wrap="square" rtlCol="0">
            <a:spAutoFit/>
          </a:bodyPr>
          <a:lstStyle/>
          <a:p>
            <a:r>
              <a:rPr lang="en-US" sz="6000" dirty="0" smtClean="0">
                <a:ln>
                  <a:solidFill>
                    <a:schemeClr val="tx1"/>
                  </a:solidFill>
                </a:ln>
                <a:solidFill>
                  <a:schemeClr val="bg1"/>
                </a:solidFill>
                <a:effectLst>
                  <a:glow rad="228600">
                    <a:schemeClr val="bg1">
                      <a:alpha val="40000"/>
                    </a:schemeClr>
                  </a:glow>
                </a:effectLst>
                <a:latin typeface="Algerian" panose="04020705040A02060702" pitchFamily="82" charset="0"/>
              </a:rPr>
              <a:t>Pray</a:t>
            </a:r>
            <a:endParaRPr lang="en-US" sz="6000" dirty="0">
              <a:ln>
                <a:solidFill>
                  <a:schemeClr val="tx1"/>
                </a:solidFill>
              </a:ln>
              <a:solidFill>
                <a:schemeClr val="bg1"/>
              </a:solidFill>
              <a:effectLst>
                <a:glow rad="228600">
                  <a:schemeClr val="bg1">
                    <a:alpha val="40000"/>
                  </a:schemeClr>
                </a:glow>
              </a:effectLst>
              <a:latin typeface="Algerian" panose="04020705040A02060702" pitchFamily="82" charset="0"/>
            </a:endParaRPr>
          </a:p>
        </p:txBody>
      </p:sp>
    </p:spTree>
    <p:extLst>
      <p:ext uri="{BB962C8B-B14F-4D97-AF65-F5344CB8AC3E}">
        <p14:creationId xmlns:p14="http://schemas.microsoft.com/office/powerpoint/2010/main" val="5745835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226" y="603985"/>
            <a:ext cx="4237149" cy="1325563"/>
          </a:xfrm>
        </p:spPr>
        <p:txBody>
          <a:bodyPr>
            <a:noAutofit/>
          </a:bodyPr>
          <a:lstStyle/>
          <a:p>
            <a:pPr algn="ctr"/>
            <a:r>
              <a:rPr lang="en-US" sz="5400" i="1" dirty="0" smtClean="0">
                <a:solidFill>
                  <a:schemeClr val="bg1"/>
                </a:solidFill>
              </a:rPr>
              <a:t>With Humility and Reverence</a:t>
            </a:r>
            <a:endParaRPr lang="en-US" sz="5400" i="1" dirty="0">
              <a:solidFill>
                <a:schemeClr val="bg1"/>
              </a:solidFill>
            </a:endParaRPr>
          </a:p>
        </p:txBody>
      </p:sp>
      <p:sp>
        <p:nvSpPr>
          <p:cNvPr id="3" name="Content Placeholder 2"/>
          <p:cNvSpPr>
            <a:spLocks noGrp="1"/>
          </p:cNvSpPr>
          <p:nvPr>
            <p:ph idx="1"/>
          </p:nvPr>
        </p:nvSpPr>
        <p:spPr>
          <a:xfrm>
            <a:off x="628650" y="2143303"/>
            <a:ext cx="7886700" cy="4110934"/>
          </a:xfrm>
        </p:spPr>
        <p:txBody>
          <a:bodyPr>
            <a:normAutofit/>
          </a:bodyPr>
          <a:lstStyle/>
          <a:p>
            <a:pPr marL="0" lvl="0" indent="0" algn="ctr">
              <a:buNone/>
            </a:pPr>
            <a:endParaRPr lang="en-US" i="1" dirty="0" smtClean="0">
              <a:solidFill>
                <a:schemeClr val="bg1"/>
              </a:solidFill>
            </a:endParaRPr>
          </a:p>
          <a:p>
            <a:pPr marL="0" lvl="0" indent="0" algn="ctr">
              <a:buNone/>
            </a:pPr>
            <a:endParaRPr lang="en-US" sz="2400" i="1" dirty="0">
              <a:solidFill>
                <a:schemeClr val="bg1"/>
              </a:solidFill>
            </a:endParaRPr>
          </a:p>
          <a:p>
            <a:pPr marL="0" lvl="0" indent="0" algn="ctr">
              <a:buNone/>
            </a:pPr>
            <a:r>
              <a:rPr lang="en-US" i="1" dirty="0" smtClean="0">
                <a:solidFill>
                  <a:schemeClr val="bg1"/>
                </a:solidFill>
              </a:rPr>
              <a:t>“Our Father in heaven, Hallowed be Your name.”</a:t>
            </a:r>
          </a:p>
          <a:p>
            <a:pPr marL="0" lvl="0" indent="0" algn="ctr">
              <a:buNone/>
            </a:pPr>
            <a:r>
              <a:rPr lang="en-US" sz="3600" dirty="0" smtClean="0">
                <a:solidFill>
                  <a:schemeClr val="bg1"/>
                </a:solidFill>
              </a:rPr>
              <a:t>Father </a:t>
            </a:r>
            <a:r>
              <a:rPr lang="en-US" sz="3600" dirty="0">
                <a:solidFill>
                  <a:schemeClr val="bg1"/>
                </a:solidFill>
              </a:rPr>
              <a:t>– </a:t>
            </a:r>
            <a:r>
              <a:rPr lang="en-US" sz="3600" dirty="0" smtClean="0">
                <a:solidFill>
                  <a:schemeClr val="bg1"/>
                </a:solidFill>
              </a:rPr>
              <a:t>1 John 3:1; Ephesians 6:1-2</a:t>
            </a:r>
          </a:p>
          <a:p>
            <a:pPr marL="0" lvl="0" indent="0" algn="ctr">
              <a:buNone/>
            </a:pPr>
            <a:r>
              <a:rPr lang="en-US" sz="3600" dirty="0" smtClean="0">
                <a:solidFill>
                  <a:schemeClr val="bg1"/>
                </a:solidFill>
              </a:rPr>
              <a:t>Isaiah 40:21-23 </a:t>
            </a:r>
          </a:p>
          <a:p>
            <a:pPr marL="0" lvl="0" indent="0" algn="ctr">
              <a:buNone/>
            </a:pPr>
            <a:r>
              <a:rPr lang="en-US" sz="3600" dirty="0" smtClean="0">
                <a:solidFill>
                  <a:schemeClr val="bg1"/>
                </a:solidFill>
              </a:rPr>
              <a:t>Hallowed – Exodus 20:7; 3:4-6</a:t>
            </a:r>
            <a:endParaRPr lang="en-US" sz="3600"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3528" y="365126"/>
            <a:ext cx="2472744" cy="16484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TextBox 4"/>
          <p:cNvSpPr txBox="1"/>
          <p:nvPr/>
        </p:nvSpPr>
        <p:spPr>
          <a:xfrm rot="20089258">
            <a:off x="123695" y="515785"/>
            <a:ext cx="2215166" cy="1015663"/>
          </a:xfrm>
          <a:prstGeom prst="rect">
            <a:avLst/>
          </a:prstGeom>
          <a:noFill/>
        </p:spPr>
        <p:txBody>
          <a:bodyPr wrap="square" rtlCol="0">
            <a:spAutoFit/>
          </a:bodyPr>
          <a:lstStyle/>
          <a:p>
            <a:r>
              <a:rPr lang="en-US" sz="6000" dirty="0" smtClean="0">
                <a:ln>
                  <a:solidFill>
                    <a:schemeClr val="tx1"/>
                  </a:solidFill>
                </a:ln>
                <a:solidFill>
                  <a:schemeClr val="bg1"/>
                </a:solidFill>
                <a:effectLst>
                  <a:glow rad="228600">
                    <a:schemeClr val="bg1">
                      <a:alpha val="40000"/>
                    </a:schemeClr>
                  </a:glow>
                </a:effectLst>
                <a:latin typeface="Algerian" panose="04020705040A02060702" pitchFamily="82" charset="0"/>
              </a:rPr>
              <a:t>Pray</a:t>
            </a:r>
            <a:endParaRPr lang="en-US" sz="6000" dirty="0">
              <a:ln>
                <a:solidFill>
                  <a:schemeClr val="tx1"/>
                </a:solidFill>
              </a:ln>
              <a:solidFill>
                <a:schemeClr val="bg1"/>
              </a:solidFill>
              <a:effectLst>
                <a:glow rad="228600">
                  <a:schemeClr val="bg1">
                    <a:alpha val="40000"/>
                  </a:schemeClr>
                </a:glow>
              </a:effectLst>
              <a:latin typeface="Algerian" panose="04020705040A02060702" pitchFamily="82" charset="0"/>
            </a:endParaRPr>
          </a:p>
        </p:txBody>
      </p:sp>
    </p:spTree>
    <p:extLst>
      <p:ext uri="{BB962C8B-B14F-4D97-AF65-F5344CB8AC3E}">
        <p14:creationId xmlns:p14="http://schemas.microsoft.com/office/powerpoint/2010/main" val="2220131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226" y="603985"/>
            <a:ext cx="4237149" cy="1325563"/>
          </a:xfrm>
        </p:spPr>
        <p:txBody>
          <a:bodyPr>
            <a:noAutofit/>
          </a:bodyPr>
          <a:lstStyle/>
          <a:p>
            <a:pPr algn="ctr"/>
            <a:r>
              <a:rPr lang="en-US" sz="5400" i="1" dirty="0" smtClean="0">
                <a:solidFill>
                  <a:schemeClr val="bg1"/>
                </a:solidFill>
              </a:rPr>
              <a:t>His Will be Done</a:t>
            </a:r>
            <a:endParaRPr lang="en-US" sz="5400" i="1" dirty="0">
              <a:solidFill>
                <a:schemeClr val="bg1"/>
              </a:solidFill>
            </a:endParaRPr>
          </a:p>
        </p:txBody>
      </p:sp>
      <p:sp>
        <p:nvSpPr>
          <p:cNvPr id="3" name="Content Placeholder 2"/>
          <p:cNvSpPr>
            <a:spLocks noGrp="1"/>
          </p:cNvSpPr>
          <p:nvPr>
            <p:ph idx="1"/>
          </p:nvPr>
        </p:nvSpPr>
        <p:spPr>
          <a:xfrm>
            <a:off x="628650" y="2143303"/>
            <a:ext cx="7886700" cy="4110934"/>
          </a:xfrm>
        </p:spPr>
        <p:txBody>
          <a:bodyPr>
            <a:normAutofit/>
          </a:bodyPr>
          <a:lstStyle/>
          <a:p>
            <a:pPr marL="0" lvl="0" indent="0" algn="ctr">
              <a:buNone/>
            </a:pPr>
            <a:endParaRPr lang="en-US" i="1" dirty="0" smtClean="0">
              <a:solidFill>
                <a:schemeClr val="bg1"/>
              </a:solidFill>
            </a:endParaRPr>
          </a:p>
          <a:p>
            <a:pPr marL="0" lvl="0" indent="0" algn="ctr">
              <a:buNone/>
            </a:pPr>
            <a:endParaRPr lang="en-US" sz="1600" i="1" dirty="0">
              <a:solidFill>
                <a:schemeClr val="bg1"/>
              </a:solidFill>
            </a:endParaRPr>
          </a:p>
          <a:p>
            <a:pPr marL="0" lvl="0" indent="0" algn="ctr">
              <a:buNone/>
            </a:pPr>
            <a:r>
              <a:rPr lang="en-US" i="1" dirty="0" smtClean="0">
                <a:solidFill>
                  <a:schemeClr val="bg1"/>
                </a:solidFill>
              </a:rPr>
              <a:t>“Your kingdom come. Your will be done on earth as it is in heaven.”</a:t>
            </a:r>
          </a:p>
          <a:p>
            <a:pPr marL="0" lvl="0" indent="0" algn="ctr">
              <a:buNone/>
            </a:pPr>
            <a:r>
              <a:rPr lang="en-US" sz="3600" dirty="0">
                <a:solidFill>
                  <a:schemeClr val="bg1"/>
                </a:solidFill>
              </a:rPr>
              <a:t>Matthew </a:t>
            </a:r>
            <a:r>
              <a:rPr lang="en-US" sz="3600" dirty="0" smtClean="0">
                <a:solidFill>
                  <a:schemeClr val="bg1"/>
                </a:solidFill>
              </a:rPr>
              <a:t>26:39</a:t>
            </a:r>
          </a:p>
          <a:p>
            <a:pPr marL="0" lvl="0" indent="0" algn="ctr">
              <a:buNone/>
            </a:pPr>
            <a:r>
              <a:rPr lang="en-US" sz="3600" dirty="0" smtClean="0">
                <a:solidFill>
                  <a:schemeClr val="bg1"/>
                </a:solidFill>
              </a:rPr>
              <a:t>The kingdom had not yet come. However, it is here now – Acts 2:47</a:t>
            </a:r>
            <a:endParaRPr lang="en-US" sz="3600"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3528" y="365126"/>
            <a:ext cx="2472744" cy="16484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TextBox 4"/>
          <p:cNvSpPr txBox="1"/>
          <p:nvPr/>
        </p:nvSpPr>
        <p:spPr>
          <a:xfrm rot="20089258">
            <a:off x="123695" y="515785"/>
            <a:ext cx="2215166" cy="1015663"/>
          </a:xfrm>
          <a:prstGeom prst="rect">
            <a:avLst/>
          </a:prstGeom>
          <a:noFill/>
        </p:spPr>
        <p:txBody>
          <a:bodyPr wrap="square" rtlCol="0">
            <a:spAutoFit/>
          </a:bodyPr>
          <a:lstStyle/>
          <a:p>
            <a:r>
              <a:rPr lang="en-US" sz="6000" dirty="0" smtClean="0">
                <a:ln>
                  <a:solidFill>
                    <a:schemeClr val="tx1"/>
                  </a:solidFill>
                </a:ln>
                <a:solidFill>
                  <a:schemeClr val="bg1"/>
                </a:solidFill>
                <a:effectLst>
                  <a:glow rad="228600">
                    <a:schemeClr val="bg1">
                      <a:alpha val="40000"/>
                    </a:schemeClr>
                  </a:glow>
                </a:effectLst>
                <a:latin typeface="Algerian" panose="04020705040A02060702" pitchFamily="82" charset="0"/>
              </a:rPr>
              <a:t>Pray</a:t>
            </a:r>
            <a:endParaRPr lang="en-US" sz="6000" dirty="0">
              <a:ln>
                <a:solidFill>
                  <a:schemeClr val="tx1"/>
                </a:solidFill>
              </a:ln>
              <a:solidFill>
                <a:schemeClr val="bg1"/>
              </a:solidFill>
              <a:effectLst>
                <a:glow rad="228600">
                  <a:schemeClr val="bg1">
                    <a:alpha val="40000"/>
                  </a:schemeClr>
                </a:glow>
              </a:effectLst>
              <a:latin typeface="Algerian" panose="04020705040A02060702" pitchFamily="82" charset="0"/>
            </a:endParaRPr>
          </a:p>
        </p:txBody>
      </p:sp>
    </p:spTree>
    <p:extLst>
      <p:ext uri="{BB962C8B-B14F-4D97-AF65-F5344CB8AC3E}">
        <p14:creationId xmlns:p14="http://schemas.microsoft.com/office/powerpoint/2010/main" val="3180402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226" y="603985"/>
            <a:ext cx="4237149" cy="1325563"/>
          </a:xfrm>
        </p:spPr>
        <p:txBody>
          <a:bodyPr>
            <a:noAutofit/>
          </a:bodyPr>
          <a:lstStyle/>
          <a:p>
            <a:pPr algn="ctr"/>
            <a:r>
              <a:rPr lang="en-US" sz="5400" i="1" dirty="0" smtClean="0">
                <a:solidFill>
                  <a:schemeClr val="bg1"/>
                </a:solidFill>
              </a:rPr>
              <a:t>For</a:t>
            </a:r>
            <a:br>
              <a:rPr lang="en-US" sz="5400" i="1" dirty="0" smtClean="0">
                <a:solidFill>
                  <a:schemeClr val="bg1"/>
                </a:solidFill>
              </a:rPr>
            </a:br>
            <a:r>
              <a:rPr lang="en-US" sz="5400" i="1" dirty="0" smtClean="0">
                <a:solidFill>
                  <a:schemeClr val="bg1"/>
                </a:solidFill>
              </a:rPr>
              <a:t>Necessities</a:t>
            </a:r>
            <a:endParaRPr lang="en-US" sz="5400" i="1" dirty="0">
              <a:solidFill>
                <a:schemeClr val="bg1"/>
              </a:solidFill>
            </a:endParaRPr>
          </a:p>
        </p:txBody>
      </p:sp>
      <p:sp>
        <p:nvSpPr>
          <p:cNvPr id="3" name="Content Placeholder 2"/>
          <p:cNvSpPr>
            <a:spLocks noGrp="1"/>
          </p:cNvSpPr>
          <p:nvPr>
            <p:ph idx="1"/>
          </p:nvPr>
        </p:nvSpPr>
        <p:spPr>
          <a:xfrm>
            <a:off x="628650" y="2143303"/>
            <a:ext cx="7886700" cy="4110934"/>
          </a:xfrm>
        </p:spPr>
        <p:txBody>
          <a:bodyPr>
            <a:normAutofit/>
          </a:bodyPr>
          <a:lstStyle/>
          <a:p>
            <a:pPr marL="0" lvl="0" indent="0" algn="ctr">
              <a:buNone/>
            </a:pPr>
            <a:endParaRPr lang="en-US" sz="1600" i="1" dirty="0" smtClean="0">
              <a:solidFill>
                <a:schemeClr val="bg1"/>
              </a:solidFill>
            </a:endParaRPr>
          </a:p>
          <a:p>
            <a:pPr marL="0" lvl="0" indent="0" algn="ctr">
              <a:buNone/>
            </a:pPr>
            <a:r>
              <a:rPr lang="en-US" i="1" dirty="0" smtClean="0">
                <a:solidFill>
                  <a:schemeClr val="bg1"/>
                </a:solidFill>
              </a:rPr>
              <a:t>“Give us this day our daily bread.”</a:t>
            </a:r>
          </a:p>
          <a:p>
            <a:pPr marL="0" lvl="0" indent="0" algn="ctr">
              <a:buNone/>
            </a:pPr>
            <a:r>
              <a:rPr lang="en-US" sz="3600" dirty="0">
                <a:solidFill>
                  <a:schemeClr val="bg1"/>
                </a:solidFill>
              </a:rPr>
              <a:t>James </a:t>
            </a:r>
            <a:r>
              <a:rPr lang="en-US" sz="3600" dirty="0" smtClean="0">
                <a:solidFill>
                  <a:schemeClr val="bg1"/>
                </a:solidFill>
              </a:rPr>
              <a:t>1:17</a:t>
            </a:r>
          </a:p>
          <a:p>
            <a:pPr marL="0" lvl="0" indent="0" algn="ctr">
              <a:buNone/>
            </a:pPr>
            <a:r>
              <a:rPr lang="en-US" sz="3600" dirty="0" smtClean="0">
                <a:solidFill>
                  <a:schemeClr val="bg1"/>
                </a:solidFill>
              </a:rPr>
              <a:t>He knows! (v</a:t>
            </a:r>
            <a:r>
              <a:rPr lang="en-US" sz="3600" dirty="0">
                <a:solidFill>
                  <a:schemeClr val="bg1"/>
                </a:solidFill>
              </a:rPr>
              <a:t>. </a:t>
            </a:r>
            <a:r>
              <a:rPr lang="en-US" sz="3600" dirty="0" smtClean="0">
                <a:solidFill>
                  <a:schemeClr val="bg1"/>
                </a:solidFill>
              </a:rPr>
              <a:t>8)</a:t>
            </a:r>
          </a:p>
          <a:p>
            <a:pPr marL="0" lvl="0" indent="0" algn="ctr">
              <a:buNone/>
            </a:pPr>
            <a:r>
              <a:rPr lang="en-US" sz="3600" dirty="0" smtClean="0">
                <a:solidFill>
                  <a:schemeClr val="bg1"/>
                </a:solidFill>
              </a:rPr>
              <a:t>Then why pray?</a:t>
            </a:r>
          </a:p>
          <a:p>
            <a:pPr marL="0" lvl="0" indent="0" algn="ctr">
              <a:buNone/>
            </a:pPr>
            <a:r>
              <a:rPr lang="en-US" sz="3600" dirty="0" smtClean="0">
                <a:solidFill>
                  <a:schemeClr val="bg1"/>
                </a:solidFill>
              </a:rPr>
              <a:t>1 </a:t>
            </a:r>
            <a:r>
              <a:rPr lang="en-US" sz="3600" dirty="0">
                <a:solidFill>
                  <a:schemeClr val="bg1"/>
                </a:solidFill>
              </a:rPr>
              <a:t>Thessalonians </a:t>
            </a:r>
            <a:r>
              <a:rPr lang="en-US" sz="3600" dirty="0" smtClean="0">
                <a:solidFill>
                  <a:schemeClr val="bg1"/>
                </a:solidFill>
              </a:rPr>
              <a:t>5:17; Matthew 6:30; James 1:6; 5:15</a:t>
            </a:r>
            <a:endParaRPr lang="en-US" sz="3600"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3528" y="365126"/>
            <a:ext cx="2472744" cy="16484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TextBox 4"/>
          <p:cNvSpPr txBox="1"/>
          <p:nvPr/>
        </p:nvSpPr>
        <p:spPr>
          <a:xfrm rot="20089258">
            <a:off x="123695" y="515785"/>
            <a:ext cx="2215166" cy="1015663"/>
          </a:xfrm>
          <a:prstGeom prst="rect">
            <a:avLst/>
          </a:prstGeom>
          <a:noFill/>
        </p:spPr>
        <p:txBody>
          <a:bodyPr wrap="square" rtlCol="0">
            <a:spAutoFit/>
          </a:bodyPr>
          <a:lstStyle/>
          <a:p>
            <a:r>
              <a:rPr lang="en-US" sz="6000" dirty="0" smtClean="0">
                <a:ln>
                  <a:solidFill>
                    <a:schemeClr val="tx1"/>
                  </a:solidFill>
                </a:ln>
                <a:solidFill>
                  <a:schemeClr val="bg1"/>
                </a:solidFill>
                <a:effectLst>
                  <a:glow rad="228600">
                    <a:schemeClr val="bg1">
                      <a:alpha val="40000"/>
                    </a:schemeClr>
                  </a:glow>
                </a:effectLst>
                <a:latin typeface="Algerian" panose="04020705040A02060702" pitchFamily="82" charset="0"/>
              </a:rPr>
              <a:t>Pray</a:t>
            </a:r>
            <a:endParaRPr lang="en-US" sz="6000" dirty="0">
              <a:ln>
                <a:solidFill>
                  <a:schemeClr val="tx1"/>
                </a:solidFill>
              </a:ln>
              <a:solidFill>
                <a:schemeClr val="bg1"/>
              </a:solidFill>
              <a:effectLst>
                <a:glow rad="228600">
                  <a:schemeClr val="bg1">
                    <a:alpha val="40000"/>
                  </a:schemeClr>
                </a:glow>
              </a:effectLst>
              <a:latin typeface="Algerian" panose="04020705040A02060702" pitchFamily="82" charset="0"/>
            </a:endParaRPr>
          </a:p>
        </p:txBody>
      </p:sp>
    </p:spTree>
    <p:extLst>
      <p:ext uri="{BB962C8B-B14F-4D97-AF65-F5344CB8AC3E}">
        <p14:creationId xmlns:p14="http://schemas.microsoft.com/office/powerpoint/2010/main" val="32806358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226" y="603985"/>
            <a:ext cx="4237149" cy="1325563"/>
          </a:xfrm>
        </p:spPr>
        <p:txBody>
          <a:bodyPr>
            <a:noAutofit/>
          </a:bodyPr>
          <a:lstStyle/>
          <a:p>
            <a:pPr algn="ctr"/>
            <a:r>
              <a:rPr lang="en-US" sz="5400" i="1" dirty="0" smtClean="0">
                <a:solidFill>
                  <a:schemeClr val="bg1"/>
                </a:solidFill>
              </a:rPr>
              <a:t>For</a:t>
            </a:r>
            <a:br>
              <a:rPr lang="en-US" sz="5400" i="1" dirty="0" smtClean="0">
                <a:solidFill>
                  <a:schemeClr val="bg1"/>
                </a:solidFill>
              </a:rPr>
            </a:br>
            <a:r>
              <a:rPr lang="en-US" sz="5400" i="1" dirty="0" smtClean="0">
                <a:solidFill>
                  <a:schemeClr val="bg1"/>
                </a:solidFill>
              </a:rPr>
              <a:t>Forgiveness</a:t>
            </a:r>
            <a:endParaRPr lang="en-US" sz="5400" i="1" dirty="0">
              <a:solidFill>
                <a:schemeClr val="bg1"/>
              </a:solidFill>
            </a:endParaRPr>
          </a:p>
        </p:txBody>
      </p:sp>
      <p:sp>
        <p:nvSpPr>
          <p:cNvPr id="3" name="Content Placeholder 2"/>
          <p:cNvSpPr>
            <a:spLocks noGrp="1"/>
          </p:cNvSpPr>
          <p:nvPr>
            <p:ph idx="1"/>
          </p:nvPr>
        </p:nvSpPr>
        <p:spPr>
          <a:xfrm>
            <a:off x="628650" y="2143303"/>
            <a:ext cx="7886700" cy="4110934"/>
          </a:xfrm>
        </p:spPr>
        <p:txBody>
          <a:bodyPr>
            <a:normAutofit/>
          </a:bodyPr>
          <a:lstStyle/>
          <a:p>
            <a:pPr marL="0" lvl="0" indent="0" algn="ctr">
              <a:buNone/>
            </a:pPr>
            <a:endParaRPr lang="en-US" sz="1600" i="1" dirty="0" smtClean="0">
              <a:solidFill>
                <a:schemeClr val="bg1"/>
              </a:solidFill>
            </a:endParaRPr>
          </a:p>
          <a:p>
            <a:pPr marL="0" lvl="0" indent="0" algn="ctr">
              <a:buNone/>
            </a:pPr>
            <a:endParaRPr lang="en-US" sz="3200" i="1" dirty="0">
              <a:solidFill>
                <a:schemeClr val="bg1"/>
              </a:solidFill>
            </a:endParaRPr>
          </a:p>
          <a:p>
            <a:pPr marL="0" lvl="0" indent="0" algn="ctr">
              <a:buNone/>
            </a:pPr>
            <a:r>
              <a:rPr lang="en-US" i="1" dirty="0" smtClean="0">
                <a:solidFill>
                  <a:schemeClr val="bg1"/>
                </a:solidFill>
              </a:rPr>
              <a:t>“And forgive us our debts, as we forgive our debtors.”</a:t>
            </a:r>
          </a:p>
          <a:p>
            <a:pPr marL="0" lvl="0" indent="0" algn="ctr">
              <a:buNone/>
            </a:pPr>
            <a:r>
              <a:rPr lang="en-US" sz="3600" dirty="0" smtClean="0">
                <a:solidFill>
                  <a:schemeClr val="bg1"/>
                </a:solidFill>
              </a:rPr>
              <a:t>Acts 8:18-23</a:t>
            </a:r>
          </a:p>
          <a:p>
            <a:pPr marL="0" lvl="0" indent="0" algn="ctr">
              <a:buNone/>
            </a:pPr>
            <a:r>
              <a:rPr lang="en-US" sz="3600" dirty="0" smtClean="0">
                <a:solidFill>
                  <a:schemeClr val="bg1"/>
                </a:solidFill>
              </a:rPr>
              <a:t>1 </a:t>
            </a:r>
            <a:r>
              <a:rPr lang="en-US" sz="3600" dirty="0">
                <a:solidFill>
                  <a:schemeClr val="bg1"/>
                </a:solidFill>
              </a:rPr>
              <a:t>John </a:t>
            </a:r>
            <a:r>
              <a:rPr lang="en-US" sz="3600" dirty="0" smtClean="0">
                <a:solidFill>
                  <a:schemeClr val="bg1"/>
                </a:solidFill>
              </a:rPr>
              <a:t>1:9</a:t>
            </a:r>
          </a:p>
          <a:p>
            <a:pPr marL="0" lvl="0" indent="0" algn="ctr">
              <a:buNone/>
            </a:pPr>
            <a:r>
              <a:rPr lang="en-US" sz="3600" dirty="0" smtClean="0">
                <a:solidFill>
                  <a:schemeClr val="bg1"/>
                </a:solidFill>
              </a:rPr>
              <a:t>Conditional! (cf</a:t>
            </a:r>
            <a:r>
              <a:rPr lang="en-US" sz="3600" dirty="0">
                <a:solidFill>
                  <a:schemeClr val="bg1"/>
                </a:solidFill>
              </a:rPr>
              <a:t>. v. 14-15</a:t>
            </a:r>
            <a:r>
              <a:rPr lang="en-US" sz="3600" dirty="0" smtClean="0">
                <a:solidFill>
                  <a:schemeClr val="bg1"/>
                </a:solidFill>
              </a:rPr>
              <a:t>)</a:t>
            </a:r>
            <a:endParaRPr lang="en-US" sz="3600"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3528" y="365126"/>
            <a:ext cx="2472744" cy="16484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TextBox 4"/>
          <p:cNvSpPr txBox="1"/>
          <p:nvPr/>
        </p:nvSpPr>
        <p:spPr>
          <a:xfrm rot="20089258">
            <a:off x="123695" y="515785"/>
            <a:ext cx="2215166" cy="1015663"/>
          </a:xfrm>
          <a:prstGeom prst="rect">
            <a:avLst/>
          </a:prstGeom>
          <a:noFill/>
        </p:spPr>
        <p:txBody>
          <a:bodyPr wrap="square" rtlCol="0">
            <a:spAutoFit/>
          </a:bodyPr>
          <a:lstStyle/>
          <a:p>
            <a:r>
              <a:rPr lang="en-US" sz="6000" dirty="0" smtClean="0">
                <a:ln>
                  <a:solidFill>
                    <a:schemeClr val="tx1"/>
                  </a:solidFill>
                </a:ln>
                <a:solidFill>
                  <a:schemeClr val="bg1"/>
                </a:solidFill>
                <a:effectLst>
                  <a:glow rad="228600">
                    <a:schemeClr val="bg1">
                      <a:alpha val="40000"/>
                    </a:schemeClr>
                  </a:glow>
                </a:effectLst>
                <a:latin typeface="Algerian" panose="04020705040A02060702" pitchFamily="82" charset="0"/>
              </a:rPr>
              <a:t>Pray</a:t>
            </a:r>
            <a:endParaRPr lang="en-US" sz="6000" dirty="0">
              <a:ln>
                <a:solidFill>
                  <a:schemeClr val="tx1"/>
                </a:solidFill>
              </a:ln>
              <a:solidFill>
                <a:schemeClr val="bg1"/>
              </a:solidFill>
              <a:effectLst>
                <a:glow rad="228600">
                  <a:schemeClr val="bg1">
                    <a:alpha val="40000"/>
                  </a:schemeClr>
                </a:glow>
              </a:effectLst>
              <a:latin typeface="Algerian" panose="04020705040A02060702" pitchFamily="82" charset="0"/>
            </a:endParaRPr>
          </a:p>
        </p:txBody>
      </p:sp>
    </p:spTree>
    <p:extLst>
      <p:ext uri="{BB962C8B-B14F-4D97-AF65-F5344CB8AC3E}">
        <p14:creationId xmlns:p14="http://schemas.microsoft.com/office/powerpoint/2010/main" val="3622710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226" y="603985"/>
            <a:ext cx="4237149" cy="1325563"/>
          </a:xfrm>
        </p:spPr>
        <p:txBody>
          <a:bodyPr>
            <a:noAutofit/>
          </a:bodyPr>
          <a:lstStyle/>
          <a:p>
            <a:pPr algn="ctr"/>
            <a:r>
              <a:rPr lang="en-US" sz="5400" i="1" dirty="0" smtClean="0">
                <a:solidFill>
                  <a:schemeClr val="bg1"/>
                </a:solidFill>
              </a:rPr>
              <a:t>For Spiritual Deliverance</a:t>
            </a:r>
            <a:endParaRPr lang="en-US" sz="5400" i="1" dirty="0">
              <a:solidFill>
                <a:schemeClr val="bg1"/>
              </a:solidFill>
            </a:endParaRPr>
          </a:p>
        </p:txBody>
      </p:sp>
      <p:sp>
        <p:nvSpPr>
          <p:cNvPr id="3" name="Content Placeholder 2"/>
          <p:cNvSpPr>
            <a:spLocks noGrp="1"/>
          </p:cNvSpPr>
          <p:nvPr>
            <p:ph idx="1"/>
          </p:nvPr>
        </p:nvSpPr>
        <p:spPr>
          <a:xfrm>
            <a:off x="628650" y="2143303"/>
            <a:ext cx="7886700" cy="4110934"/>
          </a:xfrm>
        </p:spPr>
        <p:txBody>
          <a:bodyPr>
            <a:normAutofit/>
          </a:bodyPr>
          <a:lstStyle/>
          <a:p>
            <a:pPr marL="0" lvl="0" indent="0" algn="ctr">
              <a:buNone/>
            </a:pPr>
            <a:endParaRPr lang="en-US" sz="1600" i="1" dirty="0" smtClean="0">
              <a:solidFill>
                <a:schemeClr val="bg1"/>
              </a:solidFill>
            </a:endParaRPr>
          </a:p>
          <a:p>
            <a:pPr marL="0" lvl="0" indent="0" algn="ctr">
              <a:buNone/>
            </a:pPr>
            <a:endParaRPr lang="en-US" sz="2000" i="1" dirty="0">
              <a:solidFill>
                <a:schemeClr val="bg1"/>
              </a:solidFill>
            </a:endParaRPr>
          </a:p>
          <a:p>
            <a:pPr marL="0" lvl="0" indent="0" algn="ctr">
              <a:buNone/>
            </a:pPr>
            <a:r>
              <a:rPr lang="en-US" i="1" dirty="0" smtClean="0">
                <a:solidFill>
                  <a:schemeClr val="bg1"/>
                </a:solidFill>
              </a:rPr>
              <a:t>“And do not lead us into temptation, but deliver us from the evil one.”</a:t>
            </a:r>
          </a:p>
          <a:p>
            <a:pPr marL="0" lvl="0" indent="0" algn="ctr">
              <a:buNone/>
            </a:pPr>
            <a:r>
              <a:rPr lang="en-US" sz="3600" dirty="0" smtClean="0">
                <a:solidFill>
                  <a:schemeClr val="bg1"/>
                </a:solidFill>
              </a:rPr>
              <a:t>James 1:13</a:t>
            </a:r>
          </a:p>
          <a:p>
            <a:pPr marL="0" lvl="0" indent="0" algn="ctr">
              <a:buNone/>
            </a:pPr>
            <a:r>
              <a:rPr lang="en-US" sz="3600" dirty="0" smtClean="0">
                <a:solidFill>
                  <a:schemeClr val="bg1"/>
                </a:solidFill>
              </a:rPr>
              <a:t>1 </a:t>
            </a:r>
            <a:r>
              <a:rPr lang="en-US" sz="3600" dirty="0">
                <a:solidFill>
                  <a:schemeClr val="bg1"/>
                </a:solidFill>
              </a:rPr>
              <a:t>Corinthians </a:t>
            </a:r>
            <a:r>
              <a:rPr lang="en-US" sz="3600" dirty="0" smtClean="0">
                <a:solidFill>
                  <a:schemeClr val="bg1"/>
                </a:solidFill>
              </a:rPr>
              <a:t>10:13</a:t>
            </a:r>
          </a:p>
          <a:p>
            <a:pPr marL="0" lvl="0" indent="0" algn="ctr">
              <a:buNone/>
            </a:pPr>
            <a:r>
              <a:rPr lang="en-US" sz="3600" dirty="0" smtClean="0">
                <a:solidFill>
                  <a:schemeClr val="bg1"/>
                </a:solidFill>
              </a:rPr>
              <a:t>Matthew 26:41</a:t>
            </a:r>
            <a:endParaRPr lang="en-US" sz="3600"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3528" y="365126"/>
            <a:ext cx="2472744" cy="16484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TextBox 4"/>
          <p:cNvSpPr txBox="1"/>
          <p:nvPr/>
        </p:nvSpPr>
        <p:spPr>
          <a:xfrm rot="20089258">
            <a:off x="123695" y="515785"/>
            <a:ext cx="2215166" cy="1015663"/>
          </a:xfrm>
          <a:prstGeom prst="rect">
            <a:avLst/>
          </a:prstGeom>
          <a:noFill/>
        </p:spPr>
        <p:txBody>
          <a:bodyPr wrap="square" rtlCol="0">
            <a:spAutoFit/>
          </a:bodyPr>
          <a:lstStyle/>
          <a:p>
            <a:r>
              <a:rPr lang="en-US" sz="6000" dirty="0" smtClean="0">
                <a:ln>
                  <a:solidFill>
                    <a:schemeClr val="tx1"/>
                  </a:solidFill>
                </a:ln>
                <a:solidFill>
                  <a:schemeClr val="bg1"/>
                </a:solidFill>
                <a:effectLst>
                  <a:glow rad="228600">
                    <a:schemeClr val="bg1">
                      <a:alpha val="40000"/>
                    </a:schemeClr>
                  </a:glow>
                </a:effectLst>
                <a:latin typeface="Algerian" panose="04020705040A02060702" pitchFamily="82" charset="0"/>
              </a:rPr>
              <a:t>Pray</a:t>
            </a:r>
            <a:endParaRPr lang="en-US" sz="6000" dirty="0">
              <a:ln>
                <a:solidFill>
                  <a:schemeClr val="tx1"/>
                </a:solidFill>
              </a:ln>
              <a:solidFill>
                <a:schemeClr val="bg1"/>
              </a:solidFill>
              <a:effectLst>
                <a:glow rad="228600">
                  <a:schemeClr val="bg1">
                    <a:alpha val="40000"/>
                  </a:schemeClr>
                </a:glow>
              </a:effectLst>
              <a:latin typeface="Algerian" panose="04020705040A02060702" pitchFamily="82" charset="0"/>
            </a:endParaRPr>
          </a:p>
        </p:txBody>
      </p:sp>
    </p:spTree>
    <p:extLst>
      <p:ext uri="{BB962C8B-B14F-4D97-AF65-F5344CB8AC3E}">
        <p14:creationId xmlns:p14="http://schemas.microsoft.com/office/powerpoint/2010/main" val="2783375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226" y="603985"/>
            <a:ext cx="4237149" cy="1325563"/>
          </a:xfrm>
        </p:spPr>
        <p:txBody>
          <a:bodyPr>
            <a:noAutofit/>
          </a:bodyPr>
          <a:lstStyle/>
          <a:p>
            <a:pPr algn="ctr"/>
            <a:r>
              <a:rPr lang="en-US" sz="5400" i="1" dirty="0" smtClean="0">
                <a:solidFill>
                  <a:schemeClr val="bg1"/>
                </a:solidFill>
              </a:rPr>
              <a:t>With</a:t>
            </a:r>
            <a:br>
              <a:rPr lang="en-US" sz="5400" i="1" dirty="0" smtClean="0">
                <a:solidFill>
                  <a:schemeClr val="bg1"/>
                </a:solidFill>
              </a:rPr>
            </a:br>
            <a:r>
              <a:rPr lang="en-US" sz="5400" i="1" dirty="0" smtClean="0">
                <a:solidFill>
                  <a:schemeClr val="bg1"/>
                </a:solidFill>
              </a:rPr>
              <a:t>Praise!</a:t>
            </a:r>
            <a:endParaRPr lang="en-US" sz="5400" i="1" dirty="0">
              <a:solidFill>
                <a:schemeClr val="bg1"/>
              </a:solidFill>
            </a:endParaRPr>
          </a:p>
        </p:txBody>
      </p:sp>
      <p:sp>
        <p:nvSpPr>
          <p:cNvPr id="3" name="Content Placeholder 2"/>
          <p:cNvSpPr>
            <a:spLocks noGrp="1"/>
          </p:cNvSpPr>
          <p:nvPr>
            <p:ph idx="1"/>
          </p:nvPr>
        </p:nvSpPr>
        <p:spPr>
          <a:xfrm>
            <a:off x="628650" y="2143303"/>
            <a:ext cx="7886700" cy="4110934"/>
          </a:xfrm>
        </p:spPr>
        <p:txBody>
          <a:bodyPr>
            <a:normAutofit/>
          </a:bodyPr>
          <a:lstStyle/>
          <a:p>
            <a:pPr marL="0" lvl="0" indent="0" algn="ctr">
              <a:buNone/>
            </a:pPr>
            <a:endParaRPr lang="en-US" sz="1600" i="1" dirty="0" smtClean="0">
              <a:solidFill>
                <a:schemeClr val="bg1"/>
              </a:solidFill>
            </a:endParaRPr>
          </a:p>
          <a:p>
            <a:pPr marL="0" lvl="0" indent="0" algn="ctr">
              <a:buNone/>
            </a:pPr>
            <a:endParaRPr lang="en-US" sz="1200" i="1" dirty="0" smtClean="0">
              <a:solidFill>
                <a:schemeClr val="bg1"/>
              </a:solidFill>
            </a:endParaRPr>
          </a:p>
          <a:p>
            <a:pPr marL="0" lvl="0" indent="0" algn="ctr">
              <a:buNone/>
            </a:pPr>
            <a:endParaRPr lang="en-US" sz="1200" i="1" dirty="0">
              <a:solidFill>
                <a:schemeClr val="bg1"/>
              </a:solidFill>
            </a:endParaRPr>
          </a:p>
          <a:p>
            <a:pPr marL="0" lvl="0" indent="0" algn="ctr">
              <a:buNone/>
            </a:pPr>
            <a:endParaRPr lang="en-US" sz="1800" i="1" dirty="0">
              <a:solidFill>
                <a:schemeClr val="bg1"/>
              </a:solidFill>
            </a:endParaRPr>
          </a:p>
          <a:p>
            <a:pPr marL="0" lvl="0" indent="0" algn="ctr">
              <a:buNone/>
            </a:pPr>
            <a:r>
              <a:rPr lang="en-US" i="1" dirty="0" smtClean="0">
                <a:solidFill>
                  <a:schemeClr val="bg1"/>
                </a:solidFill>
              </a:rPr>
              <a:t>“For Yours is the kingdom and the power and the glory forever. Amen.”</a:t>
            </a:r>
          </a:p>
          <a:p>
            <a:pPr marL="0" lvl="0" indent="0" algn="ctr">
              <a:buNone/>
            </a:pPr>
            <a:r>
              <a:rPr lang="en-US" sz="3600" dirty="0" smtClean="0">
                <a:solidFill>
                  <a:schemeClr val="bg1"/>
                </a:solidFill>
              </a:rPr>
              <a:t>1 Chronicles </a:t>
            </a:r>
            <a:r>
              <a:rPr lang="en-US" sz="3600" dirty="0" smtClean="0">
                <a:solidFill>
                  <a:schemeClr val="bg1"/>
                </a:solidFill>
              </a:rPr>
              <a:t>29:10-13</a:t>
            </a:r>
            <a:endParaRPr lang="en-US" sz="3600" dirty="0" smtClean="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3528" y="365126"/>
            <a:ext cx="2472744" cy="16484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TextBox 4"/>
          <p:cNvSpPr txBox="1"/>
          <p:nvPr/>
        </p:nvSpPr>
        <p:spPr>
          <a:xfrm rot="20089258">
            <a:off x="123695" y="515785"/>
            <a:ext cx="2215166" cy="1015663"/>
          </a:xfrm>
          <a:prstGeom prst="rect">
            <a:avLst/>
          </a:prstGeom>
          <a:noFill/>
        </p:spPr>
        <p:txBody>
          <a:bodyPr wrap="square" rtlCol="0">
            <a:spAutoFit/>
          </a:bodyPr>
          <a:lstStyle/>
          <a:p>
            <a:r>
              <a:rPr lang="en-US" sz="6000" dirty="0" smtClean="0">
                <a:ln>
                  <a:solidFill>
                    <a:schemeClr val="tx1"/>
                  </a:solidFill>
                </a:ln>
                <a:solidFill>
                  <a:schemeClr val="bg1"/>
                </a:solidFill>
                <a:effectLst>
                  <a:glow rad="228600">
                    <a:schemeClr val="bg1">
                      <a:alpha val="40000"/>
                    </a:schemeClr>
                  </a:glow>
                </a:effectLst>
                <a:latin typeface="Algerian" panose="04020705040A02060702" pitchFamily="82" charset="0"/>
              </a:rPr>
              <a:t>Pray</a:t>
            </a:r>
            <a:endParaRPr lang="en-US" sz="6000" dirty="0">
              <a:ln>
                <a:solidFill>
                  <a:schemeClr val="tx1"/>
                </a:solidFill>
              </a:ln>
              <a:solidFill>
                <a:schemeClr val="bg1"/>
              </a:solidFill>
              <a:effectLst>
                <a:glow rad="228600">
                  <a:schemeClr val="bg1">
                    <a:alpha val="40000"/>
                  </a:schemeClr>
                </a:glow>
              </a:effectLst>
              <a:latin typeface="Algerian" panose="04020705040A02060702" pitchFamily="82" charset="0"/>
            </a:endParaRPr>
          </a:p>
        </p:txBody>
      </p:sp>
    </p:spTree>
    <p:extLst>
      <p:ext uri="{BB962C8B-B14F-4D97-AF65-F5344CB8AC3E}">
        <p14:creationId xmlns:p14="http://schemas.microsoft.com/office/powerpoint/2010/main" val="42389285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1260</Words>
  <Application>Microsoft Office PowerPoint</Application>
  <PresentationFormat>On-screen Show (4:3)</PresentationFormat>
  <Paragraphs>122</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Algerian</vt:lpstr>
      <vt:lpstr>Arial</vt:lpstr>
      <vt:lpstr>Calibri</vt:lpstr>
      <vt:lpstr>Calibri Light</vt:lpstr>
      <vt:lpstr>Wingdings</vt:lpstr>
      <vt:lpstr>Office Theme</vt:lpstr>
      <vt:lpstr>PowerPoint Presentation</vt:lpstr>
      <vt:lpstr>“In this manner, therefore, pray”</vt:lpstr>
      <vt:lpstr>To Be Heard by God</vt:lpstr>
      <vt:lpstr>With Humility and Reverence</vt:lpstr>
      <vt:lpstr>His Will be Done</vt:lpstr>
      <vt:lpstr>For Necessities</vt:lpstr>
      <vt:lpstr>For Forgiveness</vt:lpstr>
      <vt:lpstr>For Spiritual Deliverance</vt:lpstr>
      <vt:lpstr>With Praise!</vt:lpstr>
      <vt:lpstr>“In this manner, therefore, pray”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this manner, therefore, pray”</dc:title>
  <dc:creator>Jeremiah Cox</dc:creator>
  <cp:lastModifiedBy>Jeremiah Cox</cp:lastModifiedBy>
  <cp:revision>17</cp:revision>
  <dcterms:created xsi:type="dcterms:W3CDTF">2015-06-26T22:27:22Z</dcterms:created>
  <dcterms:modified xsi:type="dcterms:W3CDTF">2015-06-28T03:51:27Z</dcterms:modified>
</cp:coreProperties>
</file>