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03B1A6-C51E-4C44-B9BE-5AE8FDE7D887}" type="datetimeFigureOut">
              <a:rPr lang="en-US" smtClean="0"/>
              <a:t>6/13/2015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481BA0-3D0E-4CAF-A59F-C4143EAD6254}" type="slidenum">
              <a:rPr lang="en-US" smtClean="0"/>
              <a:t>‹#›</a:t>
            </a:fld>
            <a:endParaRPr lang="en-US"/>
          </a:p>
        </p:txBody>
      </p:sp>
    </p:spTree>
    <p:extLst>
      <p:ext uri="{BB962C8B-B14F-4D97-AF65-F5344CB8AC3E}">
        <p14:creationId xmlns:p14="http://schemas.microsoft.com/office/powerpoint/2010/main" val="3862106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sz="1100" dirty="0"/>
          </a:p>
          <a:p>
            <a:pPr marL="171450" lvl="0" indent="-171450">
              <a:buFont typeface="Arial" panose="020B0604020202020204" pitchFamily="34" charset="0"/>
              <a:buChar char="•"/>
            </a:pPr>
            <a:r>
              <a:rPr lang="en-US" dirty="0"/>
              <a:t>The pillar and ground of the truth is the church.</a:t>
            </a:r>
          </a:p>
          <a:p>
            <a:pPr marL="171450" lvl="0" indent="-171450">
              <a:buFont typeface="Arial" panose="020B0604020202020204" pitchFamily="34" charset="0"/>
              <a:buChar char="•"/>
            </a:pPr>
            <a:r>
              <a:rPr lang="en-US" dirty="0"/>
              <a:t>Paul talking about conduct in the church (v. 15a).</a:t>
            </a:r>
          </a:p>
          <a:p>
            <a:pPr marL="171450" lvl="0" indent="-171450">
              <a:buFont typeface="Arial" panose="020B0604020202020204" pitchFamily="34" charset="0"/>
              <a:buChar char="•"/>
            </a:pPr>
            <a:r>
              <a:rPr lang="en-US" dirty="0"/>
              <a:t>The church is made up of people. More specifically “the called out” (</a:t>
            </a:r>
            <a:r>
              <a:rPr lang="en-US" i="1" dirty="0" err="1"/>
              <a:t>ekklēsia</a:t>
            </a:r>
            <a:r>
              <a:rPr lang="en-US" dirty="0"/>
              <a:t>).</a:t>
            </a:r>
          </a:p>
          <a:p>
            <a:pPr marL="171450" lvl="0" indent="-171450">
              <a:buFont typeface="Arial" panose="020B0604020202020204" pitchFamily="34" charset="0"/>
              <a:buChar char="•"/>
            </a:pPr>
            <a:r>
              <a:rPr lang="en-US" dirty="0"/>
              <a:t>The conduct is both on an individual, and collective level.</a:t>
            </a:r>
          </a:p>
          <a:p>
            <a:pPr marL="628650" lvl="1" indent="-171450">
              <a:buFont typeface="Arial" panose="020B0604020202020204" pitchFamily="34" charset="0"/>
              <a:buChar char="•"/>
            </a:pPr>
            <a:r>
              <a:rPr lang="en-US" dirty="0"/>
              <a:t>While the church is the whole, it is made up of individual believers.</a:t>
            </a:r>
          </a:p>
          <a:p>
            <a:pPr marL="628650" lvl="1" indent="-171450">
              <a:buFont typeface="Arial" panose="020B0604020202020204" pitchFamily="34" charset="0"/>
              <a:buChar char="•"/>
            </a:pPr>
            <a:r>
              <a:rPr lang="en-US" dirty="0"/>
              <a:t>Our occupation as the pillar and ground of the truth is not only at the level of the church, but of individual members.</a:t>
            </a:r>
          </a:p>
          <a:p>
            <a:pPr marL="171450" lvl="0" indent="-171450">
              <a:buFont typeface="Arial" panose="020B0604020202020204" pitchFamily="34" charset="0"/>
              <a:buChar char="•"/>
            </a:pPr>
            <a:r>
              <a:rPr lang="en-US" dirty="0"/>
              <a:t>Pillar – a post, that is, support. Ground – support; basis; foundation; steadfast.</a:t>
            </a:r>
          </a:p>
          <a:p>
            <a:pPr marL="171450" lvl="0" indent="-171450">
              <a:buFont typeface="Arial" panose="020B0604020202020204" pitchFamily="34" charset="0"/>
              <a:buChar char="•"/>
            </a:pPr>
            <a:r>
              <a:rPr lang="en-US" dirty="0"/>
              <a:t>Paints a picture of the grave responsibility the church has of standing for, contending for, and preaching the truth at all costs.</a:t>
            </a:r>
          </a:p>
          <a:p>
            <a:pPr marL="171450" lvl="0" indent="-171450">
              <a:buFont typeface="Arial" panose="020B0604020202020204" pitchFamily="34" charset="0"/>
              <a:buChar char="•"/>
            </a:pPr>
            <a:r>
              <a:rPr lang="en-US" dirty="0"/>
              <a:t>The pillars failed against Samson’s strength given by God (</a:t>
            </a:r>
            <a:r>
              <a:rPr lang="en-US" b="1" dirty="0"/>
              <a:t>cf. Judges 16:28-30</a:t>
            </a:r>
            <a:r>
              <a:rPr lang="en-US" dirty="0"/>
              <a:t>).</a:t>
            </a:r>
          </a:p>
          <a:p>
            <a:pPr marL="628650" lvl="1" indent="-171450">
              <a:buFont typeface="Arial" panose="020B0604020202020204" pitchFamily="34" charset="0"/>
              <a:buChar char="•"/>
            </a:pPr>
            <a:r>
              <a:rPr lang="en-US" dirty="0"/>
              <a:t>As a result the temple fell.</a:t>
            </a:r>
          </a:p>
          <a:p>
            <a:pPr marL="171450" lvl="0" indent="-171450">
              <a:buFont typeface="Arial" panose="020B0604020202020204" pitchFamily="34" charset="0"/>
              <a:buChar char="•"/>
            </a:pPr>
            <a:r>
              <a:rPr lang="en-US" dirty="0"/>
              <a:t>Solomon made two bronze pillars to support the temple (</a:t>
            </a:r>
            <a:r>
              <a:rPr lang="en-US" b="1" dirty="0"/>
              <a:t>cf. 1 Kings 7:21</a:t>
            </a:r>
            <a:r>
              <a:rPr lang="en-US" dirty="0"/>
              <a:t>).</a:t>
            </a:r>
          </a:p>
          <a:p>
            <a:pPr marL="628650" lvl="1" indent="-171450">
              <a:buFont typeface="Arial" panose="020B0604020202020204" pitchFamily="34" charset="0"/>
              <a:buChar char="•"/>
            </a:pPr>
            <a:r>
              <a:rPr lang="en-US" dirty="0" err="1"/>
              <a:t>Jachin</a:t>
            </a:r>
            <a:r>
              <a:rPr lang="en-US" dirty="0"/>
              <a:t> – He shall establish.</a:t>
            </a:r>
          </a:p>
          <a:p>
            <a:pPr marL="628650" lvl="1" indent="-171450">
              <a:buFont typeface="Arial" panose="020B0604020202020204" pitchFamily="34" charset="0"/>
              <a:buChar char="•"/>
            </a:pPr>
            <a:r>
              <a:rPr lang="en-US" dirty="0"/>
              <a:t>Boaz – In it is strength.</a:t>
            </a:r>
          </a:p>
          <a:p>
            <a:pPr marL="628650" lvl="1" indent="-171450">
              <a:buFont typeface="Arial" panose="020B0604020202020204" pitchFamily="34" charset="0"/>
              <a:buChar char="•"/>
            </a:pPr>
            <a:r>
              <a:rPr lang="en-US" dirty="0"/>
              <a:t>We must be like </a:t>
            </a:r>
            <a:r>
              <a:rPr lang="en-US" dirty="0" err="1"/>
              <a:t>Jachin</a:t>
            </a:r>
            <a:r>
              <a:rPr lang="en-US" dirty="0"/>
              <a:t> and Boaz in supporting the truth! Deriving strength from God in His word to uphold the truth He has given to us!</a:t>
            </a:r>
          </a:p>
          <a:p>
            <a:endParaRPr lang="en-US" dirty="0"/>
          </a:p>
        </p:txBody>
      </p:sp>
      <p:sp>
        <p:nvSpPr>
          <p:cNvPr id="4" name="Slide Number Placeholder 3"/>
          <p:cNvSpPr>
            <a:spLocks noGrp="1"/>
          </p:cNvSpPr>
          <p:nvPr>
            <p:ph type="sldNum" sz="quarter" idx="10"/>
          </p:nvPr>
        </p:nvSpPr>
        <p:spPr/>
        <p:txBody>
          <a:bodyPr/>
          <a:lstStyle/>
          <a:p>
            <a:fld id="{CE481BA0-3D0E-4CAF-A59F-C4143EAD6254}" type="slidenum">
              <a:rPr lang="en-US" smtClean="0"/>
              <a:t>2</a:t>
            </a:fld>
            <a:endParaRPr lang="en-US"/>
          </a:p>
        </p:txBody>
      </p:sp>
    </p:spTree>
    <p:extLst>
      <p:ext uri="{BB962C8B-B14F-4D97-AF65-F5344CB8AC3E}">
        <p14:creationId xmlns:p14="http://schemas.microsoft.com/office/powerpoint/2010/main" val="3129734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Know the truth.</a:t>
            </a:r>
          </a:p>
          <a:p>
            <a:pPr lvl="0"/>
            <a:r>
              <a:rPr lang="en-US" dirty="0"/>
              <a:t>Diligence in study</a:t>
            </a:r>
          </a:p>
          <a:p>
            <a:pPr marL="628650" lvl="1" indent="-171450">
              <a:buFont typeface="Arial" panose="020B0604020202020204" pitchFamily="34" charset="0"/>
              <a:buChar char="•"/>
            </a:pPr>
            <a:r>
              <a:rPr lang="en-US" b="1" dirty="0"/>
              <a:t>1 Timothy 4:13, 15, 16</a:t>
            </a:r>
            <a:r>
              <a:rPr lang="en-US" dirty="0"/>
              <a:t> – In order for Timothy to fulfill his responsibility as an evangelist he had to study.</a:t>
            </a:r>
          </a:p>
          <a:p>
            <a:pPr marL="628650" lvl="1" indent="-171450">
              <a:buFont typeface="Arial" panose="020B0604020202020204" pitchFamily="34" charset="0"/>
              <a:buChar char="•"/>
            </a:pPr>
            <a:r>
              <a:rPr lang="en-US" b="1" dirty="0"/>
              <a:t>Hebrews 5:12-14 </a:t>
            </a:r>
            <a:r>
              <a:rPr lang="en-US" dirty="0"/>
              <a:t>– By neglecting to study, some Hebrew Christians could not fulfill their obligation of being the pillar and ground of the truth. Why? Because they did not know it themselves.</a:t>
            </a:r>
          </a:p>
          <a:p>
            <a:pPr marL="1085850" lvl="2" indent="-171450">
              <a:buFont typeface="Arial" panose="020B0604020202020204" pitchFamily="34" charset="0"/>
              <a:buChar char="•"/>
            </a:pPr>
            <a:r>
              <a:rPr lang="en-US" dirty="0"/>
              <a:t>The church has a system of mutual edification. This can only work in strengthening the church if there is individual effort (</a:t>
            </a:r>
            <a:r>
              <a:rPr lang="en-US" b="1" dirty="0"/>
              <a:t>cf. Ephesians 4:16</a:t>
            </a:r>
            <a:r>
              <a:rPr lang="en-US" dirty="0"/>
              <a:t>).</a:t>
            </a:r>
          </a:p>
          <a:p>
            <a:endParaRPr lang="en-US" dirty="0"/>
          </a:p>
        </p:txBody>
      </p:sp>
      <p:sp>
        <p:nvSpPr>
          <p:cNvPr id="4" name="Slide Number Placeholder 3"/>
          <p:cNvSpPr>
            <a:spLocks noGrp="1"/>
          </p:cNvSpPr>
          <p:nvPr>
            <p:ph type="sldNum" sz="quarter" idx="10"/>
          </p:nvPr>
        </p:nvSpPr>
        <p:spPr/>
        <p:txBody>
          <a:bodyPr/>
          <a:lstStyle/>
          <a:p>
            <a:fld id="{CE481BA0-3D0E-4CAF-A59F-C4143EAD6254}" type="slidenum">
              <a:rPr lang="en-US" smtClean="0"/>
              <a:t>3</a:t>
            </a:fld>
            <a:endParaRPr lang="en-US"/>
          </a:p>
        </p:txBody>
      </p:sp>
    </p:spTree>
    <p:extLst>
      <p:ext uri="{BB962C8B-B14F-4D97-AF65-F5344CB8AC3E}">
        <p14:creationId xmlns:p14="http://schemas.microsoft.com/office/powerpoint/2010/main" val="3996000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Live the truth.</a:t>
            </a:r>
          </a:p>
          <a:p>
            <a:pPr lvl="0"/>
            <a:r>
              <a:rPr lang="en-US" dirty="0"/>
              <a:t>Holiness</a:t>
            </a:r>
          </a:p>
          <a:p>
            <a:pPr marL="171450" lvl="0" indent="-171450">
              <a:buFont typeface="Arial" panose="020B0604020202020204" pitchFamily="34" charset="0"/>
              <a:buChar char="•"/>
            </a:pPr>
            <a:r>
              <a:rPr lang="en-US" b="1" dirty="0"/>
              <a:t>1 Peter 1:13-16</a:t>
            </a:r>
            <a:r>
              <a:rPr lang="en-US" dirty="0"/>
              <a:t> – Those who are the “called out” are called by One who is holy. The call is to holy living!</a:t>
            </a:r>
          </a:p>
          <a:p>
            <a:pPr marL="171450" lvl="0" indent="-171450">
              <a:buFont typeface="Arial" panose="020B0604020202020204" pitchFamily="34" charset="0"/>
              <a:buChar char="•"/>
            </a:pPr>
            <a:r>
              <a:rPr lang="en-US" b="1" dirty="0"/>
              <a:t>2 Peter 2:2 </a:t>
            </a:r>
            <a:r>
              <a:rPr lang="en-US" dirty="0"/>
              <a:t>– When people who outwardly claim to follow Christ participate in things contrary to Him the truth is blasphemed.</a:t>
            </a:r>
          </a:p>
          <a:p>
            <a:pPr lvl="0"/>
            <a:r>
              <a:rPr lang="en-US" dirty="0"/>
              <a:t>Unity</a:t>
            </a:r>
          </a:p>
          <a:p>
            <a:pPr marL="171450" lvl="0" indent="-171450">
              <a:buFont typeface="Arial" panose="020B0604020202020204" pitchFamily="34" charset="0"/>
              <a:buChar char="•"/>
            </a:pPr>
            <a:r>
              <a:rPr lang="en-US" b="1" dirty="0"/>
              <a:t>Ephesians 4:1-6 </a:t>
            </a:r>
            <a:r>
              <a:rPr lang="en-US" dirty="0"/>
              <a:t>– The truth does not divide. We must endeavor to keep the unity of the Spirit if we are to be the pillar and ground of the truth.</a:t>
            </a:r>
          </a:p>
          <a:p>
            <a:endParaRPr lang="en-US" dirty="0"/>
          </a:p>
        </p:txBody>
      </p:sp>
      <p:sp>
        <p:nvSpPr>
          <p:cNvPr id="4" name="Slide Number Placeholder 3"/>
          <p:cNvSpPr>
            <a:spLocks noGrp="1"/>
          </p:cNvSpPr>
          <p:nvPr>
            <p:ph type="sldNum" sz="quarter" idx="10"/>
          </p:nvPr>
        </p:nvSpPr>
        <p:spPr/>
        <p:txBody>
          <a:bodyPr/>
          <a:lstStyle/>
          <a:p>
            <a:fld id="{CE481BA0-3D0E-4CAF-A59F-C4143EAD6254}" type="slidenum">
              <a:rPr lang="en-US" smtClean="0"/>
              <a:t>4</a:t>
            </a:fld>
            <a:endParaRPr lang="en-US"/>
          </a:p>
        </p:txBody>
      </p:sp>
    </p:spTree>
    <p:extLst>
      <p:ext uri="{BB962C8B-B14F-4D97-AF65-F5344CB8AC3E}">
        <p14:creationId xmlns:p14="http://schemas.microsoft.com/office/powerpoint/2010/main" val="2101517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Teach the truth.</a:t>
            </a:r>
          </a:p>
          <a:p>
            <a:pPr lvl="0"/>
            <a:r>
              <a:rPr lang="en-US" dirty="0"/>
              <a:t>Disciples make disciples.</a:t>
            </a:r>
          </a:p>
          <a:p>
            <a:pPr marL="171450" lvl="0" indent="-171450">
              <a:buFont typeface="Arial" panose="020B0604020202020204" pitchFamily="34" charset="0"/>
              <a:buChar char="•"/>
            </a:pPr>
            <a:r>
              <a:rPr lang="en-US" b="1" dirty="0"/>
              <a:t>Matthew 28:18-20 </a:t>
            </a:r>
            <a:r>
              <a:rPr lang="en-US" dirty="0"/>
              <a:t>– The church experienced exponential growth because of the willingness of Christians to teach others.</a:t>
            </a:r>
          </a:p>
          <a:p>
            <a:pPr marL="171450" lvl="0" indent="-171450">
              <a:buFont typeface="Arial" panose="020B0604020202020204" pitchFamily="34" charset="0"/>
              <a:buChar char="•"/>
            </a:pPr>
            <a:r>
              <a:rPr lang="en-US" b="1" dirty="0"/>
              <a:t>Acts 18:24-28 </a:t>
            </a:r>
            <a:r>
              <a:rPr lang="en-US" dirty="0"/>
              <a:t>– Aquila and Priscilla convert Apollos.</a:t>
            </a:r>
          </a:p>
          <a:p>
            <a:pPr marL="628650" lvl="1" indent="-171450">
              <a:buFont typeface="Arial" panose="020B0604020202020204" pitchFamily="34" charset="0"/>
              <a:buChar char="•"/>
            </a:pPr>
            <a:r>
              <a:rPr lang="en-US" dirty="0"/>
              <a:t>He knew of Jesus and the coming of the kingdom. He was not taught fully the gospel of Christ – only up to the point of the baptism of John.</a:t>
            </a:r>
          </a:p>
          <a:p>
            <a:pPr marL="628650" lvl="1" indent="-171450">
              <a:buFont typeface="Arial" panose="020B0604020202020204" pitchFamily="34" charset="0"/>
              <a:buChar char="•"/>
            </a:pPr>
            <a:r>
              <a:rPr lang="en-US" dirty="0"/>
              <a:t>Aquila and Priscilla – disciples of Christ – made Apollos a disciple by being pillars of the truth – they upheld the truth.</a:t>
            </a:r>
          </a:p>
          <a:p>
            <a:pPr lvl="0"/>
            <a:r>
              <a:rPr lang="en-US" dirty="0"/>
              <a:t>Support the teaching of the truth.</a:t>
            </a:r>
          </a:p>
          <a:p>
            <a:pPr marL="171450" lvl="0" indent="-171450">
              <a:buFont typeface="Arial" panose="020B0604020202020204" pitchFamily="34" charset="0"/>
              <a:buChar char="•"/>
            </a:pPr>
            <a:r>
              <a:rPr lang="en-US" b="1" dirty="0"/>
              <a:t>3 John 5-8 </a:t>
            </a:r>
            <a:r>
              <a:rPr lang="en-US" dirty="0"/>
              <a:t>– By being hospitable to preachers of the gospel, Gaius contributed to the success of the truth.</a:t>
            </a:r>
          </a:p>
          <a:p>
            <a:pPr marL="628650" lvl="1" indent="-171450">
              <a:buFont typeface="Arial" panose="020B0604020202020204" pitchFamily="34" charset="0"/>
              <a:buChar char="•"/>
            </a:pPr>
            <a:r>
              <a:rPr lang="en-US" dirty="0"/>
              <a:t>Support for the truth can also be shown by participating in/attending other peoples/congregations gospel efforts.</a:t>
            </a:r>
          </a:p>
          <a:p>
            <a:endParaRPr lang="en-US" dirty="0"/>
          </a:p>
        </p:txBody>
      </p:sp>
      <p:sp>
        <p:nvSpPr>
          <p:cNvPr id="4" name="Slide Number Placeholder 3"/>
          <p:cNvSpPr>
            <a:spLocks noGrp="1"/>
          </p:cNvSpPr>
          <p:nvPr>
            <p:ph type="sldNum" sz="quarter" idx="10"/>
          </p:nvPr>
        </p:nvSpPr>
        <p:spPr/>
        <p:txBody>
          <a:bodyPr/>
          <a:lstStyle/>
          <a:p>
            <a:fld id="{CE481BA0-3D0E-4CAF-A59F-C4143EAD6254}" type="slidenum">
              <a:rPr lang="en-US" smtClean="0"/>
              <a:t>5</a:t>
            </a:fld>
            <a:endParaRPr lang="en-US"/>
          </a:p>
        </p:txBody>
      </p:sp>
    </p:spTree>
    <p:extLst>
      <p:ext uri="{BB962C8B-B14F-4D97-AF65-F5344CB8AC3E}">
        <p14:creationId xmlns:p14="http://schemas.microsoft.com/office/powerpoint/2010/main" val="1515187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Contend for the truth.</a:t>
            </a:r>
          </a:p>
          <a:p>
            <a:pPr lvl="0"/>
            <a:r>
              <a:rPr lang="en-US" dirty="0"/>
              <a:t>Inerrant</a:t>
            </a:r>
          </a:p>
          <a:p>
            <a:pPr marL="171450" lvl="0" indent="-171450">
              <a:buFont typeface="Arial" panose="020B0604020202020204" pitchFamily="34" charset="0"/>
              <a:buChar char="•"/>
            </a:pPr>
            <a:r>
              <a:rPr lang="en-US" b="1" dirty="0"/>
              <a:t>Psalm 19:7</a:t>
            </a:r>
            <a:r>
              <a:rPr lang="en-US" dirty="0"/>
              <a:t> – The word of God is complete and without blemish. Why? Because it is God’s word! </a:t>
            </a:r>
            <a:r>
              <a:rPr lang="en-US" dirty="0">
                <a:sym typeface="Wingdings" panose="05000000000000000000" pitchFamily="2" charset="2"/>
              </a:rPr>
              <a:t></a:t>
            </a:r>
            <a:endParaRPr lang="en-US" dirty="0"/>
          </a:p>
          <a:p>
            <a:pPr marL="171450" lvl="0" indent="-171450">
              <a:buFont typeface="Arial" panose="020B0604020202020204" pitchFamily="34" charset="0"/>
              <a:buChar char="•"/>
            </a:pPr>
            <a:r>
              <a:rPr lang="en-US" b="1" dirty="0"/>
              <a:t>2 Timothy 3:16-17 </a:t>
            </a:r>
            <a:r>
              <a:rPr lang="en-US" dirty="0"/>
              <a:t>– Scripture is inerrant because it is from God. Only the unadulterated truth benefits the man of God.</a:t>
            </a:r>
          </a:p>
          <a:p>
            <a:pPr marL="171450" lvl="0" indent="-171450">
              <a:buFont typeface="Arial" panose="020B0604020202020204" pitchFamily="34" charset="0"/>
              <a:buChar char="•"/>
            </a:pPr>
            <a:r>
              <a:rPr lang="en-US" dirty="0"/>
              <a:t>Because it is inerrant and from God it is…</a:t>
            </a:r>
            <a:r>
              <a:rPr lang="en-US" dirty="0">
                <a:sym typeface="Wingdings" panose="05000000000000000000" pitchFamily="2" charset="2"/>
              </a:rPr>
              <a:t></a:t>
            </a:r>
            <a:endParaRPr lang="en-US" dirty="0"/>
          </a:p>
          <a:p>
            <a:pPr lvl="0"/>
            <a:r>
              <a:rPr lang="en-US" dirty="0"/>
              <a:t>Authoritative</a:t>
            </a:r>
          </a:p>
          <a:p>
            <a:pPr marL="171450" lvl="0" indent="-171450">
              <a:buFont typeface="Arial" panose="020B0604020202020204" pitchFamily="34" charset="0"/>
              <a:buChar char="•"/>
            </a:pPr>
            <a:r>
              <a:rPr lang="en-US" b="1" dirty="0"/>
              <a:t>Matthew 16:19 </a:t>
            </a:r>
            <a:r>
              <a:rPr lang="en-US" dirty="0"/>
              <a:t>– The standard by which something is bound or loosed comes from God’s instruction. If He has not bound it is not bound. If He has not loosed it is not loosed.</a:t>
            </a:r>
          </a:p>
          <a:p>
            <a:pPr lvl="0"/>
            <a:r>
              <a:rPr lang="en-US" dirty="0"/>
              <a:t>Danger of False Doctrine/Ungodliness</a:t>
            </a:r>
          </a:p>
          <a:p>
            <a:pPr marL="171450" lvl="0" indent="-171450">
              <a:buFont typeface="Arial" panose="020B0604020202020204" pitchFamily="34" charset="0"/>
              <a:buChar char="•"/>
            </a:pPr>
            <a:r>
              <a:rPr lang="en-US" b="1" dirty="0"/>
              <a:t>Galatians 1:6-9 </a:t>
            </a:r>
            <a:r>
              <a:rPr lang="en-US" dirty="0"/>
              <a:t>– Any addition or subtraction, i.e. anything bound or loosed that is not done by God is a perverted gospel that cannot save, but only makes those who follow it accursed.</a:t>
            </a:r>
          </a:p>
          <a:p>
            <a:pPr lvl="0"/>
            <a:r>
              <a:rPr lang="en-US" dirty="0"/>
              <a:t>Proper response to False Doctrine/Ungodliness</a:t>
            </a:r>
          </a:p>
          <a:p>
            <a:pPr marL="171450" lvl="0" indent="-171450">
              <a:buFont typeface="Arial" panose="020B0604020202020204" pitchFamily="34" charset="0"/>
              <a:buChar char="•"/>
            </a:pPr>
            <a:r>
              <a:rPr lang="en-US" b="1" dirty="0"/>
              <a:t>Jude 3</a:t>
            </a:r>
            <a:r>
              <a:rPr lang="en-US" dirty="0"/>
              <a:t> – Jude instructs Christians to stand up against false doctrine and refute it. It is not acceptable to compromise in such situations.</a:t>
            </a:r>
          </a:p>
          <a:p>
            <a:pPr marL="171450" lvl="0" indent="-171450">
              <a:buFont typeface="Arial" panose="020B0604020202020204" pitchFamily="34" charset="0"/>
              <a:buChar char="•"/>
            </a:pPr>
            <a:r>
              <a:rPr lang="en-US" b="1" dirty="0"/>
              <a:t>2 John 9-11 </a:t>
            </a:r>
            <a:r>
              <a:rPr lang="en-US" dirty="0"/>
              <a:t>– Contending for the faith reaches beyond just words, but also deeds. One standing up for the truth cannot receive any who are contrary to it.</a:t>
            </a:r>
          </a:p>
        </p:txBody>
      </p:sp>
      <p:sp>
        <p:nvSpPr>
          <p:cNvPr id="4" name="Slide Number Placeholder 3"/>
          <p:cNvSpPr>
            <a:spLocks noGrp="1"/>
          </p:cNvSpPr>
          <p:nvPr>
            <p:ph type="sldNum" sz="quarter" idx="10"/>
          </p:nvPr>
        </p:nvSpPr>
        <p:spPr/>
        <p:txBody>
          <a:bodyPr/>
          <a:lstStyle/>
          <a:p>
            <a:fld id="{CE481BA0-3D0E-4CAF-A59F-C4143EAD6254}" type="slidenum">
              <a:rPr lang="en-US" smtClean="0"/>
              <a:t>6</a:t>
            </a:fld>
            <a:endParaRPr lang="en-US"/>
          </a:p>
        </p:txBody>
      </p:sp>
    </p:spTree>
    <p:extLst>
      <p:ext uri="{BB962C8B-B14F-4D97-AF65-F5344CB8AC3E}">
        <p14:creationId xmlns:p14="http://schemas.microsoft.com/office/powerpoint/2010/main" val="2897696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In order to be the pillar and ground of the truth we must know the truth, teach, and contend for the truth!</a:t>
            </a:r>
          </a:p>
          <a:p>
            <a:pPr marL="171450" lvl="0" indent="-171450">
              <a:buFont typeface="Arial" panose="020B0604020202020204" pitchFamily="34" charset="0"/>
              <a:buChar char="•"/>
            </a:pPr>
            <a:r>
              <a:rPr lang="en-US" dirty="0"/>
              <a:t>This conduct is not suggested, but commanded by God via the inspired scriptures.</a:t>
            </a:r>
          </a:p>
        </p:txBody>
      </p:sp>
      <p:sp>
        <p:nvSpPr>
          <p:cNvPr id="4" name="Slide Number Placeholder 3"/>
          <p:cNvSpPr>
            <a:spLocks noGrp="1"/>
          </p:cNvSpPr>
          <p:nvPr>
            <p:ph type="sldNum" sz="quarter" idx="10"/>
          </p:nvPr>
        </p:nvSpPr>
        <p:spPr/>
        <p:txBody>
          <a:bodyPr/>
          <a:lstStyle/>
          <a:p>
            <a:fld id="{CE481BA0-3D0E-4CAF-A59F-C4143EAD6254}" type="slidenum">
              <a:rPr lang="en-US" smtClean="0"/>
              <a:t>7</a:t>
            </a:fld>
            <a:endParaRPr lang="en-US"/>
          </a:p>
        </p:txBody>
      </p:sp>
    </p:spTree>
    <p:extLst>
      <p:ext uri="{BB962C8B-B14F-4D97-AF65-F5344CB8AC3E}">
        <p14:creationId xmlns:p14="http://schemas.microsoft.com/office/powerpoint/2010/main" val="136892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DA3B60-9AC4-4CE9-B90B-4A26EF8D1951}"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2F2C9-4F5F-468D-BE7A-703CCE80358B}" type="slidenum">
              <a:rPr lang="en-US" smtClean="0"/>
              <a:t>‹#›</a:t>
            </a:fld>
            <a:endParaRPr lang="en-US"/>
          </a:p>
        </p:txBody>
      </p:sp>
    </p:spTree>
    <p:extLst>
      <p:ext uri="{BB962C8B-B14F-4D97-AF65-F5344CB8AC3E}">
        <p14:creationId xmlns:p14="http://schemas.microsoft.com/office/powerpoint/2010/main" val="2555868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A3B60-9AC4-4CE9-B90B-4A26EF8D1951}"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2F2C9-4F5F-468D-BE7A-703CCE80358B}" type="slidenum">
              <a:rPr lang="en-US" smtClean="0"/>
              <a:t>‹#›</a:t>
            </a:fld>
            <a:endParaRPr lang="en-US"/>
          </a:p>
        </p:txBody>
      </p:sp>
    </p:spTree>
    <p:extLst>
      <p:ext uri="{BB962C8B-B14F-4D97-AF65-F5344CB8AC3E}">
        <p14:creationId xmlns:p14="http://schemas.microsoft.com/office/powerpoint/2010/main" val="231741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A3B60-9AC4-4CE9-B90B-4A26EF8D1951}"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2F2C9-4F5F-468D-BE7A-703CCE80358B}" type="slidenum">
              <a:rPr lang="en-US" smtClean="0"/>
              <a:t>‹#›</a:t>
            </a:fld>
            <a:endParaRPr lang="en-US"/>
          </a:p>
        </p:txBody>
      </p:sp>
    </p:spTree>
    <p:extLst>
      <p:ext uri="{BB962C8B-B14F-4D97-AF65-F5344CB8AC3E}">
        <p14:creationId xmlns:p14="http://schemas.microsoft.com/office/powerpoint/2010/main" val="8702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A3B60-9AC4-4CE9-B90B-4A26EF8D1951}"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2F2C9-4F5F-468D-BE7A-703CCE80358B}" type="slidenum">
              <a:rPr lang="en-US" smtClean="0"/>
              <a:t>‹#›</a:t>
            </a:fld>
            <a:endParaRPr lang="en-US"/>
          </a:p>
        </p:txBody>
      </p:sp>
    </p:spTree>
    <p:extLst>
      <p:ext uri="{BB962C8B-B14F-4D97-AF65-F5344CB8AC3E}">
        <p14:creationId xmlns:p14="http://schemas.microsoft.com/office/powerpoint/2010/main" val="2802643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A3B60-9AC4-4CE9-B90B-4A26EF8D1951}"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2F2C9-4F5F-468D-BE7A-703CCE80358B}" type="slidenum">
              <a:rPr lang="en-US" smtClean="0"/>
              <a:t>‹#›</a:t>
            </a:fld>
            <a:endParaRPr lang="en-US"/>
          </a:p>
        </p:txBody>
      </p:sp>
    </p:spTree>
    <p:extLst>
      <p:ext uri="{BB962C8B-B14F-4D97-AF65-F5344CB8AC3E}">
        <p14:creationId xmlns:p14="http://schemas.microsoft.com/office/powerpoint/2010/main" val="189700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DA3B60-9AC4-4CE9-B90B-4A26EF8D1951}" type="datetimeFigureOut">
              <a:rPr lang="en-US" smtClean="0"/>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52F2C9-4F5F-468D-BE7A-703CCE80358B}" type="slidenum">
              <a:rPr lang="en-US" smtClean="0"/>
              <a:t>‹#›</a:t>
            </a:fld>
            <a:endParaRPr lang="en-US"/>
          </a:p>
        </p:txBody>
      </p:sp>
    </p:spTree>
    <p:extLst>
      <p:ext uri="{BB962C8B-B14F-4D97-AF65-F5344CB8AC3E}">
        <p14:creationId xmlns:p14="http://schemas.microsoft.com/office/powerpoint/2010/main" val="173455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DA3B60-9AC4-4CE9-B90B-4A26EF8D1951}" type="datetimeFigureOut">
              <a:rPr lang="en-US" smtClean="0"/>
              <a:t>6/13/2015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52F2C9-4F5F-468D-BE7A-703CCE80358B}" type="slidenum">
              <a:rPr lang="en-US" smtClean="0"/>
              <a:t>‹#›</a:t>
            </a:fld>
            <a:endParaRPr lang="en-US"/>
          </a:p>
        </p:txBody>
      </p:sp>
    </p:spTree>
    <p:extLst>
      <p:ext uri="{BB962C8B-B14F-4D97-AF65-F5344CB8AC3E}">
        <p14:creationId xmlns:p14="http://schemas.microsoft.com/office/powerpoint/2010/main" val="267348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DA3B60-9AC4-4CE9-B90B-4A26EF8D1951}" type="datetimeFigureOut">
              <a:rPr lang="en-US" smtClean="0"/>
              <a:t>6/13/2015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52F2C9-4F5F-468D-BE7A-703CCE80358B}" type="slidenum">
              <a:rPr lang="en-US" smtClean="0"/>
              <a:t>‹#›</a:t>
            </a:fld>
            <a:endParaRPr lang="en-US"/>
          </a:p>
        </p:txBody>
      </p:sp>
    </p:spTree>
    <p:extLst>
      <p:ext uri="{BB962C8B-B14F-4D97-AF65-F5344CB8AC3E}">
        <p14:creationId xmlns:p14="http://schemas.microsoft.com/office/powerpoint/2010/main" val="278944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A3B60-9AC4-4CE9-B90B-4A26EF8D1951}" type="datetimeFigureOut">
              <a:rPr lang="en-US" smtClean="0"/>
              <a:t>6/13/2015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52F2C9-4F5F-468D-BE7A-703CCE80358B}" type="slidenum">
              <a:rPr lang="en-US" smtClean="0"/>
              <a:t>‹#›</a:t>
            </a:fld>
            <a:endParaRPr lang="en-US"/>
          </a:p>
        </p:txBody>
      </p:sp>
    </p:spTree>
    <p:extLst>
      <p:ext uri="{BB962C8B-B14F-4D97-AF65-F5344CB8AC3E}">
        <p14:creationId xmlns:p14="http://schemas.microsoft.com/office/powerpoint/2010/main" val="2723745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A3B60-9AC4-4CE9-B90B-4A26EF8D1951}" type="datetimeFigureOut">
              <a:rPr lang="en-US" smtClean="0"/>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52F2C9-4F5F-468D-BE7A-703CCE80358B}" type="slidenum">
              <a:rPr lang="en-US" smtClean="0"/>
              <a:t>‹#›</a:t>
            </a:fld>
            <a:endParaRPr lang="en-US"/>
          </a:p>
        </p:txBody>
      </p:sp>
    </p:spTree>
    <p:extLst>
      <p:ext uri="{BB962C8B-B14F-4D97-AF65-F5344CB8AC3E}">
        <p14:creationId xmlns:p14="http://schemas.microsoft.com/office/powerpoint/2010/main" val="38855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A3B60-9AC4-4CE9-B90B-4A26EF8D1951}" type="datetimeFigureOut">
              <a:rPr lang="en-US" smtClean="0"/>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52F2C9-4F5F-468D-BE7A-703CCE80358B}" type="slidenum">
              <a:rPr lang="en-US" smtClean="0"/>
              <a:t>‹#›</a:t>
            </a:fld>
            <a:endParaRPr lang="en-US"/>
          </a:p>
        </p:txBody>
      </p:sp>
    </p:spTree>
    <p:extLst>
      <p:ext uri="{BB962C8B-B14F-4D97-AF65-F5344CB8AC3E}">
        <p14:creationId xmlns:p14="http://schemas.microsoft.com/office/powerpoint/2010/main" val="1163633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A3B60-9AC4-4CE9-B90B-4A26EF8D1951}" type="datetimeFigureOut">
              <a:rPr lang="en-US" smtClean="0"/>
              <a:t>6/13/2015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2F2C9-4F5F-468D-BE7A-703CCE80358B}" type="slidenum">
              <a:rPr lang="en-US" smtClean="0"/>
              <a:t>‹#›</a:t>
            </a:fld>
            <a:endParaRPr lang="en-US"/>
          </a:p>
        </p:txBody>
      </p:sp>
    </p:spTree>
    <p:extLst>
      <p:ext uri="{BB962C8B-B14F-4D97-AF65-F5344CB8AC3E}">
        <p14:creationId xmlns:p14="http://schemas.microsoft.com/office/powerpoint/2010/main" val="4197496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98190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800" dirty="0" smtClean="0">
                <a:ln>
                  <a:solidFill>
                    <a:sysClr val="windowText" lastClr="000000"/>
                  </a:solidFill>
                </a:ln>
                <a:solidFill>
                  <a:schemeClr val="bg1"/>
                </a:solidFill>
                <a:effectLst>
                  <a:glow rad="139700">
                    <a:schemeClr val="accent1">
                      <a:satMod val="175000"/>
                      <a:alpha val="40000"/>
                    </a:schemeClr>
                  </a:glow>
                </a:effectLst>
                <a:latin typeface="Bernard MT Condensed" panose="02050806060905020404" pitchFamily="18" charset="0"/>
              </a:rPr>
              <a:t>The Pillar and Ground of the Truth</a:t>
            </a:r>
            <a:endParaRPr lang="en-US" sz="7800" dirty="0">
              <a:ln>
                <a:solidFill>
                  <a:sysClr val="windowText" lastClr="000000"/>
                </a:solidFill>
              </a:ln>
              <a:solidFill>
                <a:schemeClr val="bg1"/>
              </a:solidFill>
              <a:effectLst>
                <a:glow rad="139700">
                  <a:schemeClr val="accent1">
                    <a:satMod val="175000"/>
                    <a:alpha val="40000"/>
                  </a:schemeClr>
                </a:glow>
              </a:effectLst>
              <a:latin typeface="Bernard MT Condensed" panose="02050806060905020404" pitchFamily="18" charset="0"/>
            </a:endParaRPr>
          </a:p>
        </p:txBody>
      </p:sp>
      <p:sp>
        <p:nvSpPr>
          <p:cNvPr id="3" name="Subtitle 2"/>
          <p:cNvSpPr>
            <a:spLocks noGrp="1"/>
          </p:cNvSpPr>
          <p:nvPr>
            <p:ph type="subTitle" idx="1"/>
          </p:nvPr>
        </p:nvSpPr>
        <p:spPr/>
        <p:txBody>
          <a:bodyPr>
            <a:normAutofit/>
          </a:bodyPr>
          <a:lstStyle/>
          <a:p>
            <a:r>
              <a:rPr lang="en-US" sz="5400" b="1" i="1" dirty="0" smtClean="0">
                <a:solidFill>
                  <a:schemeClr val="bg1"/>
                </a:solidFill>
                <a:effectLst>
                  <a:glow rad="139700">
                    <a:schemeClr val="accent1">
                      <a:satMod val="175000"/>
                      <a:alpha val="40000"/>
                    </a:schemeClr>
                  </a:glow>
                </a:effectLst>
              </a:rPr>
              <a:t>1 Timothy 3:15</a:t>
            </a:r>
            <a:endParaRPr lang="en-US" sz="5400" b="1" i="1" dirty="0">
              <a:solidFill>
                <a:schemeClr val="bg1"/>
              </a:solidFill>
              <a:effectLst>
                <a:glow rad="139700">
                  <a:schemeClr val="accent1">
                    <a:satMod val="175000"/>
                    <a:alpha val="40000"/>
                  </a:schemeClr>
                </a:glow>
              </a:effectLst>
            </a:endParaRPr>
          </a:p>
        </p:txBody>
      </p:sp>
    </p:spTree>
    <p:extLst>
      <p:ext uri="{BB962C8B-B14F-4D97-AF65-F5344CB8AC3E}">
        <p14:creationId xmlns:p14="http://schemas.microsoft.com/office/powerpoint/2010/main" val="13750299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softEdge rad="101600"/>
          </a:effectLst>
        </p:spPr>
        <p:txBody>
          <a:bodyPr>
            <a:normAutofit/>
          </a:bodyPr>
          <a:lstStyle/>
          <a:p>
            <a:r>
              <a:rPr lang="en-US" sz="6000" dirty="0" smtClean="0">
                <a:ln>
                  <a:solidFill>
                    <a:sysClr val="windowText" lastClr="000000"/>
                  </a:solidFill>
                </a:ln>
                <a:solidFill>
                  <a:schemeClr val="bg1"/>
                </a:solidFill>
                <a:effectLst>
                  <a:glow rad="139700">
                    <a:schemeClr val="accent1">
                      <a:satMod val="175000"/>
                      <a:alpha val="40000"/>
                    </a:schemeClr>
                  </a:glow>
                </a:effectLst>
                <a:latin typeface="Bernard MT Condensed" panose="02050806060905020404" pitchFamily="18" charset="0"/>
              </a:rPr>
              <a:t>Know the Truth</a:t>
            </a:r>
            <a:endParaRPr lang="en-US" sz="6000" dirty="0">
              <a:solidFill>
                <a:schemeClr val="bg1"/>
              </a:solidFill>
            </a:endParaRPr>
          </a:p>
        </p:txBody>
      </p:sp>
      <p:sp>
        <p:nvSpPr>
          <p:cNvPr id="3" name="Content Placeholder 2"/>
          <p:cNvSpPr>
            <a:spLocks noGrp="1"/>
          </p:cNvSpPr>
          <p:nvPr>
            <p:ph idx="1"/>
          </p:nvPr>
        </p:nvSpPr>
        <p:spPr>
          <a:solidFill>
            <a:schemeClr val="bg1">
              <a:alpha val="50000"/>
            </a:schemeClr>
          </a:solidFill>
          <a:effectLst>
            <a:softEdge rad="101600"/>
          </a:effectLst>
        </p:spPr>
        <p:txBody>
          <a:bodyPr/>
          <a:lstStyle/>
          <a:p>
            <a:pPr marL="0" lvl="0" indent="0" algn="ctr">
              <a:buNone/>
            </a:pPr>
            <a:endParaRPr lang="en-US" sz="4400" b="1" dirty="0" smtClean="0"/>
          </a:p>
          <a:p>
            <a:pPr marL="0" lvl="0" indent="0" algn="ctr">
              <a:buNone/>
            </a:pPr>
            <a:endParaRPr lang="en-US" sz="4400" b="1" dirty="0"/>
          </a:p>
          <a:p>
            <a:pPr marL="0" lvl="0" indent="0" algn="ctr">
              <a:buNone/>
            </a:pPr>
            <a:r>
              <a:rPr lang="en-US" sz="4400" b="1" dirty="0" smtClean="0"/>
              <a:t>Diligence </a:t>
            </a:r>
            <a:r>
              <a:rPr lang="en-US" sz="4400" b="1" dirty="0"/>
              <a:t>in </a:t>
            </a:r>
            <a:r>
              <a:rPr lang="en-US" sz="4400" b="1" dirty="0" smtClean="0"/>
              <a:t>study.</a:t>
            </a:r>
            <a:endParaRPr lang="en-US" sz="4400" b="1" dirty="0"/>
          </a:p>
          <a:p>
            <a:pPr marL="0" lvl="0" indent="0" algn="ctr">
              <a:buNone/>
            </a:pPr>
            <a:r>
              <a:rPr lang="en-US" sz="3600" i="1" dirty="0" smtClean="0"/>
              <a:t>1 </a:t>
            </a:r>
            <a:r>
              <a:rPr lang="en-US" sz="3600" i="1" dirty="0"/>
              <a:t>Timothy 4:13, 15, </a:t>
            </a:r>
            <a:r>
              <a:rPr lang="en-US" sz="3600" i="1" dirty="0" smtClean="0"/>
              <a:t>16; Hebrews 5:12-14</a:t>
            </a:r>
            <a:endParaRPr lang="en-US" sz="3600" i="1" dirty="0"/>
          </a:p>
          <a:p>
            <a:endParaRPr lang="en-US"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5226" y="475526"/>
            <a:ext cx="2412698" cy="1104762"/>
          </a:xfrm>
          <a:prstGeom prst="rect">
            <a:avLst/>
          </a:prstGeom>
        </p:spPr>
      </p:pic>
    </p:spTree>
    <p:extLst>
      <p:ext uri="{BB962C8B-B14F-4D97-AF65-F5344CB8AC3E}">
        <p14:creationId xmlns:p14="http://schemas.microsoft.com/office/powerpoint/2010/main" val="370408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softEdge rad="101600"/>
          </a:effectLst>
        </p:spPr>
        <p:txBody>
          <a:bodyPr>
            <a:normAutofit/>
          </a:bodyPr>
          <a:lstStyle/>
          <a:p>
            <a:r>
              <a:rPr lang="en-US" sz="6000" dirty="0" smtClean="0">
                <a:ln>
                  <a:solidFill>
                    <a:sysClr val="windowText" lastClr="000000"/>
                  </a:solidFill>
                </a:ln>
                <a:solidFill>
                  <a:schemeClr val="bg1"/>
                </a:solidFill>
                <a:effectLst>
                  <a:glow rad="139700">
                    <a:schemeClr val="accent1">
                      <a:satMod val="175000"/>
                      <a:alpha val="40000"/>
                    </a:schemeClr>
                  </a:glow>
                </a:effectLst>
                <a:latin typeface="Bernard MT Condensed" panose="02050806060905020404" pitchFamily="18" charset="0"/>
              </a:rPr>
              <a:t>Live the Truth</a:t>
            </a:r>
            <a:endParaRPr lang="en-US" sz="6000" dirty="0">
              <a:solidFill>
                <a:schemeClr val="bg1"/>
              </a:solidFill>
            </a:endParaRPr>
          </a:p>
        </p:txBody>
      </p:sp>
      <p:sp>
        <p:nvSpPr>
          <p:cNvPr id="3" name="Content Placeholder 2"/>
          <p:cNvSpPr>
            <a:spLocks noGrp="1"/>
          </p:cNvSpPr>
          <p:nvPr>
            <p:ph idx="1"/>
          </p:nvPr>
        </p:nvSpPr>
        <p:spPr>
          <a:solidFill>
            <a:schemeClr val="bg1">
              <a:alpha val="50000"/>
            </a:schemeClr>
          </a:solidFill>
          <a:effectLst>
            <a:softEdge rad="101600"/>
          </a:effectLst>
        </p:spPr>
        <p:txBody>
          <a:bodyPr>
            <a:normAutofit/>
          </a:bodyPr>
          <a:lstStyle/>
          <a:p>
            <a:pPr marL="0" lvl="0" indent="0" algn="ctr">
              <a:buNone/>
            </a:pPr>
            <a:endParaRPr lang="en-US" sz="5400" b="1" dirty="0" smtClean="0"/>
          </a:p>
          <a:p>
            <a:pPr marL="0" lvl="0" indent="0" algn="ctr">
              <a:buNone/>
            </a:pPr>
            <a:r>
              <a:rPr lang="en-US" sz="4400" b="1" dirty="0" smtClean="0"/>
              <a:t>Holiness</a:t>
            </a:r>
            <a:endParaRPr lang="en-US" sz="4400" b="1" dirty="0"/>
          </a:p>
          <a:p>
            <a:pPr marL="0" lvl="0" indent="0" algn="ctr">
              <a:buNone/>
            </a:pPr>
            <a:r>
              <a:rPr lang="en-US" sz="3600" i="1" dirty="0"/>
              <a:t>1 Peter </a:t>
            </a:r>
            <a:r>
              <a:rPr lang="en-US" sz="3600" i="1" dirty="0" smtClean="0"/>
              <a:t>1:13-16; 2 </a:t>
            </a:r>
            <a:r>
              <a:rPr lang="en-US" sz="3600" i="1" dirty="0"/>
              <a:t>Peter </a:t>
            </a:r>
            <a:r>
              <a:rPr lang="en-US" sz="3600" i="1" dirty="0" smtClean="0"/>
              <a:t>2:2</a:t>
            </a:r>
            <a:endParaRPr lang="en-US" sz="3600" i="1" dirty="0"/>
          </a:p>
          <a:p>
            <a:pPr marL="0" lvl="0" indent="0" algn="ctr">
              <a:buNone/>
            </a:pPr>
            <a:r>
              <a:rPr lang="en-US" sz="4400" b="1" dirty="0"/>
              <a:t>Unity</a:t>
            </a:r>
          </a:p>
          <a:p>
            <a:pPr marL="0" lvl="0" indent="0" algn="ctr">
              <a:buNone/>
            </a:pPr>
            <a:r>
              <a:rPr lang="en-US" sz="3600" i="1" dirty="0"/>
              <a:t>Ephesians </a:t>
            </a:r>
            <a:r>
              <a:rPr lang="en-US" sz="3600" i="1" dirty="0" smtClean="0"/>
              <a:t>4:1-6</a:t>
            </a:r>
            <a:endParaRPr lang="en-US" sz="3600" i="1"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5226" y="475526"/>
            <a:ext cx="2412698" cy="1104762"/>
          </a:xfrm>
          <a:prstGeom prst="rect">
            <a:avLst/>
          </a:prstGeom>
        </p:spPr>
      </p:pic>
    </p:spTree>
    <p:extLst>
      <p:ext uri="{BB962C8B-B14F-4D97-AF65-F5344CB8AC3E}">
        <p14:creationId xmlns:p14="http://schemas.microsoft.com/office/powerpoint/2010/main" val="3685803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softEdge rad="101600"/>
          </a:effectLst>
        </p:spPr>
        <p:txBody>
          <a:bodyPr>
            <a:normAutofit/>
          </a:bodyPr>
          <a:lstStyle/>
          <a:p>
            <a:r>
              <a:rPr lang="en-US" sz="6000" dirty="0" smtClean="0">
                <a:ln>
                  <a:solidFill>
                    <a:sysClr val="windowText" lastClr="000000"/>
                  </a:solidFill>
                </a:ln>
                <a:solidFill>
                  <a:schemeClr val="bg1"/>
                </a:solidFill>
                <a:effectLst>
                  <a:glow rad="139700">
                    <a:schemeClr val="accent1">
                      <a:satMod val="175000"/>
                      <a:alpha val="40000"/>
                    </a:schemeClr>
                  </a:glow>
                </a:effectLst>
                <a:latin typeface="Bernard MT Condensed" panose="02050806060905020404" pitchFamily="18" charset="0"/>
              </a:rPr>
              <a:t>Teach the Truth</a:t>
            </a:r>
            <a:endParaRPr lang="en-US" sz="6000" dirty="0">
              <a:solidFill>
                <a:schemeClr val="bg1"/>
              </a:solidFill>
            </a:endParaRPr>
          </a:p>
        </p:txBody>
      </p:sp>
      <p:sp>
        <p:nvSpPr>
          <p:cNvPr id="3" name="Content Placeholder 2"/>
          <p:cNvSpPr>
            <a:spLocks noGrp="1"/>
          </p:cNvSpPr>
          <p:nvPr>
            <p:ph idx="1"/>
          </p:nvPr>
        </p:nvSpPr>
        <p:spPr>
          <a:solidFill>
            <a:schemeClr val="bg1">
              <a:alpha val="50000"/>
            </a:schemeClr>
          </a:solidFill>
          <a:effectLst>
            <a:softEdge rad="101600"/>
          </a:effectLst>
        </p:spPr>
        <p:txBody>
          <a:bodyPr>
            <a:normAutofit/>
          </a:bodyPr>
          <a:lstStyle/>
          <a:p>
            <a:pPr marL="0" lvl="0" indent="0" algn="ctr">
              <a:buNone/>
            </a:pPr>
            <a:endParaRPr lang="en-US" sz="3600" b="1" dirty="0" smtClean="0"/>
          </a:p>
          <a:p>
            <a:pPr marL="0" lvl="0" indent="0" algn="ctr">
              <a:buNone/>
            </a:pPr>
            <a:r>
              <a:rPr lang="en-US" sz="4400" b="1" dirty="0" smtClean="0"/>
              <a:t>Disciples </a:t>
            </a:r>
            <a:r>
              <a:rPr lang="en-US" sz="4400" b="1" dirty="0"/>
              <a:t>make disciples.</a:t>
            </a:r>
          </a:p>
          <a:p>
            <a:pPr marL="0" lvl="0" indent="0" algn="ctr">
              <a:buNone/>
            </a:pPr>
            <a:r>
              <a:rPr lang="en-US" sz="3600" i="1" dirty="0"/>
              <a:t>Matthew </a:t>
            </a:r>
            <a:r>
              <a:rPr lang="en-US" sz="3600" i="1" dirty="0" smtClean="0"/>
              <a:t>28:18-20; Acts 18:24-28</a:t>
            </a:r>
          </a:p>
          <a:p>
            <a:pPr marL="0" lvl="0" indent="0" algn="ctr">
              <a:buNone/>
            </a:pPr>
            <a:r>
              <a:rPr lang="en-US" sz="4400" b="1" dirty="0" smtClean="0"/>
              <a:t>Support </a:t>
            </a:r>
            <a:r>
              <a:rPr lang="en-US" sz="4400" b="1" dirty="0"/>
              <a:t>the teaching of the truth.</a:t>
            </a:r>
          </a:p>
          <a:p>
            <a:pPr marL="0" lvl="0" indent="0" algn="ctr">
              <a:buNone/>
            </a:pPr>
            <a:r>
              <a:rPr lang="en-US" sz="3600" i="1" dirty="0"/>
              <a:t>3 John </a:t>
            </a:r>
            <a:r>
              <a:rPr lang="en-US" sz="3600" i="1" dirty="0" smtClean="0"/>
              <a:t>5-8</a:t>
            </a:r>
            <a:endParaRPr lang="en-US" sz="3600" i="1"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5226" y="475526"/>
            <a:ext cx="2412698" cy="1104762"/>
          </a:xfrm>
          <a:prstGeom prst="rect">
            <a:avLst/>
          </a:prstGeom>
        </p:spPr>
      </p:pic>
    </p:spTree>
    <p:extLst>
      <p:ext uri="{BB962C8B-B14F-4D97-AF65-F5344CB8AC3E}">
        <p14:creationId xmlns:p14="http://schemas.microsoft.com/office/powerpoint/2010/main" val="183749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softEdge rad="101600"/>
          </a:effectLst>
        </p:spPr>
        <p:txBody>
          <a:bodyPr>
            <a:normAutofit/>
          </a:bodyPr>
          <a:lstStyle/>
          <a:p>
            <a:r>
              <a:rPr lang="en-US" sz="5000" dirty="0" smtClean="0">
                <a:ln>
                  <a:solidFill>
                    <a:sysClr val="windowText" lastClr="000000"/>
                  </a:solidFill>
                </a:ln>
                <a:solidFill>
                  <a:schemeClr val="bg1"/>
                </a:solidFill>
                <a:effectLst>
                  <a:glow rad="139700">
                    <a:schemeClr val="accent1">
                      <a:satMod val="175000"/>
                      <a:alpha val="40000"/>
                    </a:schemeClr>
                  </a:glow>
                </a:effectLst>
                <a:latin typeface="Bernard MT Condensed" panose="02050806060905020404" pitchFamily="18" charset="0"/>
              </a:rPr>
              <a:t>Contend for the Truth</a:t>
            </a:r>
            <a:endParaRPr lang="en-US" sz="5000" dirty="0">
              <a:solidFill>
                <a:schemeClr val="bg1"/>
              </a:solidFill>
            </a:endParaRPr>
          </a:p>
        </p:txBody>
      </p:sp>
      <p:sp>
        <p:nvSpPr>
          <p:cNvPr id="3" name="Content Placeholder 2"/>
          <p:cNvSpPr>
            <a:spLocks noGrp="1"/>
          </p:cNvSpPr>
          <p:nvPr>
            <p:ph idx="1"/>
          </p:nvPr>
        </p:nvSpPr>
        <p:spPr>
          <a:solidFill>
            <a:schemeClr val="bg1">
              <a:alpha val="50000"/>
            </a:schemeClr>
          </a:solidFill>
          <a:effectLst>
            <a:softEdge rad="101600"/>
          </a:effectLst>
        </p:spPr>
        <p:txBody>
          <a:bodyPr>
            <a:normAutofit fontScale="92500" lnSpcReduction="20000"/>
          </a:bodyPr>
          <a:lstStyle/>
          <a:p>
            <a:pPr marL="0" lvl="0" indent="0" algn="ctr">
              <a:buNone/>
            </a:pPr>
            <a:r>
              <a:rPr lang="en-US" sz="3900" b="1" dirty="0" smtClean="0"/>
              <a:t>The truth is Inerrant</a:t>
            </a:r>
            <a:endParaRPr lang="en-US" sz="3900" b="1" dirty="0"/>
          </a:p>
          <a:p>
            <a:pPr marL="0" lvl="0" indent="0" algn="ctr">
              <a:buNone/>
            </a:pPr>
            <a:r>
              <a:rPr lang="en-US" sz="3500" i="1" dirty="0"/>
              <a:t>Psalm </a:t>
            </a:r>
            <a:r>
              <a:rPr lang="en-US" sz="3500" i="1" dirty="0" smtClean="0"/>
              <a:t>19:7; 2 </a:t>
            </a:r>
            <a:r>
              <a:rPr lang="en-US" sz="3500" i="1" dirty="0"/>
              <a:t>Timothy </a:t>
            </a:r>
            <a:r>
              <a:rPr lang="en-US" sz="3500" i="1" dirty="0" smtClean="0"/>
              <a:t>3:16-17</a:t>
            </a:r>
            <a:endParaRPr lang="en-US" sz="3500" i="1" dirty="0"/>
          </a:p>
          <a:p>
            <a:pPr marL="0" lvl="0" indent="0" algn="ctr">
              <a:buNone/>
            </a:pPr>
            <a:r>
              <a:rPr lang="en-US" sz="3900" b="1" dirty="0" smtClean="0"/>
              <a:t>The truth is Authoritative</a:t>
            </a:r>
            <a:endParaRPr lang="en-US" sz="3900" b="1" dirty="0"/>
          </a:p>
          <a:p>
            <a:pPr marL="0" lvl="0" indent="0" algn="ctr">
              <a:buNone/>
            </a:pPr>
            <a:r>
              <a:rPr lang="en-US" sz="3500" i="1" dirty="0"/>
              <a:t>Matthew </a:t>
            </a:r>
            <a:r>
              <a:rPr lang="en-US" sz="3500" i="1" dirty="0" smtClean="0"/>
              <a:t>16:19</a:t>
            </a:r>
            <a:endParaRPr lang="en-US" sz="3500" i="1" dirty="0"/>
          </a:p>
          <a:p>
            <a:pPr marL="0" lvl="0" indent="0" algn="ctr">
              <a:buNone/>
            </a:pPr>
            <a:r>
              <a:rPr lang="en-US" sz="3900" b="1" dirty="0"/>
              <a:t>Danger of False Doctrine/Ungodliness</a:t>
            </a:r>
          </a:p>
          <a:p>
            <a:pPr marL="0" lvl="0" indent="0" algn="ctr">
              <a:buNone/>
            </a:pPr>
            <a:r>
              <a:rPr lang="en-US" sz="3500" i="1" dirty="0"/>
              <a:t>Galatians </a:t>
            </a:r>
            <a:r>
              <a:rPr lang="en-US" sz="3500" i="1" dirty="0" smtClean="0"/>
              <a:t>1:6-9</a:t>
            </a:r>
            <a:endParaRPr lang="en-US" sz="3500" i="1" dirty="0"/>
          </a:p>
          <a:p>
            <a:pPr marL="0" lvl="0" indent="0" algn="ctr">
              <a:buNone/>
            </a:pPr>
            <a:r>
              <a:rPr lang="en-US" sz="3900" b="1" dirty="0"/>
              <a:t>Proper response to False Doctrine/Ungodliness</a:t>
            </a:r>
          </a:p>
          <a:p>
            <a:pPr marL="0" lvl="0" indent="0" algn="ctr">
              <a:buNone/>
            </a:pPr>
            <a:r>
              <a:rPr lang="en-US" sz="3500" i="1" dirty="0"/>
              <a:t>Jude </a:t>
            </a:r>
            <a:r>
              <a:rPr lang="en-US" sz="3500" i="1" dirty="0" smtClean="0"/>
              <a:t>3; 2 </a:t>
            </a:r>
            <a:r>
              <a:rPr lang="en-US" sz="3500" i="1" dirty="0"/>
              <a:t>John </a:t>
            </a:r>
            <a:r>
              <a:rPr lang="en-US" sz="3500" i="1" dirty="0" smtClean="0"/>
              <a:t>9-11</a:t>
            </a:r>
            <a:endParaRPr lang="en-US" sz="3500" i="1"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5226" y="475526"/>
            <a:ext cx="2412698" cy="1104762"/>
          </a:xfrm>
          <a:prstGeom prst="rect">
            <a:avLst/>
          </a:prstGeom>
        </p:spPr>
      </p:pic>
    </p:spTree>
    <p:extLst>
      <p:ext uri="{BB962C8B-B14F-4D97-AF65-F5344CB8AC3E}">
        <p14:creationId xmlns:p14="http://schemas.microsoft.com/office/powerpoint/2010/main" val="272620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800" dirty="0" smtClean="0">
                <a:ln>
                  <a:solidFill>
                    <a:sysClr val="windowText" lastClr="000000"/>
                  </a:solidFill>
                </a:ln>
                <a:solidFill>
                  <a:schemeClr val="bg1"/>
                </a:solidFill>
                <a:effectLst>
                  <a:glow rad="139700">
                    <a:schemeClr val="accent1">
                      <a:satMod val="175000"/>
                      <a:alpha val="40000"/>
                    </a:schemeClr>
                  </a:glow>
                </a:effectLst>
                <a:latin typeface="Bernard MT Condensed" panose="02050806060905020404" pitchFamily="18" charset="0"/>
              </a:rPr>
              <a:t>The Pillar and Ground of the Truth</a:t>
            </a:r>
            <a:endParaRPr lang="en-US" sz="7800" dirty="0">
              <a:ln>
                <a:solidFill>
                  <a:sysClr val="windowText" lastClr="000000"/>
                </a:solidFill>
              </a:ln>
              <a:solidFill>
                <a:schemeClr val="bg1"/>
              </a:solidFill>
              <a:effectLst>
                <a:glow rad="139700">
                  <a:schemeClr val="accent1">
                    <a:satMod val="175000"/>
                    <a:alpha val="40000"/>
                  </a:schemeClr>
                </a:glow>
              </a:effectLst>
              <a:latin typeface="Bernard MT Condensed" panose="02050806060905020404" pitchFamily="18" charset="0"/>
            </a:endParaRPr>
          </a:p>
        </p:txBody>
      </p:sp>
      <p:sp>
        <p:nvSpPr>
          <p:cNvPr id="3" name="Subtitle 2"/>
          <p:cNvSpPr>
            <a:spLocks noGrp="1"/>
          </p:cNvSpPr>
          <p:nvPr>
            <p:ph type="subTitle" idx="1"/>
          </p:nvPr>
        </p:nvSpPr>
        <p:spPr/>
        <p:txBody>
          <a:bodyPr>
            <a:normAutofit/>
          </a:bodyPr>
          <a:lstStyle/>
          <a:p>
            <a:r>
              <a:rPr lang="en-US" sz="5400" b="1" i="1" dirty="0" smtClean="0">
                <a:solidFill>
                  <a:schemeClr val="bg1"/>
                </a:solidFill>
                <a:effectLst>
                  <a:glow rad="139700">
                    <a:schemeClr val="accent1">
                      <a:satMod val="175000"/>
                      <a:alpha val="40000"/>
                    </a:schemeClr>
                  </a:glow>
                </a:effectLst>
              </a:rPr>
              <a:t>1 Timothy 3:15</a:t>
            </a:r>
            <a:endParaRPr lang="en-US" sz="5400" b="1" i="1" dirty="0">
              <a:solidFill>
                <a:schemeClr val="bg1"/>
              </a:solidFill>
              <a:effectLst>
                <a:glow rad="139700">
                  <a:schemeClr val="accent1">
                    <a:satMod val="175000"/>
                    <a:alpha val="40000"/>
                  </a:schemeClr>
                </a:glow>
              </a:effectLst>
            </a:endParaRPr>
          </a:p>
        </p:txBody>
      </p:sp>
    </p:spTree>
    <p:extLst>
      <p:ext uri="{BB962C8B-B14F-4D97-AF65-F5344CB8AC3E}">
        <p14:creationId xmlns:p14="http://schemas.microsoft.com/office/powerpoint/2010/main" val="5781597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901</Words>
  <Application>Microsoft Office PowerPoint</Application>
  <PresentationFormat>On-screen Show (4:3)</PresentationFormat>
  <Paragraphs>86</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Bernard MT Condensed</vt:lpstr>
      <vt:lpstr>Calibri</vt:lpstr>
      <vt:lpstr>Calibri Light</vt:lpstr>
      <vt:lpstr>Wingdings</vt:lpstr>
      <vt:lpstr>Office Theme</vt:lpstr>
      <vt:lpstr>PowerPoint Presentation</vt:lpstr>
      <vt:lpstr>The Pillar and Ground of the Truth</vt:lpstr>
      <vt:lpstr>Know the Truth</vt:lpstr>
      <vt:lpstr>Live the Truth</vt:lpstr>
      <vt:lpstr>Teach the Truth</vt:lpstr>
      <vt:lpstr>Contend for the Truth</vt:lpstr>
      <vt:lpstr>The Pillar and Ground of the Truth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Pillar and Ground of the Truth</dc:title>
  <dc:creator>Jeremiah Cox</dc:creator>
  <cp:lastModifiedBy>Jeremiah Cox</cp:lastModifiedBy>
  <cp:revision>6</cp:revision>
  <dcterms:created xsi:type="dcterms:W3CDTF">2015-06-12T22:30:42Z</dcterms:created>
  <dcterms:modified xsi:type="dcterms:W3CDTF">2015-06-13T17:14:00Z</dcterms:modified>
</cp:coreProperties>
</file>