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sldIdLst>
    <p:sldId id="266" r:id="rId2"/>
    <p:sldId id="256" r:id="rId3"/>
    <p:sldId id="257" r:id="rId4"/>
    <p:sldId id="258" r:id="rId5"/>
    <p:sldId id="259" r:id="rId6"/>
    <p:sldId id="260" r:id="rId7"/>
    <p:sldId id="261" r:id="rId8"/>
    <p:sldId id="267" r:id="rId9"/>
    <p:sldId id="262" r:id="rId10"/>
    <p:sldId id="263" r:id="rId11"/>
    <p:sldId id="264" r:id="rId12"/>
    <p:sldId id="265" r:id="rId13"/>
  </p:sldIdLst>
  <p:sldSz cx="9144000" cy="6858000" type="screen4x3"/>
  <p:notesSz cx="6858000" cy="9144000"/>
  <p:embeddedFontLst>
    <p:embeddedFont>
      <p:font typeface="Calibri Light" panose="020F0302020204030204" pitchFamily="34" charset="0"/>
      <p:regular r:id="rId15"/>
      <p:italic r:id="rId16"/>
    </p:embeddedFont>
    <p:embeddedFont>
      <p:font typeface="Chiller" panose="04020404031007020602" pitchFamily="82" charset="0"/>
      <p:regular r:id="rId17"/>
    </p:embeddedFon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3" d="2"/>
        <a:sy n="3" d="2"/>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C63DB5-8AEB-4394-9829-D3EA92905718}" type="datetimeFigureOut">
              <a:rPr lang="en-US" smtClean="0"/>
              <a:t>7/5/2015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E96727-DE69-43F6-8A25-57589B05F049}" type="slidenum">
              <a:rPr lang="en-US" smtClean="0"/>
              <a:t>‹#›</a:t>
            </a:fld>
            <a:endParaRPr lang="en-US"/>
          </a:p>
        </p:txBody>
      </p:sp>
    </p:spTree>
    <p:extLst>
      <p:ext uri="{BB962C8B-B14F-4D97-AF65-F5344CB8AC3E}">
        <p14:creationId xmlns:p14="http://schemas.microsoft.com/office/powerpoint/2010/main" val="4026646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 Hardened His Heart</a:t>
            </a:r>
            <a:endParaRPr lang="en-US" dirty="0"/>
          </a:p>
          <a:p>
            <a:r>
              <a:rPr lang="en-US" i="1" dirty="0"/>
              <a:t>Exodus 7:3</a:t>
            </a:r>
            <a:endParaRPr lang="en-US" dirty="0"/>
          </a:p>
          <a:p>
            <a:r>
              <a:rPr lang="en-US" b="1" dirty="0"/>
              <a:t>Introduction</a:t>
            </a:r>
            <a:endParaRPr lang="en-US" dirty="0"/>
          </a:p>
          <a:p>
            <a:pPr marL="171450" lvl="0" indent="-171450">
              <a:buFont typeface="Arial" panose="020B0604020202020204" pitchFamily="34" charset="0"/>
              <a:buChar char="•"/>
            </a:pPr>
            <a:r>
              <a:rPr lang="en-US" dirty="0"/>
              <a:t>God’s plan to deliver the Israelites included Him hardening Pharaoh’s heart.</a:t>
            </a:r>
          </a:p>
          <a:p>
            <a:pPr marL="171450" lvl="0" indent="-171450">
              <a:buFont typeface="Arial" panose="020B0604020202020204" pitchFamily="34" charset="0"/>
              <a:buChar char="•"/>
            </a:pPr>
            <a:r>
              <a:rPr lang="en-US" dirty="0"/>
              <a:t>This verse, like others </a:t>
            </a:r>
            <a:r>
              <a:rPr lang="en-US" b="1" dirty="0"/>
              <a:t>(cf. 2 Peter 3:15-16</a:t>
            </a:r>
            <a:r>
              <a:rPr lang="en-US" dirty="0"/>
              <a:t>), can be twisted to our destruction.</a:t>
            </a:r>
          </a:p>
          <a:p>
            <a:pPr marL="171450" lvl="0" indent="-171450">
              <a:buFont typeface="Arial" panose="020B0604020202020204" pitchFamily="34" charset="0"/>
              <a:buChar char="•"/>
            </a:pPr>
            <a:r>
              <a:rPr lang="en-US" dirty="0"/>
              <a:t>That is exactly what the Calvinists have done.</a:t>
            </a:r>
          </a:p>
          <a:p>
            <a:pPr marL="171450" lvl="0" indent="-171450">
              <a:buFont typeface="Arial" panose="020B0604020202020204" pitchFamily="34" charset="0"/>
              <a:buChar char="•"/>
            </a:pPr>
            <a:r>
              <a:rPr lang="en-US" dirty="0"/>
              <a:t>But what does it mean that God hardened Pharaoh’s heart?</a:t>
            </a:r>
          </a:p>
          <a:p>
            <a:endParaRPr lang="en-US" dirty="0"/>
          </a:p>
        </p:txBody>
      </p:sp>
      <p:sp>
        <p:nvSpPr>
          <p:cNvPr id="4" name="Slide Number Placeholder 3"/>
          <p:cNvSpPr>
            <a:spLocks noGrp="1"/>
          </p:cNvSpPr>
          <p:nvPr>
            <p:ph type="sldNum" sz="quarter" idx="10"/>
          </p:nvPr>
        </p:nvSpPr>
        <p:spPr/>
        <p:txBody>
          <a:bodyPr/>
          <a:lstStyle/>
          <a:p>
            <a:fld id="{D0E96727-DE69-43F6-8A25-57589B05F049}" type="slidenum">
              <a:rPr lang="en-US" smtClean="0"/>
              <a:t>2</a:t>
            </a:fld>
            <a:endParaRPr lang="en-US"/>
          </a:p>
        </p:txBody>
      </p:sp>
    </p:spTree>
    <p:extLst>
      <p:ext uri="{BB962C8B-B14F-4D97-AF65-F5344CB8AC3E}">
        <p14:creationId xmlns:p14="http://schemas.microsoft.com/office/powerpoint/2010/main" val="2813721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God’s word works…</a:t>
            </a:r>
          </a:p>
          <a:p>
            <a:pPr marL="171450" lvl="0" indent="-171450">
              <a:buFont typeface="Arial" panose="020B0604020202020204" pitchFamily="34" charset="0"/>
              <a:buChar char="•"/>
            </a:pPr>
            <a:r>
              <a:rPr lang="en-US" b="1" dirty="0"/>
              <a:t>Hebrews 4:12-13 </a:t>
            </a:r>
            <a:r>
              <a:rPr lang="en-US" dirty="0"/>
              <a:t>– His word is able to reveal how we really are.</a:t>
            </a:r>
          </a:p>
          <a:p>
            <a:pPr marL="628650" lvl="1" indent="-171450">
              <a:buFont typeface="Arial" panose="020B0604020202020204" pitchFamily="34" charset="0"/>
              <a:buChar char="•"/>
            </a:pPr>
            <a:r>
              <a:rPr lang="en-US" dirty="0"/>
              <a:t>When God’s word is read or spoken, the ones hearing it are being given divine instruction.</a:t>
            </a:r>
          </a:p>
          <a:p>
            <a:pPr marL="628650" lvl="1" indent="-171450">
              <a:buFont typeface="Arial" panose="020B0604020202020204" pitchFamily="34" charset="0"/>
              <a:buChar char="•"/>
            </a:pPr>
            <a:r>
              <a:rPr lang="en-US" dirty="0"/>
              <a:t>If they heed the divine instruction their intentions are exposed as good and pure – ready to serve God.</a:t>
            </a:r>
          </a:p>
          <a:p>
            <a:pPr marL="628650" lvl="1" indent="-171450">
              <a:buFont typeface="Arial" panose="020B0604020202020204" pitchFamily="34" charset="0"/>
              <a:buChar char="•"/>
            </a:pPr>
            <a:r>
              <a:rPr lang="en-US" dirty="0"/>
              <a:t>If they reject the divine instruction their intentions are exposed as bad and corrupt – unwilling to submit to God.</a:t>
            </a:r>
          </a:p>
          <a:p>
            <a:pPr marL="171450" lvl="0" indent="-171450">
              <a:buFont typeface="Arial" panose="020B0604020202020204" pitchFamily="34" charset="0"/>
              <a:buChar char="•"/>
            </a:pPr>
            <a:r>
              <a:rPr lang="en-US" b="1" dirty="0"/>
              <a:t>John 12:44-50 </a:t>
            </a:r>
            <a:r>
              <a:rPr lang="en-US" dirty="0"/>
              <a:t>– The word will be the ultimate Judge. It is that which is able to judge any because it is an unchanging and living standard that has appeared to all men!</a:t>
            </a:r>
          </a:p>
          <a:p>
            <a:pPr marL="628650" lvl="1" indent="-171450">
              <a:buFont typeface="Arial" panose="020B0604020202020204" pitchFamily="34" charset="0"/>
              <a:buChar char="•"/>
            </a:pPr>
            <a:r>
              <a:rPr lang="en-US" dirty="0"/>
              <a:t>The word is everlasting life to those who obey it, but condemns those who refuse it, just as the Hebrew writer wrote </a:t>
            </a:r>
            <a:r>
              <a:rPr lang="en-US" b="1" dirty="0"/>
              <a:t>(cf. Hebrews 5:9)</a:t>
            </a:r>
            <a:r>
              <a:rPr lang="en-US" dirty="0"/>
              <a:t>.</a:t>
            </a:r>
          </a:p>
          <a:p>
            <a:pPr marL="628650" lvl="1" indent="-171450">
              <a:buFont typeface="Arial" panose="020B0604020202020204" pitchFamily="34" charset="0"/>
              <a:buChar char="•"/>
            </a:pPr>
            <a:r>
              <a:rPr lang="en-US" dirty="0"/>
              <a:t>Just as Jesus said (</a:t>
            </a:r>
            <a:r>
              <a:rPr lang="en-US" b="1" dirty="0"/>
              <a:t>cf. Mark 16:16</a:t>
            </a:r>
            <a:r>
              <a:rPr lang="en-US" dirty="0"/>
              <a:t>).</a:t>
            </a:r>
          </a:p>
          <a:p>
            <a:pPr marL="171450" lvl="0" indent="-171450">
              <a:buFont typeface="Arial" panose="020B0604020202020204" pitchFamily="34" charset="0"/>
              <a:buChar char="•"/>
            </a:pPr>
            <a:r>
              <a:rPr lang="en-US" dirty="0"/>
              <a:t>Final Example:</a:t>
            </a:r>
          </a:p>
          <a:p>
            <a:pPr marL="628650" lvl="1" indent="-171450">
              <a:buFont typeface="Arial" panose="020B0604020202020204" pitchFamily="34" charset="0"/>
              <a:buChar char="•"/>
            </a:pPr>
            <a:r>
              <a:rPr lang="en-US" b="1" dirty="0"/>
              <a:t>Acts 2:37; 7:54 </a:t>
            </a:r>
            <a:r>
              <a:rPr lang="en-US" dirty="0"/>
              <a:t>– The word having two effects on the heart (similar to hardening and softening). (cut)</a:t>
            </a:r>
          </a:p>
          <a:p>
            <a:pPr marL="1085850" lvl="2" indent="-171450">
              <a:buFont typeface="Arial" panose="020B0604020202020204" pitchFamily="34" charset="0"/>
              <a:buChar char="•"/>
            </a:pPr>
            <a:r>
              <a:rPr lang="en-US" dirty="0"/>
              <a:t>The message was the same – </a:t>
            </a:r>
            <a:r>
              <a:rPr lang="en-US" b="1" dirty="0"/>
              <a:t>Acts 2:36; 7:51-53 </a:t>
            </a:r>
            <a:r>
              <a:rPr lang="en-US" dirty="0"/>
              <a:t>– You killed the Christ, who is the means by which you can be saved!</a:t>
            </a:r>
          </a:p>
          <a:p>
            <a:pPr marL="1085850" lvl="2" indent="-171450">
              <a:buFont typeface="Arial" panose="020B0604020202020204" pitchFamily="34" charset="0"/>
              <a:buChar char="•"/>
            </a:pPr>
            <a:r>
              <a:rPr lang="en-US" dirty="0"/>
              <a:t>Some translations use different words to describe the effect the word had on the heart (pierced, pricked, cut…).</a:t>
            </a:r>
          </a:p>
          <a:p>
            <a:pPr marL="1085850" lvl="2" indent="-171450">
              <a:buFont typeface="Arial" panose="020B0604020202020204" pitchFamily="34" charset="0"/>
              <a:buChar char="•"/>
            </a:pPr>
            <a:r>
              <a:rPr lang="en-US" dirty="0"/>
              <a:t>Some commentators even try to make a firm distinction between the meanings.</a:t>
            </a:r>
          </a:p>
          <a:p>
            <a:pPr marL="171450" indent="-171450">
              <a:buFont typeface="Arial" panose="020B0604020202020204" pitchFamily="34" charset="0"/>
              <a:buChar char="•"/>
            </a:pPr>
            <a:r>
              <a:rPr lang="en-US" dirty="0"/>
              <a:t>It is simple. The same message was preached. Some received it while others did not.</a:t>
            </a:r>
          </a:p>
        </p:txBody>
      </p:sp>
      <p:sp>
        <p:nvSpPr>
          <p:cNvPr id="4" name="Slide Number Placeholder 3"/>
          <p:cNvSpPr>
            <a:spLocks noGrp="1"/>
          </p:cNvSpPr>
          <p:nvPr>
            <p:ph type="sldNum" sz="quarter" idx="10"/>
          </p:nvPr>
        </p:nvSpPr>
        <p:spPr/>
        <p:txBody>
          <a:bodyPr/>
          <a:lstStyle/>
          <a:p>
            <a:fld id="{D0E96727-DE69-43F6-8A25-57589B05F049}" type="slidenum">
              <a:rPr lang="en-US" smtClean="0"/>
              <a:t>11</a:t>
            </a:fld>
            <a:endParaRPr lang="en-US" dirty="0"/>
          </a:p>
        </p:txBody>
      </p:sp>
    </p:spTree>
    <p:extLst>
      <p:ext uri="{BB962C8B-B14F-4D97-AF65-F5344CB8AC3E}">
        <p14:creationId xmlns:p14="http://schemas.microsoft.com/office/powerpoint/2010/main" val="194915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endParaRPr lang="en-US" dirty="0"/>
          </a:p>
          <a:p>
            <a:pPr marL="171450" lvl="0" indent="-171450">
              <a:buFont typeface="Arial" panose="020B0604020202020204" pitchFamily="34" charset="0"/>
              <a:buChar char="•"/>
            </a:pPr>
            <a:r>
              <a:rPr lang="en-US" dirty="0"/>
              <a:t>God has not pre-determined our eternal destiny.</a:t>
            </a:r>
          </a:p>
          <a:p>
            <a:pPr marL="171450" lvl="0" indent="-171450">
              <a:buFont typeface="Arial" panose="020B0604020202020204" pitchFamily="34" charset="0"/>
              <a:buChar char="•"/>
            </a:pPr>
            <a:r>
              <a:rPr lang="en-US" dirty="0"/>
              <a:t>Paul wrote, </a:t>
            </a:r>
            <a:r>
              <a:rPr lang="en-US" i="1" dirty="0"/>
              <a:t>“work out your own salvation with fear and trembling”</a:t>
            </a:r>
            <a:r>
              <a:rPr lang="en-US" dirty="0"/>
              <a:t> (Philippians 2:12).</a:t>
            </a:r>
          </a:p>
          <a:p>
            <a:pPr marL="171450" lvl="0" indent="-171450">
              <a:buFont typeface="Arial" panose="020B0604020202020204" pitchFamily="34" charset="0"/>
              <a:buChar char="•"/>
            </a:pPr>
            <a:r>
              <a:rPr lang="en-US" dirty="0"/>
              <a:t>Don’t let your heart become hardened to God’s word. Receive it and be saved by it!</a:t>
            </a:r>
          </a:p>
          <a:p>
            <a:endParaRPr lang="en-US" dirty="0"/>
          </a:p>
        </p:txBody>
      </p:sp>
      <p:sp>
        <p:nvSpPr>
          <p:cNvPr id="4" name="Slide Number Placeholder 3"/>
          <p:cNvSpPr>
            <a:spLocks noGrp="1"/>
          </p:cNvSpPr>
          <p:nvPr>
            <p:ph type="sldNum" sz="quarter" idx="10"/>
          </p:nvPr>
        </p:nvSpPr>
        <p:spPr/>
        <p:txBody>
          <a:bodyPr/>
          <a:lstStyle/>
          <a:p>
            <a:fld id="{D0E96727-DE69-43F6-8A25-57589B05F049}" type="slidenum">
              <a:rPr lang="en-US" smtClean="0"/>
              <a:t>12</a:t>
            </a:fld>
            <a:endParaRPr lang="en-US"/>
          </a:p>
        </p:txBody>
      </p:sp>
    </p:spTree>
    <p:extLst>
      <p:ext uri="{BB962C8B-B14F-4D97-AF65-F5344CB8AC3E}">
        <p14:creationId xmlns:p14="http://schemas.microsoft.com/office/powerpoint/2010/main" val="241760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E96727-DE69-43F6-8A25-57589B05F049}" type="slidenum">
              <a:rPr lang="en-US" smtClean="0"/>
              <a:t>3</a:t>
            </a:fld>
            <a:endParaRPr lang="en-US"/>
          </a:p>
        </p:txBody>
      </p:sp>
    </p:spTree>
    <p:extLst>
      <p:ext uri="{BB962C8B-B14F-4D97-AF65-F5344CB8AC3E}">
        <p14:creationId xmlns:p14="http://schemas.microsoft.com/office/powerpoint/2010/main" val="651904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E96727-DE69-43F6-8A25-57589B05F049}" type="slidenum">
              <a:rPr lang="en-US" smtClean="0"/>
              <a:t>4</a:t>
            </a:fld>
            <a:endParaRPr lang="en-US"/>
          </a:p>
        </p:txBody>
      </p:sp>
    </p:spTree>
    <p:extLst>
      <p:ext uri="{BB962C8B-B14F-4D97-AF65-F5344CB8AC3E}">
        <p14:creationId xmlns:p14="http://schemas.microsoft.com/office/powerpoint/2010/main" val="1010445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Apparent proof – </a:t>
            </a:r>
            <a:r>
              <a:rPr lang="en-US" b="1" dirty="0"/>
              <a:t>Exodus 9:16 </a:t>
            </a:r>
            <a:r>
              <a:rPr lang="en-US" dirty="0"/>
              <a:t>– The only reason Pharaoh was in power was for God to diminish him. (Calvinists would say this concerned God’s fore-ordination of Pharaoh being eternally reprobate – not of the elect, predestined for damnation.)</a:t>
            </a:r>
          </a:p>
          <a:p>
            <a:pPr marL="628650" lvl="1" indent="-171450">
              <a:buFont typeface="Arial" panose="020B0604020202020204" pitchFamily="34" charset="0"/>
              <a:buChar char="•"/>
            </a:pPr>
            <a:r>
              <a:rPr lang="en-US" dirty="0"/>
              <a:t>Where is the indication of eternal individual whereabouts? – Pharaoh was used to fulfill a purpose of God!</a:t>
            </a:r>
          </a:p>
          <a:p>
            <a:pPr marL="628650" lvl="1" indent="-171450">
              <a:buFont typeface="Arial" panose="020B0604020202020204" pitchFamily="34" charset="0"/>
              <a:buChar char="•"/>
            </a:pPr>
            <a:r>
              <a:rPr lang="en-US" dirty="0"/>
              <a:t>This He accomplished by hardening Pharaoh’s heart </a:t>
            </a:r>
            <a:r>
              <a:rPr lang="en-US" b="1" dirty="0"/>
              <a:t>– Exodus 7:3</a:t>
            </a:r>
            <a:r>
              <a:rPr lang="en-US" dirty="0"/>
              <a:t>.</a:t>
            </a:r>
          </a:p>
          <a:p>
            <a:pPr marL="1085850" lvl="2" indent="-171450">
              <a:buFont typeface="Arial" panose="020B0604020202020204" pitchFamily="34" charset="0"/>
              <a:buChar char="•"/>
            </a:pPr>
            <a:r>
              <a:rPr lang="en-US" dirty="0"/>
              <a:t>Calvinists would say that Pharaoh was of the eternally reprobate, and that God foreordained his wickedness and hardness of his heart. </a:t>
            </a:r>
          </a:p>
          <a:p>
            <a:pPr marL="1085850" lvl="2" indent="-171450">
              <a:buFont typeface="Arial" panose="020B0604020202020204" pitchFamily="34" charset="0"/>
              <a:buChar char="•"/>
            </a:pPr>
            <a:r>
              <a:rPr lang="en-US" dirty="0"/>
              <a:t>In other words, Pharaoh had no choice! God hardened his heart by direct operation because it was His fore-ordination that Pharaoh be eternally reprobate. </a:t>
            </a:r>
          </a:p>
          <a:p>
            <a:pPr marL="628650" lvl="1" indent="-171450">
              <a:buFont typeface="Arial" panose="020B0604020202020204" pitchFamily="34" charset="0"/>
              <a:buChar char="•"/>
            </a:pPr>
            <a:r>
              <a:rPr lang="en-US" dirty="0"/>
              <a:t>God, they claim, did this by sending plagues on Egypt to force Pharaoh into sinning </a:t>
            </a:r>
            <a:r>
              <a:rPr lang="en-US" b="1" dirty="0"/>
              <a:t>– Exodus 3:19-20</a:t>
            </a:r>
            <a:r>
              <a:rPr lang="en-US" dirty="0"/>
              <a:t>.</a:t>
            </a:r>
          </a:p>
          <a:p>
            <a:pPr marL="1085850" lvl="2" indent="-171450">
              <a:buFont typeface="Arial" panose="020B0604020202020204" pitchFamily="34" charset="0"/>
              <a:buChar char="•"/>
            </a:pPr>
            <a:r>
              <a:rPr lang="en-US" dirty="0"/>
              <a:t>They will say because God knew Pharaoh wouldn’t let them go that it was by His fore-ordination that Pharaoh was eternally reprobate.</a:t>
            </a:r>
          </a:p>
          <a:p>
            <a:pPr marL="171450" lvl="0" indent="-171450">
              <a:buFont typeface="Arial" panose="020B0604020202020204" pitchFamily="34" charset="0"/>
              <a:buChar char="•"/>
            </a:pPr>
            <a:r>
              <a:rPr lang="en-US" dirty="0"/>
              <a:t>So what happened? Was God’s fore-ordination for Pharaoh’s individual eternal whereabouts, or for another purpose? </a:t>
            </a:r>
            <a:r>
              <a:rPr lang="en-US" dirty="0">
                <a:sym typeface="Wingdings" panose="05000000000000000000" pitchFamily="2" charset="2"/>
              </a:rPr>
              <a:t></a:t>
            </a:r>
            <a:r>
              <a:rPr lang="en-US" dirty="0"/>
              <a:t> Calvinists say eternal dwelling and point to </a:t>
            </a:r>
            <a:r>
              <a:rPr lang="en-US" b="1" dirty="0"/>
              <a:t>Romans 9:17-18</a:t>
            </a:r>
            <a:r>
              <a:rPr lang="en-US" dirty="0"/>
              <a:t>.</a:t>
            </a:r>
          </a:p>
          <a:p>
            <a:pPr marL="628650" lvl="1" indent="-171450">
              <a:buFont typeface="Arial" panose="020B0604020202020204" pitchFamily="34" charset="0"/>
              <a:buChar char="•"/>
            </a:pPr>
            <a:r>
              <a:rPr lang="en-US" dirty="0"/>
              <a:t>Did God create Pharaoh with a hardened heart thereby pre-determining him as one eternally reprobate?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0E96727-DE69-43F6-8A25-57589B05F049}" type="slidenum">
              <a:rPr lang="en-US" smtClean="0"/>
              <a:t>5</a:t>
            </a:fld>
            <a:endParaRPr lang="en-US"/>
          </a:p>
        </p:txBody>
      </p:sp>
    </p:spTree>
    <p:extLst>
      <p:ext uri="{BB962C8B-B14F-4D97-AF65-F5344CB8AC3E}">
        <p14:creationId xmlns:p14="http://schemas.microsoft.com/office/powerpoint/2010/main" val="1583119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 </a:t>
            </a:r>
            <a:r>
              <a:rPr lang="en-US" b="1" dirty="0"/>
              <a:t>Romans 9</a:t>
            </a:r>
            <a:r>
              <a:rPr lang="en-US" dirty="0"/>
              <a:t> (Calvinistic proof or not?)</a:t>
            </a:r>
          </a:p>
          <a:p>
            <a:pPr lvl="0"/>
            <a:r>
              <a:rPr lang="en-US" dirty="0"/>
              <a:t>Romans 9-11 deal with the fruition of God’s plan to bring salvation to mankind (both Jew and Gentile) through faith in the promise, which is Christ.</a:t>
            </a:r>
          </a:p>
          <a:p>
            <a:pPr marL="628650" lvl="1" indent="-171450">
              <a:buFont typeface="Arial" panose="020B0604020202020204" pitchFamily="34" charset="0"/>
              <a:buChar char="•"/>
            </a:pPr>
            <a:r>
              <a:rPr lang="en-US" b="1" dirty="0"/>
              <a:t>9:1-5</a:t>
            </a:r>
            <a:r>
              <a:rPr lang="en-US" dirty="0"/>
              <a:t> – The Jews were the chosen fleshly people of God as the means of carrying about the promise of the Christ.</a:t>
            </a:r>
          </a:p>
          <a:p>
            <a:pPr marL="1085850" lvl="2" indent="-171450">
              <a:buFont typeface="Arial" panose="020B0604020202020204" pitchFamily="34" charset="0"/>
              <a:buChar char="•"/>
            </a:pPr>
            <a:r>
              <a:rPr lang="en-US" dirty="0"/>
              <a:t>Israel rejected the One who came through their nationality for the purpose of saving them (</a:t>
            </a:r>
            <a:r>
              <a:rPr lang="en-US" b="1" dirty="0"/>
              <a:t>cf. 10:1-4 </a:t>
            </a:r>
            <a:r>
              <a:rPr lang="en-US" dirty="0"/>
              <a:t>– They didn’t want salvation to be for all through Christ, but for them through the Law. This wasn’t God’s plan!).</a:t>
            </a:r>
          </a:p>
          <a:p>
            <a:pPr marL="1085850" lvl="2" indent="-171450">
              <a:buFont typeface="Arial" panose="020B0604020202020204" pitchFamily="34" charset="0"/>
              <a:buChar char="•"/>
            </a:pPr>
            <a:r>
              <a:rPr lang="en-US" dirty="0"/>
              <a:t>Why were they accursed from Christ? (Nothing could do that </a:t>
            </a:r>
            <a:r>
              <a:rPr lang="en-US" b="1" dirty="0"/>
              <a:t>– 8:35, 38-39</a:t>
            </a:r>
            <a:r>
              <a:rPr lang="en-US" dirty="0"/>
              <a:t>) Including God! But they could separate themselves by their sin – </a:t>
            </a:r>
            <a:r>
              <a:rPr lang="en-US" b="1" dirty="0"/>
              <a:t>Isaiah </a:t>
            </a:r>
            <a:r>
              <a:rPr lang="en-US" b="1" dirty="0" smtClean="0"/>
              <a:t>59:1-2</a:t>
            </a:r>
            <a:r>
              <a:rPr lang="en-US" dirty="0"/>
              <a:t>.</a:t>
            </a:r>
          </a:p>
          <a:p>
            <a:pPr marL="628650" lvl="1" indent="-171450">
              <a:buFont typeface="Arial" panose="020B0604020202020204" pitchFamily="34" charset="0"/>
              <a:buChar char="•"/>
            </a:pPr>
            <a:r>
              <a:rPr lang="en-US" b="1" dirty="0"/>
              <a:t>9:6-13</a:t>
            </a:r>
            <a:r>
              <a:rPr lang="en-US" dirty="0"/>
              <a:t> – The will of God was not thwarted when fleshly Israel rejected the Christ. The promise was not to fleshly Israel, but to spiritual Israel (which fleshly Israel could be a part of).</a:t>
            </a:r>
          </a:p>
          <a:p>
            <a:pPr marL="1085850" lvl="2" indent="-171450">
              <a:buFont typeface="Arial" panose="020B0604020202020204" pitchFamily="34" charset="0"/>
              <a:buChar char="•"/>
            </a:pPr>
            <a:r>
              <a:rPr lang="en-US" dirty="0"/>
              <a:t>Isaac was not a son by natural means, but by the promise of God. It was through his lineage that the Christ would come (because it is of promise!).</a:t>
            </a:r>
          </a:p>
          <a:p>
            <a:pPr marL="1085850" lvl="2" indent="-171450">
              <a:buFont typeface="Arial" panose="020B0604020202020204" pitchFamily="34" charset="0"/>
              <a:buChar char="•"/>
            </a:pPr>
            <a:r>
              <a:rPr lang="en-US" dirty="0"/>
              <a:t>Even with Jacob and Esau it was of God’s purpose, not of anything else (their works, but His will before they were even born).</a:t>
            </a:r>
          </a:p>
          <a:p>
            <a:pPr marL="1543050" lvl="3" indent="-171450">
              <a:buFont typeface="Arial" panose="020B0604020202020204" pitchFamily="34" charset="0"/>
              <a:buChar char="•"/>
            </a:pPr>
            <a:r>
              <a:rPr lang="en-US" i="1" dirty="0"/>
              <a:t>“Purpose of God according to election might stand”</a:t>
            </a:r>
            <a:r>
              <a:rPr lang="en-US" dirty="0"/>
              <a:t> – The election was not a matter of an individual’s salvation, but of a nation’s power!</a:t>
            </a:r>
          </a:p>
          <a:p>
            <a:pPr marL="1543050" lvl="3" indent="-171450">
              <a:buFont typeface="Arial" panose="020B0604020202020204" pitchFamily="34" charset="0"/>
              <a:buChar char="•"/>
            </a:pPr>
            <a:r>
              <a:rPr lang="en-US" dirty="0"/>
              <a:t>Jacob loved, Esau hated – spoken by God several hundred years later </a:t>
            </a:r>
            <a:r>
              <a:rPr lang="en-US" b="1" dirty="0"/>
              <a:t>(Malachi </a:t>
            </a:r>
            <a:r>
              <a:rPr lang="en-US" b="1" dirty="0" smtClean="0"/>
              <a:t>1:1-5</a:t>
            </a:r>
            <a:r>
              <a:rPr lang="en-US" dirty="0" smtClean="0"/>
              <a:t>) </a:t>
            </a:r>
            <a:r>
              <a:rPr lang="en-US" dirty="0"/>
              <a:t>and referred to the nations of Israel and Edom!</a:t>
            </a:r>
          </a:p>
          <a:p>
            <a:pPr marL="628650" lvl="1" indent="-171450">
              <a:buFont typeface="Arial" panose="020B0604020202020204" pitchFamily="34" charset="0"/>
              <a:buChar char="•"/>
            </a:pPr>
            <a:r>
              <a:rPr lang="en-US" b="1" dirty="0"/>
              <a:t>9:14-16</a:t>
            </a:r>
            <a:r>
              <a:rPr lang="en-US" dirty="0"/>
              <a:t> – There is no unrighteousness with God because salvation was never to be attained through fleshly Israel, but through promise. Spiritual Israel was God’s people! </a:t>
            </a:r>
          </a:p>
          <a:p>
            <a:pPr marL="1085850" lvl="2" indent="-171450">
              <a:buFont typeface="Arial" panose="020B0604020202020204" pitchFamily="34" charset="0"/>
              <a:buChar char="•"/>
            </a:pPr>
            <a:r>
              <a:rPr lang="en-US" dirty="0"/>
              <a:t>He chose Isaac not Ishmael; Jacob not Esau (to carry out His will). And He chose Christ as the way to salvation, not fleshly Israel.</a:t>
            </a:r>
          </a:p>
          <a:p>
            <a:pPr marL="1085850" lvl="2" indent="-171450">
              <a:buFont typeface="Arial" panose="020B0604020202020204" pitchFamily="34" charset="0"/>
              <a:buChar char="•"/>
            </a:pPr>
            <a:r>
              <a:rPr lang="en-US" dirty="0"/>
              <a:t>His will was salvation through Christ, which Israel rejected. This is God’s will! Therefore, there is no unrighteousness with Him for He chooses the way to salvation, not man!</a:t>
            </a:r>
          </a:p>
          <a:p>
            <a:pPr marL="1085850" lvl="2" indent="-171450">
              <a:buFont typeface="Arial" panose="020B0604020202020204" pitchFamily="34" charset="0"/>
              <a:buChar char="•"/>
            </a:pPr>
            <a:r>
              <a:rPr lang="en-US" dirty="0"/>
              <a:t>They rejected the way to salvation, so God rejected them. Not fore-ordination of elect or reprobate, but their own free-will and God’s righteous reaction.</a:t>
            </a:r>
          </a:p>
          <a:p>
            <a:pPr marL="628650" lvl="1" indent="-171450">
              <a:buFont typeface="Arial" panose="020B0604020202020204" pitchFamily="34" charset="0"/>
              <a:buChar char="•"/>
            </a:pPr>
            <a:r>
              <a:rPr lang="en-US" b="1" dirty="0"/>
              <a:t>9:17-18</a:t>
            </a:r>
            <a:r>
              <a:rPr lang="en-US" dirty="0"/>
              <a:t> – The example given of Pharaoh followed the same argument. Pharaoh’s rise and fall was not a matter of personal salvation, but of God’s will to deliver Israel and bless the world through them!</a:t>
            </a:r>
          </a:p>
          <a:p>
            <a:pPr marL="1085850" lvl="2" indent="-171450">
              <a:buFont typeface="Arial" panose="020B0604020202020204" pitchFamily="34" charset="0"/>
              <a:buChar char="•"/>
            </a:pPr>
            <a:r>
              <a:rPr lang="en-US" dirty="0"/>
              <a:t>There is no inclination of fore-ordination of eternal reprobation (Pharaoh had a choice!)!</a:t>
            </a:r>
          </a:p>
          <a:p>
            <a:pPr marL="1085850" lvl="2" indent="-171450">
              <a:buFont typeface="Arial" panose="020B0604020202020204" pitchFamily="34" charset="0"/>
              <a:buChar char="•"/>
            </a:pPr>
            <a:r>
              <a:rPr lang="en-US" dirty="0"/>
              <a:t>God gave Pharaoh a command and He disobeyed. Which God used to His own glory in the presence of all the earth!</a:t>
            </a:r>
          </a:p>
          <a:p>
            <a:pPr marL="1085850" lvl="2" indent="-171450">
              <a:buFont typeface="Arial" panose="020B0604020202020204" pitchFamily="34" charset="0"/>
              <a:buChar char="•"/>
            </a:pPr>
            <a:r>
              <a:rPr lang="en-US" dirty="0"/>
              <a:t>His will was to harden Pharaoh to show His power, and His mercy on the Israelites!</a:t>
            </a:r>
          </a:p>
          <a:p>
            <a:pPr marL="1543050" lvl="3" indent="-171450">
              <a:buFont typeface="Arial" panose="020B0604020202020204" pitchFamily="34" charset="0"/>
              <a:buChar char="•"/>
            </a:pPr>
            <a:r>
              <a:rPr lang="en-US" dirty="0"/>
              <a:t>This could not have been done by direct operation of God! – </a:t>
            </a:r>
            <a:r>
              <a:rPr lang="en-US" b="1" dirty="0"/>
              <a:t>James 1:13-15</a:t>
            </a:r>
            <a:r>
              <a:rPr lang="en-US" dirty="0"/>
              <a:t>.</a:t>
            </a:r>
          </a:p>
          <a:p>
            <a:pPr marL="171450" indent="-171450">
              <a:buFont typeface="Arial" panose="020B0604020202020204" pitchFamily="34" charset="0"/>
              <a:buChar char="•"/>
            </a:pPr>
            <a:r>
              <a:rPr lang="en-US" dirty="0"/>
              <a:t>How did it occur??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D0E96727-DE69-43F6-8A25-57589B05F049}" type="slidenum">
              <a:rPr lang="en-US" smtClean="0"/>
              <a:t>6</a:t>
            </a:fld>
            <a:endParaRPr lang="en-US"/>
          </a:p>
        </p:txBody>
      </p:sp>
    </p:spTree>
    <p:extLst>
      <p:ext uri="{BB962C8B-B14F-4D97-AF65-F5344CB8AC3E}">
        <p14:creationId xmlns:p14="http://schemas.microsoft.com/office/powerpoint/2010/main" val="2715193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lvl="2" indent="-171450">
              <a:buFont typeface="Arial" panose="020B0604020202020204" pitchFamily="34" charset="0"/>
              <a:buChar char="•"/>
            </a:pPr>
            <a:r>
              <a:rPr lang="en-US" dirty="0"/>
              <a:t>His will was to harden Pharaoh to show His power, and His mercy on the Israelites!</a:t>
            </a:r>
          </a:p>
          <a:p>
            <a:pPr marL="1543050" lvl="3" indent="-171450">
              <a:buFont typeface="Arial" panose="020B0604020202020204" pitchFamily="34" charset="0"/>
              <a:buChar char="•"/>
            </a:pPr>
            <a:r>
              <a:rPr lang="en-US" dirty="0"/>
              <a:t>This could not have been done by direct operation of God! – </a:t>
            </a:r>
            <a:r>
              <a:rPr lang="en-US" b="1" dirty="0"/>
              <a:t>James 1:13-15</a:t>
            </a:r>
            <a:r>
              <a:rPr lang="en-US" dirty="0"/>
              <a:t>.</a:t>
            </a:r>
          </a:p>
          <a:p>
            <a:pPr marL="1543050" lvl="3" indent="-171450">
              <a:buFont typeface="Arial" panose="020B0604020202020204" pitchFamily="34" charset="0"/>
              <a:buChar char="•"/>
            </a:pPr>
            <a:r>
              <a:rPr lang="en-US" dirty="0"/>
              <a:t>How did it occur?? </a:t>
            </a:r>
            <a:r>
              <a:rPr lang="en-US" dirty="0">
                <a:sym typeface="Wingdings" panose="05000000000000000000" pitchFamily="2" charset="2"/>
              </a:rPr>
              <a:t></a:t>
            </a:r>
            <a:endParaRPr lang="en-US" dirty="0"/>
          </a:p>
          <a:p>
            <a:r>
              <a:rPr lang="en-US" dirty="0"/>
              <a:t>B. God’s Blessings and Afflictions.</a:t>
            </a:r>
          </a:p>
          <a:p>
            <a:pPr marL="171450" lvl="0" indent="-171450">
              <a:buFont typeface="Arial" panose="020B0604020202020204" pitchFamily="34" charset="0"/>
              <a:buChar char="•"/>
            </a:pPr>
            <a:r>
              <a:rPr lang="en-US" dirty="0"/>
              <a:t>They have the capability of softening or hardening hearts. </a:t>
            </a:r>
          </a:p>
          <a:p>
            <a:pPr marL="171450" lvl="0" indent="-171450">
              <a:buFont typeface="Arial" panose="020B0604020202020204" pitchFamily="34" charset="0"/>
              <a:buChar char="•"/>
            </a:pPr>
            <a:r>
              <a:rPr lang="en-US" dirty="0"/>
              <a:t>Softening </a:t>
            </a:r>
            <a:r>
              <a:rPr lang="en-US" b="1" dirty="0"/>
              <a:t>– James 5:13</a:t>
            </a:r>
          </a:p>
          <a:p>
            <a:pPr marL="171450" lvl="0" indent="-171450">
              <a:buFont typeface="Arial" panose="020B0604020202020204" pitchFamily="34" charset="0"/>
              <a:buChar char="•"/>
            </a:pPr>
            <a:r>
              <a:rPr lang="en-US" dirty="0"/>
              <a:t>Hardening – </a:t>
            </a:r>
            <a:r>
              <a:rPr lang="en-US" b="1" dirty="0"/>
              <a:t>1 Timothy 6:6-10; Job 2:9 </a:t>
            </a:r>
            <a:r>
              <a:rPr lang="en-US" dirty="0"/>
              <a:t>(Job’s wife.)</a:t>
            </a:r>
          </a:p>
          <a:p>
            <a:pPr marL="171450" lvl="0" indent="-171450">
              <a:buFont typeface="Arial" panose="020B0604020202020204" pitchFamily="34" charset="0"/>
              <a:buChar char="•"/>
            </a:pPr>
            <a:r>
              <a:rPr lang="en-US" dirty="0"/>
              <a:t>When afflicted, Pharaoh promised to let the people go, but when it was taken away he regained his rebellious heart. He abused the afflictions to the hardening of his heart </a:t>
            </a:r>
            <a:r>
              <a:rPr lang="en-US" b="1" dirty="0"/>
              <a:t>– Exodus 8:15, </a:t>
            </a:r>
            <a:r>
              <a:rPr lang="en-US" b="1" dirty="0" smtClean="0"/>
              <a:t>31-32</a:t>
            </a:r>
            <a:r>
              <a:rPr lang="en-US" b="1" dirty="0"/>
              <a:t>; 9:34-35</a:t>
            </a:r>
            <a:r>
              <a:rPr lang="en-US" dirty="0"/>
              <a:t>.</a:t>
            </a:r>
          </a:p>
          <a:p>
            <a:pPr marL="628650" lvl="1" indent="-171450">
              <a:buFont typeface="Arial" panose="020B0604020202020204" pitchFamily="34" charset="0"/>
              <a:buChar char="•"/>
            </a:pPr>
            <a:r>
              <a:rPr lang="en-US" dirty="0"/>
              <a:t>It is not that Pharaoh had no choice, but that he chose wrong.</a:t>
            </a:r>
          </a:p>
          <a:p>
            <a:pPr marL="628650" lvl="1" indent="-171450">
              <a:buFont typeface="Arial" panose="020B0604020202020204" pitchFamily="34" charset="0"/>
              <a:buChar char="•"/>
            </a:pPr>
            <a:r>
              <a:rPr lang="en-US" dirty="0"/>
              <a:t>He hardened his own heart via his pride/arrogance and lack of recognition of God!</a:t>
            </a:r>
          </a:p>
          <a:p>
            <a:pPr marL="1085850" lvl="2" indent="-171450">
              <a:buFont typeface="Arial" panose="020B0604020202020204" pitchFamily="34" charset="0"/>
              <a:buChar char="•"/>
            </a:pPr>
            <a:r>
              <a:rPr lang="en-US" b="1" dirty="0"/>
              <a:t>Exodus 5:1-2 </a:t>
            </a:r>
            <a:r>
              <a:rPr lang="en-US" dirty="0"/>
              <a:t>– Moses and Aaron’s first encounter with Pharaoh.</a:t>
            </a:r>
          </a:p>
          <a:p>
            <a:pPr marL="1543050" lvl="3" indent="-171450">
              <a:buFont typeface="Arial" panose="020B0604020202020204" pitchFamily="34" charset="0"/>
              <a:buChar char="•"/>
            </a:pPr>
            <a:r>
              <a:rPr lang="en-US" dirty="0"/>
              <a:t>He did not submit to Almighty God, but exalted himself above Him in defiance.</a:t>
            </a:r>
          </a:p>
          <a:p>
            <a:pPr marL="1543050" lvl="3" indent="-171450">
              <a:buFont typeface="Arial" panose="020B0604020202020204" pitchFamily="34" charset="0"/>
              <a:buChar char="•"/>
            </a:pPr>
            <a:r>
              <a:rPr lang="en-US" dirty="0"/>
              <a:t>He was in a place of power and was willfully ignorant of God’s transcendence and the fact that he was placed there by HIM!</a:t>
            </a:r>
          </a:p>
          <a:p>
            <a:pPr marL="171450" lvl="0" indent="-171450">
              <a:buFont typeface="Arial" panose="020B0604020202020204" pitchFamily="34" charset="0"/>
              <a:buChar char="•"/>
            </a:pPr>
            <a:r>
              <a:rPr lang="en-US" dirty="0"/>
              <a:t>When there is an honest heart it always submits to God and His word, but a dishonest heart will always harden and turn away.</a:t>
            </a:r>
          </a:p>
          <a:p>
            <a:pPr marL="628650" lvl="1" indent="-171450">
              <a:buFont typeface="Arial" panose="020B0604020202020204" pitchFamily="34" charset="0"/>
              <a:buChar char="•"/>
            </a:pPr>
            <a:r>
              <a:rPr lang="en-US" b="1" dirty="0"/>
              <a:t>2 Corinthians 2:14-17 </a:t>
            </a:r>
            <a:r>
              <a:rPr lang="en-US" dirty="0"/>
              <a:t>– God’s word smells differently to different hearts.</a:t>
            </a:r>
          </a:p>
          <a:p>
            <a:pPr marL="1085850" lvl="2" indent="-171450">
              <a:buFont typeface="Arial" panose="020B0604020202020204" pitchFamily="34" charset="0"/>
              <a:buChar char="•"/>
            </a:pPr>
            <a:r>
              <a:rPr lang="en-US" dirty="0"/>
              <a:t>How does it smell to you?</a:t>
            </a:r>
          </a:p>
          <a:p>
            <a:pPr marL="1085850" lvl="2" indent="-171450">
              <a:buFont typeface="Arial" panose="020B0604020202020204" pitchFamily="34" charset="0"/>
              <a:buChar char="•"/>
            </a:pPr>
            <a:r>
              <a:rPr lang="en-US" dirty="0"/>
              <a:t>What really happens when God hardens a heart? </a:t>
            </a:r>
            <a:r>
              <a:rPr lang="en-US" dirty="0">
                <a:sym typeface="Wingdings" panose="05000000000000000000" pitchFamily="2" charset="2"/>
              </a:rPr>
              <a:t></a:t>
            </a:r>
            <a:endParaRPr lang="en-US" dirty="0"/>
          </a:p>
          <a:p>
            <a:pPr marL="1543050" lvl="3" indent="-171450">
              <a:buFont typeface="Arial" panose="020B0604020202020204" pitchFamily="34" charset="0"/>
              <a:buChar char="•"/>
            </a:pPr>
            <a:r>
              <a:rPr lang="en-US" dirty="0"/>
              <a:t>Exactly the same as the above passage. He gives His word, and that has two possible reactions, softening or hardening. Obedience or Rebellion. The aroma of life or death. </a:t>
            </a:r>
            <a:r>
              <a:rPr lang="en-US" dirty="0">
                <a:sym typeface="Wingdings" panose="05000000000000000000" pitchFamily="2" charset="2"/>
              </a:rPr>
              <a:t></a:t>
            </a:r>
            <a:endParaRPr lang="en-US" dirty="0"/>
          </a:p>
          <a:p>
            <a:endParaRPr lang="en-US" dirty="0"/>
          </a:p>
        </p:txBody>
      </p:sp>
      <p:sp>
        <p:nvSpPr>
          <p:cNvPr id="4" name="Slide Number Placeholder 3"/>
          <p:cNvSpPr>
            <a:spLocks noGrp="1"/>
          </p:cNvSpPr>
          <p:nvPr>
            <p:ph type="sldNum" sz="quarter" idx="10"/>
          </p:nvPr>
        </p:nvSpPr>
        <p:spPr/>
        <p:txBody>
          <a:bodyPr/>
          <a:lstStyle/>
          <a:p>
            <a:fld id="{D0E96727-DE69-43F6-8A25-57589B05F049}" type="slidenum">
              <a:rPr lang="en-US" smtClean="0"/>
              <a:t>7</a:t>
            </a:fld>
            <a:endParaRPr lang="en-US"/>
          </a:p>
        </p:txBody>
      </p:sp>
    </p:spTree>
    <p:extLst>
      <p:ext uri="{BB962C8B-B14F-4D97-AF65-F5344CB8AC3E}">
        <p14:creationId xmlns:p14="http://schemas.microsoft.com/office/powerpoint/2010/main" val="4232613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E96727-DE69-43F6-8A25-57589B05F049}" type="slidenum">
              <a:rPr lang="en-US" smtClean="0"/>
              <a:t>8</a:t>
            </a:fld>
            <a:endParaRPr lang="en-US"/>
          </a:p>
        </p:txBody>
      </p:sp>
    </p:spTree>
    <p:extLst>
      <p:ext uri="{BB962C8B-B14F-4D97-AF65-F5344CB8AC3E}">
        <p14:creationId xmlns:p14="http://schemas.microsoft.com/office/powerpoint/2010/main" val="3339213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Gospel is God’s power to save.</a:t>
            </a:r>
          </a:p>
          <a:p>
            <a:pPr marL="171450" lvl="0" indent="-171450">
              <a:buFont typeface="Arial" panose="020B0604020202020204" pitchFamily="34" charset="0"/>
              <a:buChar char="•"/>
            </a:pPr>
            <a:r>
              <a:rPr lang="en-US" b="1" dirty="0"/>
              <a:t>Romans 1:16-17 </a:t>
            </a:r>
            <a:r>
              <a:rPr lang="en-US" dirty="0"/>
              <a:t>– God has chosen salvation by means of the gospel!</a:t>
            </a:r>
          </a:p>
          <a:p>
            <a:pPr marL="628650" lvl="1" indent="-171450">
              <a:buFont typeface="Arial" panose="020B0604020202020204" pitchFamily="34" charset="0"/>
              <a:buChar char="•"/>
            </a:pPr>
            <a:r>
              <a:rPr lang="en-US" dirty="0"/>
              <a:t>This is available for everyone – </a:t>
            </a:r>
            <a:r>
              <a:rPr lang="en-US" b="1" dirty="0"/>
              <a:t>Titus 2:11</a:t>
            </a:r>
          </a:p>
        </p:txBody>
      </p:sp>
      <p:sp>
        <p:nvSpPr>
          <p:cNvPr id="4" name="Slide Number Placeholder 3"/>
          <p:cNvSpPr>
            <a:spLocks noGrp="1"/>
          </p:cNvSpPr>
          <p:nvPr>
            <p:ph type="sldNum" sz="quarter" idx="10"/>
          </p:nvPr>
        </p:nvSpPr>
        <p:spPr/>
        <p:txBody>
          <a:bodyPr/>
          <a:lstStyle/>
          <a:p>
            <a:fld id="{D0E96727-DE69-43F6-8A25-57589B05F049}" type="slidenum">
              <a:rPr lang="en-US" smtClean="0"/>
              <a:t>9</a:t>
            </a:fld>
            <a:endParaRPr lang="en-US"/>
          </a:p>
        </p:txBody>
      </p:sp>
    </p:spTree>
    <p:extLst>
      <p:ext uri="{BB962C8B-B14F-4D97-AF65-F5344CB8AC3E}">
        <p14:creationId xmlns:p14="http://schemas.microsoft.com/office/powerpoint/2010/main" val="2939739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However, some allow it to harden their hearts.</a:t>
            </a:r>
          </a:p>
          <a:p>
            <a:pPr marL="171450" lvl="0" indent="-171450">
              <a:buFont typeface="Arial" panose="020B0604020202020204" pitchFamily="34" charset="0"/>
              <a:buChar char="•"/>
            </a:pPr>
            <a:r>
              <a:rPr lang="en-US" b="1" dirty="0"/>
              <a:t>Romans 1:21-26 </a:t>
            </a:r>
            <a:r>
              <a:rPr lang="en-US" dirty="0"/>
              <a:t>– They knew God but rebelled against Him by seeking their own desires.</a:t>
            </a:r>
          </a:p>
          <a:p>
            <a:pPr marL="628650" lvl="1" indent="-171450">
              <a:buFont typeface="Arial" panose="020B0604020202020204" pitchFamily="34" charset="0"/>
              <a:buChar char="•"/>
            </a:pPr>
            <a:r>
              <a:rPr lang="en-US" dirty="0"/>
              <a:t>God gave them up </a:t>
            </a:r>
            <a:r>
              <a:rPr lang="en-US" b="1" dirty="0"/>
              <a:t>(v. 28 </a:t>
            </a:r>
            <a:r>
              <a:rPr lang="en-US" dirty="0"/>
              <a:t>– </a:t>
            </a:r>
            <a:r>
              <a:rPr lang="en-US" i="1" dirty="0"/>
              <a:t>“gave them over to a debased mind, to do those things which are not fitting”</a:t>
            </a:r>
            <a:r>
              <a:rPr lang="en-US" dirty="0"/>
              <a:t>). </a:t>
            </a:r>
          </a:p>
          <a:p>
            <a:pPr marL="628650" lvl="1" indent="-171450">
              <a:buFont typeface="Arial" panose="020B0604020202020204" pitchFamily="34" charset="0"/>
              <a:buChar char="•"/>
            </a:pPr>
            <a:r>
              <a:rPr lang="en-US" dirty="0"/>
              <a:t>It was not God’s decision for them to be this way, but because of free-will God allowed it. God does not force obedience!</a:t>
            </a:r>
          </a:p>
          <a:p>
            <a:pPr marL="171450" lvl="0" indent="-171450">
              <a:buFont typeface="Arial" panose="020B0604020202020204" pitchFamily="34" charset="0"/>
              <a:buChar char="•"/>
            </a:pPr>
            <a:r>
              <a:rPr lang="en-US" b="1" dirty="0"/>
              <a:t>2 Thessalonians 2:9-12 </a:t>
            </a:r>
            <a:r>
              <a:rPr lang="en-US" dirty="0"/>
              <a:t>– God does not force men to be anything. The rejection of His word of truth causes strong delusion.</a:t>
            </a:r>
          </a:p>
          <a:p>
            <a:pPr marL="628650" lvl="1" indent="-171450">
              <a:buFont typeface="Arial" panose="020B0604020202020204" pitchFamily="34" charset="0"/>
              <a:buChar char="•"/>
            </a:pPr>
            <a:r>
              <a:rPr lang="en-US" dirty="0"/>
              <a:t>Their strong delusion was not a process of God impeding them from knowing the truth, but their own unwillingness to accept it.</a:t>
            </a:r>
          </a:p>
          <a:p>
            <a:pPr marL="628650" lvl="1" indent="-171450">
              <a:buFont typeface="Arial" panose="020B0604020202020204" pitchFamily="34" charset="0"/>
              <a:buChar char="•"/>
            </a:pPr>
            <a:r>
              <a:rPr lang="en-US" dirty="0"/>
              <a:t>Why didn’t they accept it? They </a:t>
            </a:r>
            <a:r>
              <a:rPr lang="en-US" i="1" dirty="0"/>
              <a:t>“had pleasure in unrighteousness.”</a:t>
            </a:r>
            <a:endParaRPr lang="en-US" dirty="0"/>
          </a:p>
          <a:p>
            <a:pPr marL="628650" lvl="1" indent="-171450">
              <a:buFont typeface="Arial" panose="020B0604020202020204" pitchFamily="34" charset="0"/>
              <a:buChar char="•"/>
            </a:pPr>
            <a:r>
              <a:rPr lang="en-US" b="1"/>
              <a:t>John </a:t>
            </a:r>
            <a:r>
              <a:rPr lang="en-US" b="1" smtClean="0"/>
              <a:t>3:18-21 </a:t>
            </a:r>
            <a:r>
              <a:rPr lang="en-US" dirty="0"/>
              <a:t>– Those who love the truth come to the truth and receive the benefits of such. The ones who love darkness reap the consequences of such.</a:t>
            </a:r>
          </a:p>
          <a:p>
            <a:pPr marL="171450" lvl="0" indent="-171450">
              <a:buFont typeface="Arial" panose="020B0604020202020204" pitchFamily="34" charset="0"/>
              <a:buChar char="•"/>
            </a:pPr>
            <a:r>
              <a:rPr lang="en-US" b="1" dirty="0"/>
              <a:t>Ephesians 4:17-19 </a:t>
            </a:r>
            <a:r>
              <a:rPr lang="en-US" dirty="0"/>
              <a:t>– The Gentiles gave THEMSELVES over to lewdness.</a:t>
            </a:r>
          </a:p>
          <a:p>
            <a:pPr marL="628650" lvl="1" indent="-171450">
              <a:buFont typeface="Arial" panose="020B0604020202020204" pitchFamily="34" charset="0"/>
              <a:buChar char="•"/>
            </a:pPr>
            <a:r>
              <a:rPr lang="en-US" dirty="0"/>
              <a:t>This was accomplished because they were willfully ignorant and blinded their heart with their desire for sinful things.</a:t>
            </a:r>
          </a:p>
          <a:p>
            <a:pPr marL="628650" lvl="1" indent="-171450">
              <a:buFont typeface="Arial" panose="020B0604020202020204" pitchFamily="34" charset="0"/>
              <a:buChar char="•"/>
            </a:pPr>
            <a:r>
              <a:rPr lang="en-US" i="1" dirty="0"/>
              <a:t>“blindness of their heart”</a:t>
            </a:r>
            <a:r>
              <a:rPr lang="en-US" dirty="0"/>
              <a:t> – </a:t>
            </a:r>
            <a:r>
              <a:rPr lang="en-US" i="1" dirty="0"/>
              <a:t>“hardening”</a:t>
            </a:r>
            <a:r>
              <a:rPr lang="en-US" dirty="0"/>
              <a:t> (NASV) – the covering with a callus (Thayer).</a:t>
            </a:r>
          </a:p>
          <a:p>
            <a:pPr marL="628650" lvl="1" indent="-171450">
              <a:buFont typeface="Arial" panose="020B0604020202020204" pitchFamily="34" charset="0"/>
              <a:buChar char="•"/>
            </a:pPr>
            <a:r>
              <a:rPr lang="en-US" dirty="0"/>
              <a:t>This hardening of the heart was to the extent that they were past feeling!</a:t>
            </a:r>
          </a:p>
          <a:p>
            <a:pPr marL="1085850" lvl="2" indent="-171450">
              <a:buFont typeface="Arial" panose="020B0604020202020204" pitchFamily="34" charset="0"/>
              <a:buChar char="•"/>
            </a:pPr>
            <a:r>
              <a:rPr lang="en-US" dirty="0"/>
              <a:t>The walking in unrighteousness produced no shame in them!</a:t>
            </a:r>
          </a:p>
          <a:p>
            <a:endParaRPr lang="en-US" dirty="0"/>
          </a:p>
        </p:txBody>
      </p:sp>
      <p:sp>
        <p:nvSpPr>
          <p:cNvPr id="4" name="Slide Number Placeholder 3"/>
          <p:cNvSpPr>
            <a:spLocks noGrp="1"/>
          </p:cNvSpPr>
          <p:nvPr>
            <p:ph type="sldNum" sz="quarter" idx="10"/>
          </p:nvPr>
        </p:nvSpPr>
        <p:spPr/>
        <p:txBody>
          <a:bodyPr/>
          <a:lstStyle/>
          <a:p>
            <a:fld id="{D0E96727-DE69-43F6-8A25-57589B05F049}" type="slidenum">
              <a:rPr lang="en-US" smtClean="0"/>
              <a:t>10</a:t>
            </a:fld>
            <a:endParaRPr lang="en-US"/>
          </a:p>
        </p:txBody>
      </p:sp>
    </p:spTree>
    <p:extLst>
      <p:ext uri="{BB962C8B-B14F-4D97-AF65-F5344CB8AC3E}">
        <p14:creationId xmlns:p14="http://schemas.microsoft.com/office/powerpoint/2010/main" val="3512141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AC928C0-A002-411F-9482-0B33DF0831F0}" type="datetimeFigureOut">
              <a:rPr lang="en-US" smtClean="0"/>
              <a:t>7/5/2015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F6252-AE71-426C-90CF-18FF5B8BE4AF}" type="slidenum">
              <a:rPr lang="en-US" smtClean="0"/>
              <a:t>‹#›</a:t>
            </a:fld>
            <a:endParaRPr lang="en-US"/>
          </a:p>
        </p:txBody>
      </p:sp>
    </p:spTree>
    <p:extLst>
      <p:ext uri="{BB962C8B-B14F-4D97-AF65-F5344CB8AC3E}">
        <p14:creationId xmlns:p14="http://schemas.microsoft.com/office/powerpoint/2010/main" val="4032724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C928C0-A002-411F-9482-0B33DF0831F0}" type="datetimeFigureOut">
              <a:rPr lang="en-US" smtClean="0"/>
              <a:t>7/5/2015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F6252-AE71-426C-90CF-18FF5B8BE4AF}" type="slidenum">
              <a:rPr lang="en-US" smtClean="0"/>
              <a:t>‹#›</a:t>
            </a:fld>
            <a:endParaRPr lang="en-US"/>
          </a:p>
        </p:txBody>
      </p:sp>
    </p:spTree>
    <p:extLst>
      <p:ext uri="{BB962C8B-B14F-4D97-AF65-F5344CB8AC3E}">
        <p14:creationId xmlns:p14="http://schemas.microsoft.com/office/powerpoint/2010/main" val="1327160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C928C0-A002-411F-9482-0B33DF0831F0}" type="datetimeFigureOut">
              <a:rPr lang="en-US" smtClean="0"/>
              <a:t>7/5/2015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F6252-AE71-426C-90CF-18FF5B8BE4AF}" type="slidenum">
              <a:rPr lang="en-US" smtClean="0"/>
              <a:t>‹#›</a:t>
            </a:fld>
            <a:endParaRPr lang="en-US"/>
          </a:p>
        </p:txBody>
      </p:sp>
    </p:spTree>
    <p:extLst>
      <p:ext uri="{BB962C8B-B14F-4D97-AF65-F5344CB8AC3E}">
        <p14:creationId xmlns:p14="http://schemas.microsoft.com/office/powerpoint/2010/main" val="524423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C928C0-A002-411F-9482-0B33DF0831F0}" type="datetimeFigureOut">
              <a:rPr lang="en-US" smtClean="0"/>
              <a:t>7/5/2015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F6252-AE71-426C-90CF-18FF5B8BE4AF}" type="slidenum">
              <a:rPr lang="en-US" smtClean="0"/>
              <a:t>‹#›</a:t>
            </a:fld>
            <a:endParaRPr lang="en-US"/>
          </a:p>
        </p:txBody>
      </p:sp>
    </p:spTree>
    <p:extLst>
      <p:ext uri="{BB962C8B-B14F-4D97-AF65-F5344CB8AC3E}">
        <p14:creationId xmlns:p14="http://schemas.microsoft.com/office/powerpoint/2010/main" val="3254181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C928C0-A002-411F-9482-0B33DF0831F0}" type="datetimeFigureOut">
              <a:rPr lang="en-US" smtClean="0"/>
              <a:t>7/5/2015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F6252-AE71-426C-90CF-18FF5B8BE4AF}" type="slidenum">
              <a:rPr lang="en-US" smtClean="0"/>
              <a:t>‹#›</a:t>
            </a:fld>
            <a:endParaRPr lang="en-US"/>
          </a:p>
        </p:txBody>
      </p:sp>
    </p:spTree>
    <p:extLst>
      <p:ext uri="{BB962C8B-B14F-4D97-AF65-F5344CB8AC3E}">
        <p14:creationId xmlns:p14="http://schemas.microsoft.com/office/powerpoint/2010/main" val="2450853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C928C0-A002-411F-9482-0B33DF0831F0}" type="datetimeFigureOut">
              <a:rPr lang="en-US" smtClean="0"/>
              <a:t>7/5/2015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F6252-AE71-426C-90CF-18FF5B8BE4AF}" type="slidenum">
              <a:rPr lang="en-US" smtClean="0"/>
              <a:t>‹#›</a:t>
            </a:fld>
            <a:endParaRPr lang="en-US"/>
          </a:p>
        </p:txBody>
      </p:sp>
    </p:spTree>
    <p:extLst>
      <p:ext uri="{BB962C8B-B14F-4D97-AF65-F5344CB8AC3E}">
        <p14:creationId xmlns:p14="http://schemas.microsoft.com/office/powerpoint/2010/main" val="4239269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C928C0-A002-411F-9482-0B33DF0831F0}" type="datetimeFigureOut">
              <a:rPr lang="en-US" smtClean="0"/>
              <a:t>7/5/2015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9F6252-AE71-426C-90CF-18FF5B8BE4AF}" type="slidenum">
              <a:rPr lang="en-US" smtClean="0"/>
              <a:t>‹#›</a:t>
            </a:fld>
            <a:endParaRPr lang="en-US"/>
          </a:p>
        </p:txBody>
      </p:sp>
    </p:spTree>
    <p:extLst>
      <p:ext uri="{BB962C8B-B14F-4D97-AF65-F5344CB8AC3E}">
        <p14:creationId xmlns:p14="http://schemas.microsoft.com/office/powerpoint/2010/main" val="713566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C928C0-A002-411F-9482-0B33DF0831F0}" type="datetimeFigureOut">
              <a:rPr lang="en-US" smtClean="0"/>
              <a:t>7/5/2015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9F6252-AE71-426C-90CF-18FF5B8BE4AF}" type="slidenum">
              <a:rPr lang="en-US" smtClean="0"/>
              <a:t>‹#›</a:t>
            </a:fld>
            <a:endParaRPr lang="en-US"/>
          </a:p>
        </p:txBody>
      </p:sp>
    </p:spTree>
    <p:extLst>
      <p:ext uri="{BB962C8B-B14F-4D97-AF65-F5344CB8AC3E}">
        <p14:creationId xmlns:p14="http://schemas.microsoft.com/office/powerpoint/2010/main" val="1828002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C928C0-A002-411F-9482-0B33DF0831F0}" type="datetimeFigureOut">
              <a:rPr lang="en-US" smtClean="0"/>
              <a:t>7/5/2015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9F6252-AE71-426C-90CF-18FF5B8BE4AF}" type="slidenum">
              <a:rPr lang="en-US" smtClean="0"/>
              <a:t>‹#›</a:t>
            </a:fld>
            <a:endParaRPr lang="en-US"/>
          </a:p>
        </p:txBody>
      </p:sp>
    </p:spTree>
    <p:extLst>
      <p:ext uri="{BB962C8B-B14F-4D97-AF65-F5344CB8AC3E}">
        <p14:creationId xmlns:p14="http://schemas.microsoft.com/office/powerpoint/2010/main" val="4045058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C928C0-A002-411F-9482-0B33DF0831F0}" type="datetimeFigureOut">
              <a:rPr lang="en-US" smtClean="0"/>
              <a:t>7/5/2015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F6252-AE71-426C-90CF-18FF5B8BE4AF}" type="slidenum">
              <a:rPr lang="en-US" smtClean="0"/>
              <a:t>‹#›</a:t>
            </a:fld>
            <a:endParaRPr lang="en-US"/>
          </a:p>
        </p:txBody>
      </p:sp>
    </p:spTree>
    <p:extLst>
      <p:ext uri="{BB962C8B-B14F-4D97-AF65-F5344CB8AC3E}">
        <p14:creationId xmlns:p14="http://schemas.microsoft.com/office/powerpoint/2010/main" val="2904402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C928C0-A002-411F-9482-0B33DF0831F0}" type="datetimeFigureOut">
              <a:rPr lang="en-US" smtClean="0"/>
              <a:t>7/5/2015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F6252-AE71-426C-90CF-18FF5B8BE4AF}" type="slidenum">
              <a:rPr lang="en-US" smtClean="0"/>
              <a:t>‹#›</a:t>
            </a:fld>
            <a:endParaRPr lang="en-US"/>
          </a:p>
        </p:txBody>
      </p:sp>
    </p:spTree>
    <p:extLst>
      <p:ext uri="{BB962C8B-B14F-4D97-AF65-F5344CB8AC3E}">
        <p14:creationId xmlns:p14="http://schemas.microsoft.com/office/powerpoint/2010/main" val="1974024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0000"/>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928C0-A002-411F-9482-0B33DF0831F0}" type="datetimeFigureOut">
              <a:rPr lang="en-US" smtClean="0"/>
              <a:t>7/5/2015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9F6252-AE71-426C-90CF-18FF5B8BE4AF}" type="slidenum">
              <a:rPr lang="en-US" smtClean="0"/>
              <a:t>‹#›</a:t>
            </a:fld>
            <a:endParaRPr lang="en-US"/>
          </a:p>
        </p:txBody>
      </p:sp>
    </p:spTree>
    <p:extLst>
      <p:ext uri="{BB962C8B-B14F-4D97-AF65-F5344CB8AC3E}">
        <p14:creationId xmlns:p14="http://schemas.microsoft.com/office/powerpoint/2010/main" val="3887398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20079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solidFill>
                  <a:schemeClr val="bg1"/>
                </a:solidFill>
                <a:latin typeface="Chiller" panose="04020404031007020602" pitchFamily="82" charset="0"/>
              </a:rPr>
              <a:t>The Gospel…</a:t>
            </a:r>
            <a:endParaRPr lang="en-US" sz="7200" b="1" dirty="0">
              <a:solidFill>
                <a:schemeClr val="bg1"/>
              </a:solidFill>
              <a:latin typeface="Chiller" panose="04020404031007020602" pitchFamily="82" charset="0"/>
            </a:endParaRPr>
          </a:p>
        </p:txBody>
      </p:sp>
      <p:sp>
        <p:nvSpPr>
          <p:cNvPr id="3" name="Content Placeholder 2"/>
          <p:cNvSpPr>
            <a:spLocks noGrp="1"/>
          </p:cNvSpPr>
          <p:nvPr>
            <p:ph idx="1"/>
          </p:nvPr>
        </p:nvSpPr>
        <p:spPr/>
        <p:txBody>
          <a:bodyPr>
            <a:noAutofit/>
          </a:bodyPr>
          <a:lstStyle/>
          <a:p>
            <a:pPr marL="0" indent="0" algn="ctr">
              <a:buNone/>
            </a:pPr>
            <a:endParaRPr lang="en-US" sz="3600" b="1" dirty="0" smtClean="0">
              <a:solidFill>
                <a:schemeClr val="bg1"/>
              </a:solidFill>
            </a:endParaRPr>
          </a:p>
          <a:p>
            <a:pPr marL="0" indent="0" algn="ctr">
              <a:buNone/>
            </a:pPr>
            <a:r>
              <a:rPr lang="en-US" sz="4800" b="1" dirty="0" smtClean="0">
                <a:solidFill>
                  <a:schemeClr val="bg1"/>
                </a:solidFill>
              </a:rPr>
              <a:t>Also Hardens Hearts</a:t>
            </a:r>
          </a:p>
          <a:p>
            <a:pPr marL="0" indent="0" algn="ctr">
              <a:buNone/>
            </a:pPr>
            <a:r>
              <a:rPr lang="en-US" sz="4800" dirty="0" smtClean="0">
                <a:solidFill>
                  <a:schemeClr val="bg1"/>
                </a:solidFill>
              </a:rPr>
              <a:t>Romans 1:21-26</a:t>
            </a:r>
          </a:p>
          <a:p>
            <a:pPr marL="0" indent="0" algn="ctr">
              <a:buNone/>
            </a:pPr>
            <a:r>
              <a:rPr lang="en-US" sz="4800" dirty="0" smtClean="0">
                <a:solidFill>
                  <a:schemeClr val="bg1"/>
                </a:solidFill>
              </a:rPr>
              <a:t>2 Thessalonians 2:9-12</a:t>
            </a:r>
          </a:p>
          <a:p>
            <a:pPr marL="0" indent="0" algn="ctr">
              <a:buNone/>
            </a:pPr>
            <a:r>
              <a:rPr lang="en-US" sz="4800" dirty="0" smtClean="0">
                <a:solidFill>
                  <a:schemeClr val="bg1"/>
                </a:solidFill>
              </a:rPr>
              <a:t>Ephesians 4:17-19</a:t>
            </a:r>
          </a:p>
          <a:p>
            <a:pPr marL="0" indent="0" algn="ctr">
              <a:buNone/>
            </a:pPr>
            <a:endParaRPr lang="en-US" sz="4800" dirty="0">
              <a:solidFill>
                <a:schemeClr val="bg1"/>
              </a:solidFill>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2253" t="16173" r="13240"/>
          <a:stretch/>
        </p:blipFill>
        <p:spPr>
          <a:xfrm>
            <a:off x="6838682" y="400784"/>
            <a:ext cx="1676668" cy="1254246"/>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59579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solidFill>
                  <a:schemeClr val="bg1"/>
                </a:solidFill>
                <a:latin typeface="Chiller" panose="04020404031007020602" pitchFamily="82" charset="0"/>
              </a:rPr>
              <a:t>The Gospel…</a:t>
            </a:r>
            <a:endParaRPr lang="en-US" sz="7200" b="1" dirty="0">
              <a:solidFill>
                <a:schemeClr val="bg1"/>
              </a:solidFill>
              <a:latin typeface="Chiller" panose="04020404031007020602" pitchFamily="82" charset="0"/>
            </a:endParaRPr>
          </a:p>
        </p:txBody>
      </p:sp>
      <p:sp>
        <p:nvSpPr>
          <p:cNvPr id="3" name="Content Placeholder 2"/>
          <p:cNvSpPr>
            <a:spLocks noGrp="1"/>
          </p:cNvSpPr>
          <p:nvPr>
            <p:ph idx="1"/>
          </p:nvPr>
        </p:nvSpPr>
        <p:spPr/>
        <p:txBody>
          <a:bodyPr>
            <a:noAutofit/>
          </a:bodyPr>
          <a:lstStyle/>
          <a:p>
            <a:pPr marL="0" indent="0" algn="ctr">
              <a:buNone/>
            </a:pPr>
            <a:endParaRPr lang="en-US" sz="1800" b="1" dirty="0" smtClean="0">
              <a:solidFill>
                <a:schemeClr val="bg1"/>
              </a:solidFill>
            </a:endParaRPr>
          </a:p>
          <a:p>
            <a:pPr marL="0" indent="0" algn="ctr">
              <a:buNone/>
            </a:pPr>
            <a:r>
              <a:rPr lang="en-US" sz="4800" b="1" dirty="0" smtClean="0">
                <a:solidFill>
                  <a:schemeClr val="bg1"/>
                </a:solidFill>
              </a:rPr>
              <a:t>How It Works</a:t>
            </a:r>
          </a:p>
          <a:p>
            <a:pPr marL="0" indent="0" algn="ctr">
              <a:buNone/>
            </a:pPr>
            <a:r>
              <a:rPr lang="en-US" sz="4800" dirty="0" smtClean="0">
                <a:solidFill>
                  <a:schemeClr val="bg1"/>
                </a:solidFill>
              </a:rPr>
              <a:t>Hebrews 4:12-13</a:t>
            </a:r>
          </a:p>
          <a:p>
            <a:pPr marL="0" indent="0" algn="ctr">
              <a:buNone/>
            </a:pPr>
            <a:r>
              <a:rPr lang="en-US" sz="4800" dirty="0" smtClean="0">
                <a:solidFill>
                  <a:schemeClr val="bg1"/>
                </a:solidFill>
              </a:rPr>
              <a:t>John 12:44-50</a:t>
            </a:r>
          </a:p>
          <a:p>
            <a:pPr marL="0" indent="0" algn="ctr">
              <a:buNone/>
            </a:pPr>
            <a:r>
              <a:rPr lang="en-US" sz="3200" dirty="0" smtClean="0">
                <a:solidFill>
                  <a:schemeClr val="bg1"/>
                </a:solidFill>
              </a:rPr>
              <a:t>– Hebrews 5:9; Mark 16:16 –</a:t>
            </a:r>
          </a:p>
          <a:p>
            <a:pPr marL="0" indent="0" algn="ctr">
              <a:buNone/>
            </a:pPr>
            <a:r>
              <a:rPr lang="en-US" sz="4800" dirty="0" smtClean="0">
                <a:solidFill>
                  <a:schemeClr val="bg1"/>
                </a:solidFill>
              </a:rPr>
              <a:t>Acts 2:37; 7:54</a:t>
            </a:r>
          </a:p>
          <a:p>
            <a:pPr marL="0" indent="0" algn="ctr">
              <a:buNone/>
            </a:pPr>
            <a:endParaRPr lang="en-US" sz="4800" dirty="0">
              <a:solidFill>
                <a:schemeClr val="bg1"/>
              </a:solidFill>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2253" t="16173" r="13240"/>
          <a:stretch/>
        </p:blipFill>
        <p:spPr>
          <a:xfrm>
            <a:off x="6838682" y="400784"/>
            <a:ext cx="1676668" cy="1254246"/>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064718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40962"/>
            <a:ext cx="7772400" cy="2387600"/>
          </a:xfrm>
        </p:spPr>
        <p:txBody>
          <a:bodyPr>
            <a:noAutofit/>
          </a:bodyPr>
          <a:lstStyle/>
          <a:p>
            <a:r>
              <a:rPr lang="en-US" sz="9600" b="1" dirty="0" smtClean="0">
                <a:solidFill>
                  <a:schemeClr val="bg1"/>
                </a:solidFill>
                <a:latin typeface="Chiller" panose="04020404031007020602" pitchFamily="82" charset="0"/>
              </a:rPr>
              <a:t>Will you obey, or be hardened?</a:t>
            </a:r>
            <a:endParaRPr lang="en-US" sz="9600" b="1" dirty="0">
              <a:solidFill>
                <a:schemeClr val="bg1"/>
              </a:solidFill>
              <a:latin typeface="Chiller" panose="04020404031007020602" pitchFamily="82" charset="0"/>
            </a:endParaRPr>
          </a:p>
        </p:txBody>
      </p:sp>
      <p:sp>
        <p:nvSpPr>
          <p:cNvPr id="3" name="Subtitle 2"/>
          <p:cNvSpPr>
            <a:spLocks noGrp="1"/>
          </p:cNvSpPr>
          <p:nvPr>
            <p:ph type="subTitle" idx="1"/>
          </p:nvPr>
        </p:nvSpPr>
        <p:spPr>
          <a:xfrm>
            <a:off x="1143000" y="4722498"/>
            <a:ext cx="6858000" cy="1655762"/>
          </a:xfrm>
        </p:spPr>
        <p:txBody>
          <a:bodyPr>
            <a:normAutofit/>
          </a:bodyPr>
          <a:lstStyle/>
          <a:p>
            <a:r>
              <a:rPr lang="en-US" sz="4000" b="1" i="1" dirty="0" smtClean="0">
                <a:solidFill>
                  <a:schemeClr val="bg1"/>
                </a:solidFill>
              </a:rPr>
              <a:t>Exodus 7:13</a:t>
            </a:r>
            <a:endParaRPr lang="en-US" sz="4000" b="1" i="1" dirty="0">
              <a:solidFill>
                <a:schemeClr val="bg1"/>
              </a:solidFill>
            </a:endParaRPr>
          </a:p>
        </p:txBody>
      </p:sp>
    </p:spTree>
    <p:extLst>
      <p:ext uri="{BB962C8B-B14F-4D97-AF65-F5344CB8AC3E}">
        <p14:creationId xmlns:p14="http://schemas.microsoft.com/office/powerpoint/2010/main" val="41603705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40962"/>
            <a:ext cx="7772400" cy="2387600"/>
          </a:xfrm>
        </p:spPr>
        <p:txBody>
          <a:bodyPr>
            <a:noAutofit/>
          </a:bodyPr>
          <a:lstStyle/>
          <a:p>
            <a:r>
              <a:rPr lang="en-US" sz="9600" b="1" dirty="0" smtClean="0">
                <a:solidFill>
                  <a:schemeClr val="bg1"/>
                </a:solidFill>
                <a:latin typeface="Chiller" panose="04020404031007020602" pitchFamily="82" charset="0"/>
              </a:rPr>
              <a:t>He Hardened His Heart</a:t>
            </a:r>
            <a:endParaRPr lang="en-US" sz="9600" b="1" dirty="0">
              <a:solidFill>
                <a:schemeClr val="bg1"/>
              </a:solidFill>
              <a:latin typeface="Chiller" panose="04020404031007020602" pitchFamily="82" charset="0"/>
            </a:endParaRPr>
          </a:p>
        </p:txBody>
      </p:sp>
      <p:sp>
        <p:nvSpPr>
          <p:cNvPr id="3" name="Subtitle 2"/>
          <p:cNvSpPr>
            <a:spLocks noGrp="1"/>
          </p:cNvSpPr>
          <p:nvPr>
            <p:ph type="subTitle" idx="1"/>
          </p:nvPr>
        </p:nvSpPr>
        <p:spPr>
          <a:xfrm>
            <a:off x="1143000" y="4722498"/>
            <a:ext cx="6858000" cy="1655762"/>
          </a:xfrm>
        </p:spPr>
        <p:txBody>
          <a:bodyPr>
            <a:normAutofit/>
          </a:bodyPr>
          <a:lstStyle/>
          <a:p>
            <a:r>
              <a:rPr lang="en-US" sz="4000" b="1" i="1" dirty="0" smtClean="0">
                <a:solidFill>
                  <a:schemeClr val="bg1"/>
                </a:solidFill>
              </a:rPr>
              <a:t>Exodus 7:13</a:t>
            </a:r>
            <a:endParaRPr lang="en-US" sz="4000" b="1" i="1" dirty="0">
              <a:solidFill>
                <a:schemeClr val="bg1"/>
              </a:solidFill>
            </a:endParaRPr>
          </a:p>
        </p:txBody>
      </p:sp>
    </p:spTree>
    <p:extLst>
      <p:ext uri="{BB962C8B-B14F-4D97-AF65-F5344CB8AC3E}">
        <p14:creationId xmlns:p14="http://schemas.microsoft.com/office/powerpoint/2010/main" val="36428215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a:solidFill>
                  <a:schemeClr val="bg1"/>
                </a:solidFill>
                <a:latin typeface="Chiller" panose="04020404031007020602" pitchFamily="82" charset="0"/>
              </a:rPr>
              <a:t>Confession of Faith</a:t>
            </a:r>
          </a:p>
        </p:txBody>
      </p:sp>
      <p:sp>
        <p:nvSpPr>
          <p:cNvPr id="3" name="Content Placeholder 2"/>
          <p:cNvSpPr>
            <a:spLocks noGrp="1"/>
          </p:cNvSpPr>
          <p:nvPr>
            <p:ph idx="1"/>
          </p:nvPr>
        </p:nvSpPr>
        <p:spPr/>
        <p:txBody>
          <a:bodyPr>
            <a:noAutofit/>
          </a:bodyPr>
          <a:lstStyle/>
          <a:p>
            <a:pPr marL="0" indent="0">
              <a:buNone/>
            </a:pPr>
            <a:r>
              <a:rPr lang="en-US" sz="3000" dirty="0">
                <a:solidFill>
                  <a:schemeClr val="bg1"/>
                </a:solidFill>
              </a:rPr>
              <a:t>“By the decree of God, for the manifestation of his glory, some men and angels are predestinated unto everlasting life, and others fore-ordained to everlasting death. </a:t>
            </a:r>
            <a:r>
              <a:rPr lang="en-US" sz="3000" u="sng" dirty="0">
                <a:solidFill>
                  <a:schemeClr val="bg1"/>
                </a:solidFill>
              </a:rPr>
              <a:t>These angels and men thus predestinated and fore-ordained are particularly and unchangeably designed, and their number is so certain and definite that it cannot be either increased or diminished.</a:t>
            </a:r>
            <a:r>
              <a:rPr lang="en-US" sz="3000" dirty="0">
                <a:solidFill>
                  <a:schemeClr val="bg1"/>
                </a:solidFill>
              </a:rPr>
              <a:t> </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2253" t="16173" r="13240"/>
          <a:stretch/>
        </p:blipFill>
        <p:spPr>
          <a:xfrm>
            <a:off x="6838682" y="400784"/>
            <a:ext cx="1676668" cy="1254246"/>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890487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a:solidFill>
                  <a:schemeClr val="bg1"/>
                </a:solidFill>
                <a:latin typeface="Chiller" panose="04020404031007020602" pitchFamily="82" charset="0"/>
              </a:rPr>
              <a:t>Confession of Faith</a:t>
            </a:r>
          </a:p>
        </p:txBody>
      </p:sp>
      <p:sp>
        <p:nvSpPr>
          <p:cNvPr id="3" name="Content Placeholder 2"/>
          <p:cNvSpPr>
            <a:spLocks noGrp="1"/>
          </p:cNvSpPr>
          <p:nvPr>
            <p:ph idx="1"/>
          </p:nvPr>
        </p:nvSpPr>
        <p:spPr/>
        <p:txBody>
          <a:bodyPr>
            <a:noAutofit/>
          </a:bodyPr>
          <a:lstStyle/>
          <a:p>
            <a:pPr marL="0" indent="0">
              <a:buNone/>
            </a:pPr>
            <a:r>
              <a:rPr lang="en-US" sz="3000" dirty="0" smtClean="0">
                <a:solidFill>
                  <a:schemeClr val="bg1"/>
                </a:solidFill>
              </a:rPr>
              <a:t>Those of mankind that are predestinated unto life, God, before the foundation of the world was laid, according to His eternal and immutable purpose and the secret council and good pleasure of His will, hath chosen in Christ, unto everlasting glory, out of His mere free grace and love, without any foresight of faith or good works or perseverance in either of them, or any other thing in the creature, as conditions or causes moving him thereunto.” (chap</a:t>
            </a:r>
            <a:r>
              <a:rPr lang="en-US" sz="3000" dirty="0">
                <a:solidFill>
                  <a:schemeClr val="bg1"/>
                </a:solidFill>
              </a:rPr>
              <a:t>. 3 secs. 3, 4, 5.)</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2253" t="16173" r="13240"/>
          <a:stretch/>
        </p:blipFill>
        <p:spPr>
          <a:xfrm>
            <a:off x="6838682" y="400784"/>
            <a:ext cx="1676668" cy="1254246"/>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99201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solidFill>
                  <a:schemeClr val="bg1"/>
                </a:solidFill>
                <a:latin typeface="Chiller" panose="04020404031007020602" pitchFamily="82" charset="0"/>
              </a:rPr>
              <a:t>Calvinistic Proof</a:t>
            </a:r>
            <a:endParaRPr lang="en-US" sz="7200" b="1" dirty="0">
              <a:solidFill>
                <a:schemeClr val="bg1"/>
              </a:solidFill>
              <a:latin typeface="Chiller" panose="04020404031007020602" pitchFamily="82" charset="0"/>
            </a:endParaRPr>
          </a:p>
        </p:txBody>
      </p:sp>
      <p:sp>
        <p:nvSpPr>
          <p:cNvPr id="3" name="Content Placeholder 2"/>
          <p:cNvSpPr>
            <a:spLocks noGrp="1"/>
          </p:cNvSpPr>
          <p:nvPr>
            <p:ph idx="1"/>
          </p:nvPr>
        </p:nvSpPr>
        <p:spPr>
          <a:xfrm>
            <a:off x="628650" y="2343955"/>
            <a:ext cx="7886700" cy="3833008"/>
          </a:xfrm>
        </p:spPr>
        <p:txBody>
          <a:bodyPr>
            <a:noAutofit/>
          </a:bodyPr>
          <a:lstStyle/>
          <a:p>
            <a:pPr marL="0" indent="0" algn="ctr">
              <a:buNone/>
            </a:pPr>
            <a:r>
              <a:rPr lang="en-US" sz="4400" b="1" dirty="0" smtClean="0">
                <a:solidFill>
                  <a:schemeClr val="bg1"/>
                </a:solidFill>
              </a:rPr>
              <a:t>Unconditionally Eternally Reprobate</a:t>
            </a:r>
          </a:p>
          <a:p>
            <a:r>
              <a:rPr lang="en-US" sz="4400" dirty="0" smtClean="0">
                <a:solidFill>
                  <a:schemeClr val="bg1"/>
                </a:solidFill>
              </a:rPr>
              <a:t>Exodus 9:16; 7:3; 3:19-20</a:t>
            </a:r>
          </a:p>
          <a:p>
            <a:r>
              <a:rPr lang="en-US" sz="4400" dirty="0" smtClean="0">
                <a:solidFill>
                  <a:schemeClr val="bg1"/>
                </a:solidFill>
              </a:rPr>
              <a:t>Romans 9 </a:t>
            </a:r>
            <a:r>
              <a:rPr lang="en-US" sz="2400" i="1" dirty="0" smtClean="0">
                <a:solidFill>
                  <a:schemeClr val="bg1"/>
                </a:solidFill>
              </a:rPr>
              <a:t>(Whole chapter used to argue this point.)</a:t>
            </a:r>
          </a:p>
          <a:p>
            <a:pPr lvl="1"/>
            <a:r>
              <a:rPr lang="en-US" sz="4000" dirty="0" smtClean="0">
                <a:solidFill>
                  <a:schemeClr val="bg1"/>
                </a:solidFill>
              </a:rPr>
              <a:t>Pharaoh mentioned in 9:17-18</a:t>
            </a:r>
          </a:p>
          <a:p>
            <a:endParaRPr lang="en-US" sz="3000" dirty="0">
              <a:solidFill>
                <a:schemeClr val="bg1"/>
              </a:solidFill>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2253" t="16173" r="13240"/>
          <a:stretch/>
        </p:blipFill>
        <p:spPr>
          <a:xfrm>
            <a:off x="6838682" y="400784"/>
            <a:ext cx="1676668" cy="1254246"/>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773714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solidFill>
                  <a:schemeClr val="bg1"/>
                </a:solidFill>
                <a:latin typeface="Chiller" panose="04020404031007020602" pitchFamily="82" charset="0"/>
              </a:rPr>
              <a:t>Romans 9</a:t>
            </a:r>
            <a:endParaRPr lang="en-US" sz="7200" b="1" dirty="0">
              <a:solidFill>
                <a:schemeClr val="bg1"/>
              </a:solidFill>
              <a:latin typeface="Chiller" panose="04020404031007020602" pitchFamily="82" charset="0"/>
            </a:endParaRPr>
          </a:p>
        </p:txBody>
      </p:sp>
      <p:sp>
        <p:nvSpPr>
          <p:cNvPr id="3" name="Content Placeholder 2"/>
          <p:cNvSpPr>
            <a:spLocks noGrp="1"/>
          </p:cNvSpPr>
          <p:nvPr>
            <p:ph idx="1"/>
          </p:nvPr>
        </p:nvSpPr>
        <p:spPr/>
        <p:txBody>
          <a:bodyPr>
            <a:noAutofit/>
          </a:bodyPr>
          <a:lstStyle/>
          <a:p>
            <a:pPr marL="0" indent="0">
              <a:buNone/>
            </a:pPr>
            <a:r>
              <a:rPr lang="en-US" sz="3300" b="1" dirty="0" smtClean="0">
                <a:solidFill>
                  <a:schemeClr val="bg1"/>
                </a:solidFill>
              </a:rPr>
              <a:t>v. 1-5 </a:t>
            </a:r>
            <a:r>
              <a:rPr lang="en-US" sz="3300" dirty="0" smtClean="0">
                <a:solidFill>
                  <a:schemeClr val="bg1"/>
                </a:solidFill>
              </a:rPr>
              <a:t>– Fleshly Israel accursed from Christ for rejecting Him.</a:t>
            </a:r>
          </a:p>
          <a:p>
            <a:pPr marL="0" indent="0">
              <a:buNone/>
            </a:pPr>
            <a:r>
              <a:rPr lang="en-US" sz="3300" b="1" dirty="0" smtClean="0">
                <a:solidFill>
                  <a:schemeClr val="bg1"/>
                </a:solidFill>
              </a:rPr>
              <a:t>v. 6-13 </a:t>
            </a:r>
            <a:r>
              <a:rPr lang="en-US" sz="3300" dirty="0" smtClean="0">
                <a:solidFill>
                  <a:schemeClr val="bg1"/>
                </a:solidFill>
              </a:rPr>
              <a:t>– God’s will not thwarted. His true children are spiritual Israel.</a:t>
            </a:r>
          </a:p>
          <a:p>
            <a:pPr marL="0" indent="0">
              <a:buNone/>
            </a:pPr>
            <a:r>
              <a:rPr lang="en-US" sz="3300" b="1" dirty="0" smtClean="0">
                <a:solidFill>
                  <a:schemeClr val="bg1"/>
                </a:solidFill>
              </a:rPr>
              <a:t>v. 14-16 </a:t>
            </a:r>
            <a:r>
              <a:rPr lang="en-US" sz="3300" dirty="0" smtClean="0">
                <a:solidFill>
                  <a:schemeClr val="bg1"/>
                </a:solidFill>
              </a:rPr>
              <a:t>– God isn’t unrighteous, for He makes the plan of salvation. Who is man to argue?</a:t>
            </a:r>
          </a:p>
          <a:p>
            <a:pPr marL="0" indent="0">
              <a:buNone/>
            </a:pPr>
            <a:r>
              <a:rPr lang="en-US" sz="3300" b="1" dirty="0" smtClean="0">
                <a:solidFill>
                  <a:schemeClr val="bg1"/>
                </a:solidFill>
              </a:rPr>
              <a:t>v. 17-18 </a:t>
            </a:r>
            <a:r>
              <a:rPr lang="en-US" sz="3300" dirty="0" smtClean="0">
                <a:solidFill>
                  <a:schemeClr val="bg1"/>
                </a:solidFill>
              </a:rPr>
              <a:t>– God used Pharaoh, like others, to carry out His will. </a:t>
            </a:r>
            <a:endParaRPr lang="en-US" sz="3300" dirty="0">
              <a:solidFill>
                <a:schemeClr val="bg1"/>
              </a:solidFill>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2253" t="16173" r="13240"/>
          <a:stretch/>
        </p:blipFill>
        <p:spPr>
          <a:xfrm>
            <a:off x="6838682" y="400784"/>
            <a:ext cx="1676668" cy="1254246"/>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514211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100" b="1" dirty="0" smtClean="0">
                <a:solidFill>
                  <a:schemeClr val="bg1"/>
                </a:solidFill>
                <a:latin typeface="Chiller" panose="04020404031007020602" pitchFamily="82" charset="0"/>
              </a:rPr>
              <a:t>He Hardened His Heart</a:t>
            </a:r>
            <a:endParaRPr lang="en-US" sz="7100" b="1" dirty="0">
              <a:solidFill>
                <a:schemeClr val="bg1"/>
              </a:solidFill>
              <a:latin typeface="Chiller" panose="04020404031007020602" pitchFamily="82" charset="0"/>
            </a:endParaRPr>
          </a:p>
        </p:txBody>
      </p:sp>
      <p:sp>
        <p:nvSpPr>
          <p:cNvPr id="3" name="Content Placeholder 2"/>
          <p:cNvSpPr>
            <a:spLocks noGrp="1"/>
          </p:cNvSpPr>
          <p:nvPr>
            <p:ph idx="1"/>
          </p:nvPr>
        </p:nvSpPr>
        <p:spPr/>
        <p:txBody>
          <a:bodyPr>
            <a:noAutofit/>
          </a:bodyPr>
          <a:lstStyle/>
          <a:p>
            <a:pPr marL="0" indent="0">
              <a:buNone/>
            </a:pPr>
            <a:r>
              <a:rPr lang="en-US" sz="3600" b="1" dirty="0" smtClean="0">
                <a:solidFill>
                  <a:schemeClr val="bg1"/>
                </a:solidFill>
              </a:rPr>
              <a:t>How?</a:t>
            </a:r>
            <a:r>
              <a:rPr lang="en-US" sz="3600" dirty="0" smtClean="0">
                <a:solidFill>
                  <a:schemeClr val="bg1"/>
                </a:solidFill>
              </a:rPr>
              <a:t> (cf. James 1:13-15)</a:t>
            </a:r>
          </a:p>
          <a:p>
            <a:pPr marL="0" indent="0">
              <a:buNone/>
            </a:pPr>
            <a:r>
              <a:rPr lang="en-US" sz="3600" b="1" dirty="0" smtClean="0">
                <a:solidFill>
                  <a:schemeClr val="bg1"/>
                </a:solidFill>
              </a:rPr>
              <a:t>Blessings and Afflictions</a:t>
            </a:r>
          </a:p>
          <a:p>
            <a:r>
              <a:rPr lang="en-US" sz="3200" i="1" dirty="0" smtClean="0">
                <a:solidFill>
                  <a:schemeClr val="bg1"/>
                </a:solidFill>
              </a:rPr>
              <a:t>Softening</a:t>
            </a:r>
            <a:r>
              <a:rPr lang="en-US" sz="3200" dirty="0" smtClean="0">
                <a:solidFill>
                  <a:schemeClr val="bg1"/>
                </a:solidFill>
              </a:rPr>
              <a:t> </a:t>
            </a:r>
            <a:r>
              <a:rPr lang="en-US" sz="3200" dirty="0">
                <a:solidFill>
                  <a:schemeClr val="bg1"/>
                </a:solidFill>
              </a:rPr>
              <a:t>– James </a:t>
            </a:r>
            <a:r>
              <a:rPr lang="en-US" sz="3200" dirty="0" smtClean="0">
                <a:solidFill>
                  <a:schemeClr val="bg1"/>
                </a:solidFill>
              </a:rPr>
              <a:t>5:13</a:t>
            </a:r>
          </a:p>
          <a:p>
            <a:r>
              <a:rPr lang="en-US" sz="3200" i="1" dirty="0" smtClean="0">
                <a:solidFill>
                  <a:schemeClr val="bg1"/>
                </a:solidFill>
              </a:rPr>
              <a:t>Hardening</a:t>
            </a:r>
            <a:r>
              <a:rPr lang="en-US" sz="3200" dirty="0" smtClean="0">
                <a:solidFill>
                  <a:schemeClr val="bg1"/>
                </a:solidFill>
              </a:rPr>
              <a:t> </a:t>
            </a:r>
            <a:r>
              <a:rPr lang="en-US" sz="3200" dirty="0">
                <a:solidFill>
                  <a:schemeClr val="bg1"/>
                </a:solidFill>
              </a:rPr>
              <a:t>– 1 Timothy 6:6-10; Job </a:t>
            </a:r>
            <a:r>
              <a:rPr lang="en-US" sz="3200" dirty="0" smtClean="0">
                <a:solidFill>
                  <a:schemeClr val="bg1"/>
                </a:solidFill>
              </a:rPr>
              <a:t>2:9</a:t>
            </a:r>
          </a:p>
          <a:p>
            <a:pPr marL="0" indent="0">
              <a:buNone/>
            </a:pPr>
            <a:r>
              <a:rPr lang="en-US" sz="3600" b="1" dirty="0" smtClean="0">
                <a:solidFill>
                  <a:schemeClr val="bg1"/>
                </a:solidFill>
              </a:rPr>
              <a:t>Pharaoh</a:t>
            </a:r>
            <a:r>
              <a:rPr lang="en-US" sz="3600" dirty="0" smtClean="0">
                <a:solidFill>
                  <a:schemeClr val="bg1"/>
                </a:solidFill>
              </a:rPr>
              <a:t> – Exodus </a:t>
            </a:r>
            <a:r>
              <a:rPr lang="en-US" sz="3600" dirty="0">
                <a:solidFill>
                  <a:schemeClr val="bg1"/>
                </a:solidFill>
              </a:rPr>
              <a:t>8:15, 32; </a:t>
            </a:r>
            <a:r>
              <a:rPr lang="en-US" sz="3600" dirty="0" smtClean="0">
                <a:solidFill>
                  <a:schemeClr val="bg1"/>
                </a:solidFill>
              </a:rPr>
              <a:t>9:34-35</a:t>
            </a:r>
          </a:p>
          <a:p>
            <a:r>
              <a:rPr lang="en-US" sz="3200" dirty="0" smtClean="0">
                <a:solidFill>
                  <a:schemeClr val="bg1"/>
                </a:solidFill>
              </a:rPr>
              <a:t>Exodus 5:1-2</a:t>
            </a:r>
          </a:p>
          <a:p>
            <a:pPr marL="0" indent="0">
              <a:buNone/>
            </a:pPr>
            <a:r>
              <a:rPr lang="en-US" sz="3600" b="1" dirty="0" smtClean="0">
                <a:solidFill>
                  <a:schemeClr val="bg1"/>
                </a:solidFill>
              </a:rPr>
              <a:t>The Word of God </a:t>
            </a:r>
            <a:r>
              <a:rPr lang="en-US" sz="3600" dirty="0" smtClean="0">
                <a:solidFill>
                  <a:schemeClr val="bg1"/>
                </a:solidFill>
              </a:rPr>
              <a:t>– 2 </a:t>
            </a:r>
            <a:r>
              <a:rPr lang="en-US" sz="3600" dirty="0">
                <a:solidFill>
                  <a:schemeClr val="bg1"/>
                </a:solidFill>
              </a:rPr>
              <a:t>Corinthians </a:t>
            </a:r>
            <a:r>
              <a:rPr lang="en-US" sz="3600" dirty="0" smtClean="0">
                <a:solidFill>
                  <a:schemeClr val="bg1"/>
                </a:solidFill>
              </a:rPr>
              <a:t>2:14-17</a:t>
            </a:r>
            <a:endParaRPr lang="en-US" sz="3600" dirty="0">
              <a:solidFill>
                <a:schemeClr val="bg1"/>
              </a:solidFill>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2253" t="16173" r="13240"/>
          <a:stretch/>
        </p:blipFill>
        <p:spPr>
          <a:xfrm>
            <a:off x="6838682" y="400784"/>
            <a:ext cx="1676668" cy="1254246"/>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402888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33690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solidFill>
                  <a:schemeClr val="bg1"/>
                </a:solidFill>
                <a:latin typeface="Chiller" panose="04020404031007020602" pitchFamily="82" charset="0"/>
              </a:rPr>
              <a:t>The Gospel…</a:t>
            </a:r>
            <a:endParaRPr lang="en-US" sz="7200" b="1" dirty="0">
              <a:solidFill>
                <a:schemeClr val="bg1"/>
              </a:solidFill>
              <a:latin typeface="Chiller" panose="04020404031007020602" pitchFamily="82" charset="0"/>
            </a:endParaRPr>
          </a:p>
        </p:txBody>
      </p:sp>
      <p:sp>
        <p:nvSpPr>
          <p:cNvPr id="3" name="Content Placeholder 2"/>
          <p:cNvSpPr>
            <a:spLocks noGrp="1"/>
          </p:cNvSpPr>
          <p:nvPr>
            <p:ph idx="1"/>
          </p:nvPr>
        </p:nvSpPr>
        <p:spPr/>
        <p:txBody>
          <a:bodyPr>
            <a:noAutofit/>
          </a:bodyPr>
          <a:lstStyle/>
          <a:p>
            <a:pPr marL="0" indent="0" algn="ctr">
              <a:buNone/>
            </a:pPr>
            <a:endParaRPr lang="en-US" sz="6600" b="1" dirty="0" smtClean="0">
              <a:solidFill>
                <a:schemeClr val="bg1"/>
              </a:solidFill>
            </a:endParaRPr>
          </a:p>
          <a:p>
            <a:pPr marL="0" indent="0" algn="ctr">
              <a:buNone/>
            </a:pPr>
            <a:r>
              <a:rPr lang="en-US" sz="4800" b="1" dirty="0" smtClean="0">
                <a:solidFill>
                  <a:schemeClr val="bg1"/>
                </a:solidFill>
              </a:rPr>
              <a:t>God’s Power to Save</a:t>
            </a:r>
          </a:p>
          <a:p>
            <a:pPr marL="0" indent="0" algn="ctr">
              <a:buNone/>
            </a:pPr>
            <a:r>
              <a:rPr lang="en-US" sz="4800" dirty="0" smtClean="0">
                <a:solidFill>
                  <a:schemeClr val="bg1"/>
                </a:solidFill>
              </a:rPr>
              <a:t>Romans 1:16-17</a:t>
            </a:r>
          </a:p>
          <a:p>
            <a:pPr marL="0" indent="0" algn="ctr">
              <a:buNone/>
            </a:pPr>
            <a:r>
              <a:rPr lang="en-US" sz="4800" dirty="0" smtClean="0">
                <a:solidFill>
                  <a:schemeClr val="bg1"/>
                </a:solidFill>
              </a:rPr>
              <a:t>Titus 2:11</a:t>
            </a:r>
            <a:endParaRPr lang="en-US" sz="4800" dirty="0">
              <a:solidFill>
                <a:schemeClr val="bg1"/>
              </a:solidFill>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2253" t="16173" r="13240"/>
          <a:stretch/>
        </p:blipFill>
        <p:spPr>
          <a:xfrm>
            <a:off x="6838682" y="400784"/>
            <a:ext cx="1676668" cy="1254246"/>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505459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TotalTime>
  <Words>2051</Words>
  <Application>Microsoft Office PowerPoint</Application>
  <PresentationFormat>On-screen Show (4:3)</PresentationFormat>
  <Paragraphs>143</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 Light</vt:lpstr>
      <vt:lpstr>Chiller</vt:lpstr>
      <vt:lpstr>Calibri</vt:lpstr>
      <vt:lpstr>Wingdings</vt:lpstr>
      <vt:lpstr>Office Theme</vt:lpstr>
      <vt:lpstr>PowerPoint Presentation</vt:lpstr>
      <vt:lpstr>He Hardened His Heart</vt:lpstr>
      <vt:lpstr>Confession of Faith</vt:lpstr>
      <vt:lpstr>Confession of Faith</vt:lpstr>
      <vt:lpstr>Calvinistic Proof</vt:lpstr>
      <vt:lpstr>Romans 9</vt:lpstr>
      <vt:lpstr>He Hardened His Heart</vt:lpstr>
      <vt:lpstr>PowerPoint Presentation</vt:lpstr>
      <vt:lpstr>The Gospel…</vt:lpstr>
      <vt:lpstr>The Gospel…</vt:lpstr>
      <vt:lpstr>The Gospel…</vt:lpstr>
      <vt:lpstr>Will you obey, or be hardened?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 Hardened His Heart</dc:title>
  <dc:creator>Jeremiah Cox</dc:creator>
  <cp:lastModifiedBy>Jeremiah Cox</cp:lastModifiedBy>
  <cp:revision>21</cp:revision>
  <dcterms:created xsi:type="dcterms:W3CDTF">2015-07-01T21:34:07Z</dcterms:created>
  <dcterms:modified xsi:type="dcterms:W3CDTF">2015-07-05T22:21:20Z</dcterms:modified>
</cp:coreProperties>
</file>