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69" r:id="rId2"/>
    <p:sldId id="257" r:id="rId3"/>
    <p:sldId id="259" r:id="rId4"/>
    <p:sldId id="260" r:id="rId5"/>
    <p:sldId id="261" r:id="rId6"/>
    <p:sldId id="265" r:id="rId7"/>
    <p:sldId id="262" r:id="rId8"/>
    <p:sldId id="267" r:id="rId9"/>
    <p:sldId id="266" r:id="rId10"/>
    <p:sldId id="263" r:id="rId11"/>
    <p:sldId id="268" r:id="rId12"/>
    <p:sldId id="264"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Brush Script MT" panose="03060802040406070304" pitchFamily="66" charset="0"/>
      <p: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EB679-87AA-4DBF-A823-953A2752EBE1}" type="datetimeFigureOut">
              <a:rPr lang="en-US" smtClean="0"/>
              <a:t>8/23/2015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B9753-0465-4189-845B-6B55318FB364}" type="slidenum">
              <a:rPr lang="en-US" smtClean="0"/>
              <a:t>‹#›</a:t>
            </a:fld>
            <a:endParaRPr lang="en-US"/>
          </a:p>
        </p:txBody>
      </p:sp>
    </p:spTree>
    <p:extLst>
      <p:ext uri="{BB962C8B-B14F-4D97-AF65-F5344CB8AC3E}">
        <p14:creationId xmlns:p14="http://schemas.microsoft.com/office/powerpoint/2010/main" val="187961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B9753-0465-4189-845B-6B55318FB364}" type="slidenum">
              <a:rPr lang="en-US" smtClean="0"/>
              <a:t>1</a:t>
            </a:fld>
            <a:endParaRPr lang="en-US"/>
          </a:p>
        </p:txBody>
      </p:sp>
    </p:spTree>
    <p:extLst>
      <p:ext uri="{BB962C8B-B14F-4D97-AF65-F5344CB8AC3E}">
        <p14:creationId xmlns:p14="http://schemas.microsoft.com/office/powerpoint/2010/main" val="37123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is baptism? (</a:t>
            </a:r>
            <a:r>
              <a:rPr lang="en-US" b="1" dirty="0"/>
              <a:t>Colossians 2:11-12)</a:t>
            </a:r>
            <a:endParaRPr lang="en-US" dirty="0"/>
          </a:p>
          <a:p>
            <a:pPr marL="171450" lvl="0" indent="-171450">
              <a:buFont typeface="Arial" panose="020B0604020202020204" pitchFamily="34" charset="0"/>
              <a:buChar char="•"/>
            </a:pPr>
            <a:r>
              <a:rPr lang="en-US" dirty="0"/>
              <a:t>Submitting to God by being baptized is showing faith in the working of God. How?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dirty="0"/>
              <a:t>Christ’s resurrection was accomplished via the power of God – </a:t>
            </a:r>
            <a:r>
              <a:rPr lang="en-US" b="1" dirty="0"/>
              <a:t>Ephesians 1:19-20</a:t>
            </a:r>
            <a:endParaRPr lang="en-US" dirty="0"/>
          </a:p>
          <a:p>
            <a:pPr marL="628650" lvl="1" indent="-171450">
              <a:buFont typeface="Arial" panose="020B0604020202020204" pitchFamily="34" charset="0"/>
              <a:buChar char="•"/>
            </a:pPr>
            <a:r>
              <a:rPr lang="en-US" dirty="0"/>
              <a:t>This showed without a doubt that Christ was the Son of God – </a:t>
            </a:r>
            <a:r>
              <a:rPr lang="en-US" b="1" dirty="0"/>
              <a:t>Romans 1:3-4</a:t>
            </a:r>
            <a:endParaRPr lang="en-US" dirty="0"/>
          </a:p>
          <a:p>
            <a:pPr marL="628650" lvl="1" indent="-171450">
              <a:buFont typeface="Arial" panose="020B0604020202020204" pitchFamily="34" charset="0"/>
              <a:buChar char="•"/>
            </a:pPr>
            <a:r>
              <a:rPr lang="en-US" dirty="0"/>
              <a:t>In baptism we are united together with Christ in His death – </a:t>
            </a:r>
            <a:r>
              <a:rPr lang="en-US" b="1" dirty="0"/>
              <a:t>Romans 6:3-4</a:t>
            </a:r>
            <a:endParaRPr lang="en-US" dirty="0"/>
          </a:p>
          <a:p>
            <a:pPr marL="1085850" lvl="2" indent="-171450">
              <a:buFont typeface="Arial" panose="020B0604020202020204" pitchFamily="34" charset="0"/>
              <a:buChar char="•"/>
            </a:pPr>
            <a:r>
              <a:rPr lang="en-US" dirty="0"/>
              <a:t>Our death is spiritual, as well as our resurrection in baptism, but it is accomplished only through the same power that worked in Christ’s resurrection – the power of God!</a:t>
            </a:r>
          </a:p>
          <a:p>
            <a:pPr marL="1085850" lvl="2" indent="-171450">
              <a:buFont typeface="Arial" panose="020B0604020202020204" pitchFamily="34" charset="0"/>
              <a:buChar char="•"/>
            </a:pPr>
            <a:r>
              <a:rPr lang="en-US" b="1" dirty="0"/>
              <a:t>(v. 5-11)</a:t>
            </a:r>
            <a:r>
              <a:rPr lang="en-US" dirty="0"/>
              <a:t> – Our sins are washed away in baptism, for our old man of sin is put to death. No burial has the implication of life, but death.</a:t>
            </a:r>
          </a:p>
          <a:p>
            <a:pPr marL="1543050" lvl="3" indent="-171450">
              <a:buFont typeface="Arial" panose="020B0604020202020204" pitchFamily="34" charset="0"/>
              <a:buChar char="•"/>
            </a:pPr>
            <a:r>
              <a:rPr lang="en-US" b="1" i="1" dirty="0"/>
              <a:t>Any resurrection, whether Christ’s resurrection from the dead, or our bodily resurrection in the Last Day, and even our spiritual resurrection to a new man from the watery grave of baptism, always is accomplished by the powerful working of God!</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10</a:t>
            </a:fld>
            <a:endParaRPr lang="en-US"/>
          </a:p>
        </p:txBody>
      </p:sp>
    </p:spTree>
    <p:extLst>
      <p:ext uri="{BB962C8B-B14F-4D97-AF65-F5344CB8AC3E}">
        <p14:creationId xmlns:p14="http://schemas.microsoft.com/office/powerpoint/2010/main" val="159300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When one has this type of faith in God he will be baptized. If he does not, he will not – </a:t>
            </a:r>
            <a:r>
              <a:rPr lang="en-US" b="1" dirty="0"/>
              <a:t>Mark 16:16</a:t>
            </a:r>
            <a:endParaRPr lang="en-US" dirty="0"/>
          </a:p>
          <a:p>
            <a:pPr marL="628650" lvl="1" indent="-171450">
              <a:buFont typeface="Arial" panose="020B0604020202020204" pitchFamily="34" charset="0"/>
              <a:buChar char="•"/>
            </a:pPr>
            <a:r>
              <a:rPr lang="en-US" b="1" i="1" dirty="0"/>
              <a:t>“He who believes </a:t>
            </a:r>
            <a:r>
              <a:rPr lang="en-US" dirty="0"/>
              <a:t>[in the power of God that raised Christ from the dead and can also raise you] </a:t>
            </a:r>
            <a:r>
              <a:rPr lang="en-US" b="1" i="1" dirty="0"/>
              <a:t>and is baptized </a:t>
            </a:r>
            <a:r>
              <a:rPr lang="en-US" dirty="0"/>
              <a:t>[dies with Christ in baptism to be raised by God as was He]</a:t>
            </a:r>
            <a:r>
              <a:rPr lang="en-US" b="1" i="1" dirty="0"/>
              <a:t> will be saved; but he who does not believe </a:t>
            </a:r>
            <a:r>
              <a:rPr lang="en-US" dirty="0"/>
              <a:t>[will not submit to the saving power of God]</a:t>
            </a:r>
            <a:r>
              <a:rPr lang="en-US" b="1" i="1" dirty="0"/>
              <a:t> will be condemned.”</a:t>
            </a:r>
            <a:endParaRPr lang="en-US" dirty="0"/>
          </a:p>
          <a:p>
            <a:pPr marL="628650" lvl="1" indent="-171450">
              <a:buFont typeface="Arial" panose="020B0604020202020204" pitchFamily="34" charset="0"/>
              <a:buChar char="•"/>
            </a:pPr>
            <a:r>
              <a:rPr lang="en-US" b="1" dirty="0"/>
              <a:t>He who eats food, and digests it will live. He who does not eat food will die.</a:t>
            </a:r>
            <a:endParaRPr lang="en-US" dirty="0"/>
          </a:p>
          <a:p>
            <a:pPr marL="1085850" lvl="2" indent="-171450">
              <a:buFont typeface="Arial" panose="020B0604020202020204" pitchFamily="34" charset="0"/>
              <a:buChar char="•"/>
            </a:pPr>
            <a:r>
              <a:rPr lang="en-US" b="1" dirty="0"/>
              <a:t>Eating food implies the digesting of it. Digestion implies food to be digested.</a:t>
            </a:r>
            <a:endParaRPr lang="en-US" dirty="0"/>
          </a:p>
          <a:p>
            <a:pPr marL="1085850" lvl="2" indent="-171450">
              <a:buFont typeface="Arial" panose="020B0604020202020204" pitchFamily="34" charset="0"/>
              <a:buChar char="•"/>
            </a:pPr>
            <a:r>
              <a:rPr lang="en-US" b="1" dirty="0"/>
              <a:t>Saving faith implies baptism. Having </a:t>
            </a:r>
            <a:r>
              <a:rPr lang="en-US" b="1"/>
              <a:t>no </a:t>
            </a:r>
            <a:r>
              <a:rPr lang="en-US" b="1" smtClean="0"/>
              <a:t>working faith </a:t>
            </a:r>
            <a:r>
              <a:rPr lang="en-US" b="1" dirty="0"/>
              <a:t>implies no baptism. </a:t>
            </a:r>
            <a:endParaRPr lang="en-US" dirty="0"/>
          </a:p>
          <a:p>
            <a:pPr marL="171450" lvl="0" indent="-171450">
              <a:buFont typeface="Arial" panose="020B0604020202020204" pitchFamily="34" charset="0"/>
              <a:buChar char="•"/>
            </a:pPr>
            <a:r>
              <a:rPr lang="en-US" dirty="0"/>
              <a:t>Those who wish to be saved must appeal to the One Who has the power to save – God – </a:t>
            </a:r>
            <a:r>
              <a:rPr lang="en-US" b="1" dirty="0"/>
              <a:t>1 Peter 3:20-21</a:t>
            </a:r>
            <a:endParaRPr lang="en-US" dirty="0"/>
          </a:p>
          <a:p>
            <a:pPr marL="628650" lvl="1" indent="-171450">
              <a:buFont typeface="Arial" panose="020B0604020202020204" pitchFamily="34" charset="0"/>
              <a:buChar char="•"/>
            </a:pPr>
            <a:r>
              <a:rPr lang="en-US" b="1" i="1" dirty="0"/>
              <a:t>Remember Noah? He put His faith in God and His ability to save him and his family from the flood. There is an “antitype” or a “like figure” that corresponds to this </a:t>
            </a:r>
            <a:r>
              <a:rPr lang="en-US" b="1" i="1" dirty="0">
                <a:sym typeface="Wingdings" panose="05000000000000000000" pitchFamily="2" charset="2"/>
              </a:rPr>
              <a:t></a:t>
            </a:r>
            <a:endParaRPr lang="en-US" dirty="0"/>
          </a:p>
          <a:p>
            <a:pPr marL="628650" lvl="1" indent="-171450">
              <a:buFont typeface="Arial" panose="020B0604020202020204" pitchFamily="34" charset="0"/>
              <a:buChar char="•"/>
            </a:pPr>
            <a:r>
              <a:rPr lang="en-US" dirty="0"/>
              <a:t>The answer (appeal) to God for a good conscience = baptism!</a:t>
            </a:r>
          </a:p>
          <a:p>
            <a:pPr marL="628650" lvl="1" indent="-171450">
              <a:buFont typeface="Arial" panose="020B0604020202020204" pitchFamily="34" charset="0"/>
              <a:buChar char="•"/>
            </a:pPr>
            <a:r>
              <a:rPr lang="en-US" dirty="0"/>
              <a:t>Through what power? The power that worked in the resurrection of Christ from the dead – God’s power!</a:t>
            </a:r>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11</a:t>
            </a:fld>
            <a:endParaRPr lang="en-US"/>
          </a:p>
        </p:txBody>
      </p:sp>
    </p:spTree>
    <p:extLst>
      <p:ext uri="{BB962C8B-B14F-4D97-AF65-F5344CB8AC3E}">
        <p14:creationId xmlns:p14="http://schemas.microsoft.com/office/powerpoint/2010/main" val="86867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Saving faith is not idle faith. It is moving faith.</a:t>
            </a:r>
          </a:p>
          <a:p>
            <a:pPr marL="171450" lvl="0" indent="-171450">
              <a:buFont typeface="Arial" panose="020B0604020202020204" pitchFamily="34" charset="0"/>
              <a:buChar char="•"/>
            </a:pPr>
            <a:r>
              <a:rPr lang="en-US" dirty="0"/>
              <a:t>It is faith that appeals to God who can save the subject that has faith by doing whatever God says!</a:t>
            </a:r>
          </a:p>
          <a:p>
            <a:pPr marL="171450" lvl="0" indent="-171450">
              <a:buFont typeface="Arial" panose="020B0604020202020204" pitchFamily="34" charset="0"/>
              <a:buChar char="•"/>
            </a:pPr>
            <a:r>
              <a:rPr lang="en-US" dirty="0"/>
              <a:t>It just so happens that God said to </a:t>
            </a:r>
            <a:r>
              <a:rPr lang="en-US" b="1" i="1" dirty="0"/>
              <a:t>“repent, and let every one of you be baptized in the name of Jesus Christ for the remission of sins” (Acts 2:38).</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12</a:t>
            </a:fld>
            <a:endParaRPr lang="en-US"/>
          </a:p>
        </p:txBody>
      </p:sp>
    </p:spTree>
    <p:extLst>
      <p:ext uri="{BB962C8B-B14F-4D97-AF65-F5344CB8AC3E}">
        <p14:creationId xmlns:p14="http://schemas.microsoft.com/office/powerpoint/2010/main" val="212218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Doctrine of Salvation by faith alone.</a:t>
            </a:r>
          </a:p>
          <a:p>
            <a:pPr marL="171450" lvl="0" indent="-171450">
              <a:buFont typeface="Arial" panose="020B0604020202020204" pitchFamily="34" charset="0"/>
              <a:buChar char="•"/>
            </a:pPr>
            <a:r>
              <a:rPr lang="en-US" dirty="0"/>
              <a:t>The doctrine of salvation by faith alone is prevalent amongst the denominational world.</a:t>
            </a:r>
          </a:p>
          <a:p>
            <a:pPr marL="628650" lvl="1" indent="-171450">
              <a:buFont typeface="Arial" panose="020B0604020202020204" pitchFamily="34" charset="0"/>
              <a:buChar char="•"/>
            </a:pPr>
            <a:r>
              <a:rPr lang="en-US" b="1" dirty="0"/>
              <a:t>The Discipline of the Methodist Church states: “Wherefore, that we are justified by faith only is a most wholesome doctrine, and very full of comfort” (p. 40).</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2</a:t>
            </a:fld>
            <a:endParaRPr lang="en-US"/>
          </a:p>
        </p:txBody>
      </p:sp>
    </p:spTree>
    <p:extLst>
      <p:ext uri="{BB962C8B-B14F-4D97-AF65-F5344CB8AC3E}">
        <p14:creationId xmlns:p14="http://schemas.microsoft.com/office/powerpoint/2010/main" val="124272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Doctrine of Salvation by faith alone.</a:t>
            </a:r>
          </a:p>
          <a:p>
            <a:pPr marL="171450" lvl="0" indent="-171450">
              <a:buFont typeface="Arial" panose="020B0604020202020204" pitchFamily="34" charset="0"/>
              <a:buChar char="•"/>
            </a:pPr>
            <a:r>
              <a:rPr lang="en-US" dirty="0" smtClean="0"/>
              <a:t>The doctrine of salvation by faith alone is prevalent amongst the denominational world.</a:t>
            </a:r>
          </a:p>
          <a:p>
            <a:pPr marL="628650" lvl="1" indent="-171450">
              <a:buFont typeface="Arial" panose="020B0604020202020204" pitchFamily="34" charset="0"/>
              <a:buChar char="•"/>
            </a:pPr>
            <a:r>
              <a:rPr lang="en-US" b="1" dirty="0"/>
              <a:t>The Standard Manual for Baptist Churches states (pg. 62): “We believe the Scriptures teach that the great gospel blessing which Christ secures to such as believe in him is justification; that justification includes the pardon of sin, and the gift of eternal life on principles of righteousness; that it is bestowed, not in consideration of any works of righteousness which we have done, </a:t>
            </a:r>
            <a:r>
              <a:rPr lang="en-US" b="1" u="sng" dirty="0"/>
              <a:t>but solely through faith in Christ</a:t>
            </a:r>
            <a:r>
              <a:rPr lang="en-US" b="1" dirty="0"/>
              <a:t>.”</a:t>
            </a:r>
            <a:endParaRPr lang="en-US" dirty="0"/>
          </a:p>
          <a:p>
            <a:pPr marL="171450" lvl="0" indent="-171450">
              <a:buFont typeface="Arial" panose="020B0604020202020204" pitchFamily="34" charset="0"/>
              <a:buChar char="•"/>
            </a:pPr>
            <a:r>
              <a:rPr lang="en-US" dirty="0"/>
              <a:t>This doctrine sees no end to immense contradictions to the scripture’s revelation on the topic of faith.</a:t>
            </a:r>
          </a:p>
          <a:p>
            <a:pPr marL="628650" lvl="1" indent="-171450">
              <a:buFont typeface="Arial" panose="020B0604020202020204" pitchFamily="34" charset="0"/>
              <a:buChar char="•"/>
            </a:pPr>
            <a:r>
              <a:rPr lang="en-US" b="1" i="1" dirty="0"/>
              <a:t>The concept of faith in the above statements is one dimensional. They promote only a necessity of mere belief in its simplest form – no action involved.</a:t>
            </a:r>
            <a:endParaRPr lang="en-US" dirty="0"/>
          </a:p>
          <a:p>
            <a:pPr marL="628650" lvl="1" indent="-171450">
              <a:buFont typeface="Arial" panose="020B0604020202020204" pitchFamily="34" charset="0"/>
              <a:buChar char="•"/>
            </a:pPr>
            <a:r>
              <a:rPr lang="en-US" b="1" i="1" dirty="0"/>
              <a:t>The Biblical revelation of faith is not one dimensional. </a:t>
            </a:r>
            <a:endParaRPr lang="en-US" dirty="0"/>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3</a:t>
            </a:fld>
            <a:endParaRPr lang="en-US"/>
          </a:p>
        </p:txBody>
      </p:sp>
    </p:spTree>
    <p:extLst>
      <p:ext uri="{BB962C8B-B14F-4D97-AF65-F5344CB8AC3E}">
        <p14:creationId xmlns:p14="http://schemas.microsoft.com/office/powerpoint/2010/main" val="375797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The source of faith.</a:t>
            </a:r>
          </a:p>
          <a:p>
            <a:pPr marL="171450" lvl="0" indent="-171450">
              <a:buFont typeface="Arial" panose="020B0604020202020204" pitchFamily="34" charset="0"/>
              <a:buChar char="•"/>
            </a:pPr>
            <a:r>
              <a:rPr lang="en-US" b="1" dirty="0"/>
              <a:t>Romans 10:14-17</a:t>
            </a:r>
            <a:r>
              <a:rPr lang="en-US" dirty="0"/>
              <a:t> – The origin of faith is the gospel. </a:t>
            </a:r>
          </a:p>
          <a:p>
            <a:pPr marL="628650" lvl="1" indent="-171450">
              <a:buFont typeface="Arial" panose="020B0604020202020204" pitchFamily="34" charset="0"/>
              <a:buChar char="•"/>
            </a:pPr>
            <a:r>
              <a:rPr lang="en-US" dirty="0"/>
              <a:t>If we are to have a legitimate discussion on the topic of faith it is only logical to begin at the source of the topic.</a:t>
            </a:r>
          </a:p>
          <a:p>
            <a:pPr marL="628650" lvl="1" indent="-171450">
              <a:buFont typeface="Arial" panose="020B0604020202020204" pitchFamily="34" charset="0"/>
              <a:buChar char="•"/>
            </a:pPr>
            <a:r>
              <a:rPr lang="en-US" dirty="0"/>
              <a:t>Faith is a concept born out of God’s will for man. It is folly to retreat to any other source than that which God has given us to discuss the topic.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2 Peter 1:19-21</a:t>
            </a:r>
            <a:r>
              <a:rPr lang="en-US" dirty="0"/>
              <a:t> – Scripture is that which produces faith, and reveals its characteristics and effects.</a:t>
            </a:r>
          </a:p>
          <a:p>
            <a:pPr marL="628650" lvl="1" indent="-171450">
              <a:buFont typeface="Arial" panose="020B0604020202020204" pitchFamily="34" charset="0"/>
              <a:buChar char="•"/>
            </a:pPr>
            <a:r>
              <a:rPr lang="en-US" dirty="0"/>
              <a:t>Such an important topic, like any other, would never be left to man to define.</a:t>
            </a:r>
          </a:p>
          <a:p>
            <a:pPr marL="628650" lvl="1" indent="-171450">
              <a:buFont typeface="Arial" panose="020B0604020202020204" pitchFamily="34" charset="0"/>
              <a:buChar char="•"/>
            </a:pPr>
            <a:r>
              <a:rPr lang="en-US" dirty="0"/>
              <a:t>Rather, we should discuss what God has revealed about the topic.</a:t>
            </a:r>
          </a:p>
          <a:p>
            <a:pPr marL="171450" lvl="0" indent="-171450">
              <a:buFont typeface="Arial" panose="020B0604020202020204" pitchFamily="34" charset="0"/>
              <a:buChar char="•"/>
            </a:pPr>
            <a:r>
              <a:rPr lang="en-US" b="1" dirty="0"/>
              <a:t>2 Timothy 3:16-17</a:t>
            </a:r>
            <a:r>
              <a:rPr lang="en-US" dirty="0"/>
              <a:t> – We should maintain integrity in our discussion on any bible topic by utilizing the whole of scripture.</a:t>
            </a:r>
          </a:p>
          <a:p>
            <a:pPr marL="628650" lvl="1" indent="-171450">
              <a:buFont typeface="Arial" panose="020B0604020202020204" pitchFamily="34" charset="0"/>
              <a:buChar char="•"/>
            </a:pPr>
            <a:r>
              <a:rPr lang="en-US" dirty="0"/>
              <a:t>As we know that all scripture is profitable for doctrine (teaching), we conclude that it is ineffective to only highlight individual verses that have the word ‘faith’ to argue for faith only.</a:t>
            </a:r>
          </a:p>
          <a:p>
            <a:pPr marL="628650" lvl="1" indent="-171450">
              <a:buFont typeface="Arial" panose="020B0604020202020204" pitchFamily="34" charset="0"/>
              <a:buChar char="•"/>
            </a:pPr>
            <a:r>
              <a:rPr lang="en-US" b="1" i="1" dirty="0"/>
              <a:t>“You see then that a man is justified by works, and not by faith only”</a:t>
            </a:r>
            <a:r>
              <a:rPr lang="en-US" b="1" dirty="0"/>
              <a:t> (James 2:24).</a:t>
            </a:r>
            <a:endParaRPr lang="en-US" dirty="0"/>
          </a:p>
          <a:p>
            <a:pPr marL="1085850" lvl="2" indent="-171450">
              <a:buFont typeface="Arial" panose="020B0604020202020204" pitchFamily="34" charset="0"/>
              <a:buChar char="•"/>
            </a:pPr>
            <a:r>
              <a:rPr lang="en-US" b="1" dirty="0"/>
              <a:t>“The great gospel blessing which Christ secures to such as believe in him is justification… that it is bestowed, not in consideration of any works of righteousness which we have done, </a:t>
            </a:r>
            <a:r>
              <a:rPr lang="en-US" b="1" u="sng" dirty="0"/>
              <a:t>but solely through faith in Christ</a:t>
            </a:r>
            <a:r>
              <a:rPr lang="en-US" b="1" dirty="0"/>
              <a:t>.” ????</a:t>
            </a:r>
            <a:endParaRPr lang="en-US" dirty="0"/>
          </a:p>
          <a:p>
            <a:pPr marL="1085850" lvl="2" indent="-171450">
              <a:buFont typeface="Arial" panose="020B0604020202020204" pitchFamily="34" charset="0"/>
              <a:buChar char="•"/>
            </a:pPr>
            <a:r>
              <a:rPr lang="en-US" b="1" i="1" dirty="0"/>
              <a:t>Are we to deny this verse exists, or should we examine the scriptures further?</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4</a:t>
            </a:fld>
            <a:endParaRPr lang="en-US"/>
          </a:p>
        </p:txBody>
      </p:sp>
    </p:spTree>
    <p:extLst>
      <p:ext uri="{BB962C8B-B14F-4D97-AF65-F5344CB8AC3E}">
        <p14:creationId xmlns:p14="http://schemas.microsoft.com/office/powerpoint/2010/main" val="41073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Faith in God is necessary.</a:t>
            </a:r>
            <a:endParaRPr lang="en-US" dirty="0"/>
          </a:p>
          <a:p>
            <a:pPr marL="171450" lvl="0" indent="-171450">
              <a:buFont typeface="Arial" panose="020B0604020202020204" pitchFamily="34" charset="0"/>
              <a:buChar char="•"/>
            </a:pPr>
            <a:r>
              <a:rPr lang="en-US" b="1" dirty="0"/>
              <a:t>Hebrews 11:6</a:t>
            </a:r>
            <a:r>
              <a:rPr lang="en-US" dirty="0"/>
              <a:t> – Faith is an indispensable facet of a proper relationship with God.</a:t>
            </a:r>
          </a:p>
          <a:p>
            <a:pPr marL="628650" lvl="1" indent="-171450">
              <a:buFont typeface="Arial" panose="020B0604020202020204" pitchFamily="34" charset="0"/>
              <a:buChar char="•"/>
            </a:pPr>
            <a:r>
              <a:rPr lang="en-US" dirty="0"/>
              <a:t>Faith in God is belief in God (that’s what faith means).</a:t>
            </a:r>
          </a:p>
          <a:p>
            <a:pPr marL="628650" lvl="1" indent="-171450">
              <a:buFont typeface="Arial" panose="020B0604020202020204" pitchFamily="34" charset="0"/>
              <a:buChar char="•"/>
            </a:pPr>
            <a:r>
              <a:rPr lang="en-US" dirty="0"/>
              <a:t>Belief in what?</a:t>
            </a:r>
          </a:p>
          <a:p>
            <a:pPr marL="1085850" lvl="2" indent="-171450">
              <a:buFont typeface="Arial" panose="020B0604020202020204" pitchFamily="34" charset="0"/>
              <a:buChar char="•"/>
            </a:pPr>
            <a:r>
              <a:rPr lang="en-US" b="1" i="1" dirty="0"/>
              <a:t>That He is</a:t>
            </a:r>
            <a:r>
              <a:rPr lang="en-US" dirty="0"/>
              <a:t> – This requirement is an obvious one. But does it alone complete the subject of our belief?</a:t>
            </a:r>
          </a:p>
          <a:p>
            <a:pPr marL="1543050" lvl="3" indent="-171450">
              <a:buFont typeface="Arial" panose="020B0604020202020204" pitchFamily="34" charset="0"/>
              <a:buChar char="•"/>
            </a:pPr>
            <a:r>
              <a:rPr lang="en-US" b="1" i="1" dirty="0"/>
              <a:t>“You believe that there is one God. You do well. Even the demons believe – and tremble!”</a:t>
            </a:r>
            <a:r>
              <a:rPr lang="en-US" b="1" dirty="0"/>
              <a:t> – James 2:19</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5</a:t>
            </a:fld>
            <a:endParaRPr lang="en-US"/>
          </a:p>
        </p:txBody>
      </p:sp>
    </p:spTree>
    <p:extLst>
      <p:ext uri="{BB962C8B-B14F-4D97-AF65-F5344CB8AC3E}">
        <p14:creationId xmlns:p14="http://schemas.microsoft.com/office/powerpoint/2010/main" val="41819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b="1" i="1" dirty="0"/>
              <a:t>And that He is a rewarder of those who diligently seek Him</a:t>
            </a:r>
            <a:r>
              <a:rPr lang="en-US" dirty="0"/>
              <a:t> – This is also a required subject of belief.</a:t>
            </a:r>
          </a:p>
          <a:p>
            <a:pPr marL="1543050" lvl="3" indent="-171450">
              <a:buFont typeface="Arial" panose="020B0604020202020204" pitchFamily="34" charset="0"/>
              <a:buChar char="•"/>
            </a:pPr>
            <a:r>
              <a:rPr lang="en-US" dirty="0"/>
              <a:t>If we submit to the necessity of belief in the existence of God we must also submit to the truths of His nature.</a:t>
            </a:r>
          </a:p>
          <a:p>
            <a:pPr marL="2000250" lvl="4" indent="-171450">
              <a:buFont typeface="Arial" panose="020B0604020202020204" pitchFamily="34" charset="0"/>
              <a:buChar char="•"/>
            </a:pPr>
            <a:r>
              <a:rPr lang="en-US" dirty="0"/>
              <a:t>He rewards those who seek Him, not merely those who believe in His existence.</a:t>
            </a:r>
          </a:p>
          <a:p>
            <a:pPr marL="1543050" lvl="3" indent="-171450">
              <a:buFont typeface="Arial" panose="020B0604020202020204" pitchFamily="34" charset="0"/>
              <a:buChar char="•"/>
            </a:pPr>
            <a:r>
              <a:rPr lang="en-US" dirty="0"/>
              <a:t>Any reward from God, salvation being the greatest, is conditional upon us seeking Him. (We do something.)</a:t>
            </a:r>
          </a:p>
          <a:p>
            <a:pPr marL="2000250" lvl="4" indent="-171450">
              <a:buFont typeface="Arial" panose="020B0604020202020204" pitchFamily="34" charset="0"/>
              <a:buChar char="•"/>
            </a:pPr>
            <a:r>
              <a:rPr lang="en-US" dirty="0"/>
              <a:t>Not of merit – </a:t>
            </a:r>
            <a:r>
              <a:rPr lang="en-US" b="1" i="1" dirty="0"/>
              <a:t>“not of works, lest anyone should boast” (Ephesians 2:9).</a:t>
            </a:r>
            <a:endParaRPr lang="en-US" dirty="0"/>
          </a:p>
          <a:p>
            <a:pPr marL="2000250" lvl="4" indent="-171450">
              <a:buFont typeface="Arial" panose="020B0604020202020204" pitchFamily="34" charset="0"/>
              <a:buChar char="•"/>
            </a:pPr>
            <a:r>
              <a:rPr lang="en-US" dirty="0"/>
              <a:t>But a working faith – </a:t>
            </a:r>
            <a:r>
              <a:rPr lang="en-US" b="1" i="1" dirty="0"/>
              <a:t>“For by grace you have been saved through faith” (Ephesians 2:8).</a:t>
            </a:r>
            <a:endParaRPr lang="en-US" dirty="0"/>
          </a:p>
          <a:p>
            <a:pPr marL="2457450" lvl="5" indent="-171450">
              <a:buFont typeface="Arial" panose="020B0604020202020204" pitchFamily="34" charset="0"/>
              <a:buChar char="•"/>
            </a:pPr>
            <a:r>
              <a:rPr lang="en-US" b="1" dirty="0"/>
              <a:t>James 2:18-24 (READ)</a:t>
            </a:r>
            <a:endParaRPr lang="en-US" dirty="0"/>
          </a:p>
          <a:p>
            <a:pPr marL="1543050" lvl="3" indent="-171450">
              <a:buFont typeface="Arial" panose="020B0604020202020204" pitchFamily="34" charset="0"/>
              <a:buChar char="•"/>
            </a:pPr>
            <a:r>
              <a:rPr lang="en-US" dirty="0"/>
              <a:t>A faith that saves is one that seeks – </a:t>
            </a:r>
            <a:r>
              <a:rPr lang="en-US" b="1" i="1" dirty="0"/>
              <a:t>“Ask, and it will be given to you; seek, and you will find; knock, and it will be opened to you. For everyone who asks receives, and he who seeks finds, and to him who knocks it will be opened” (Matthew 7:7-8).</a:t>
            </a:r>
            <a:endParaRPr lang="en-US" dirty="0"/>
          </a:p>
          <a:p>
            <a:pPr marL="2000250" lvl="4" indent="-171450">
              <a:buFont typeface="Arial" panose="020B0604020202020204" pitchFamily="34" charset="0"/>
              <a:buChar char="•"/>
            </a:pPr>
            <a:r>
              <a:rPr lang="en-US" dirty="0"/>
              <a:t>What does it mean to seek God?</a:t>
            </a:r>
            <a:r>
              <a:rPr lang="en-US" b="1" dirty="0"/>
              <a:t> – </a:t>
            </a:r>
            <a:r>
              <a:rPr lang="en-US" b="1" i="1" dirty="0"/>
              <a:t>“Blessed are those who keep His testimonies, who seek Him with the whole heart!” (Psalm 119:2).</a:t>
            </a:r>
            <a:endParaRPr lang="en-US" dirty="0"/>
          </a:p>
          <a:p>
            <a:pPr marL="171450" lvl="0" indent="-171450">
              <a:buFont typeface="Arial" panose="020B0604020202020204" pitchFamily="34" charset="0"/>
              <a:buChar char="•"/>
            </a:pPr>
            <a:r>
              <a:rPr lang="en-US" b="1" i="1" dirty="0"/>
              <a:t>When we diligently seek God, we don’t display a faith in ourselves to earn salvation. We diligently seek God with the faith in Him that He rewards diligent seekers!</a:t>
            </a:r>
            <a:endParaRPr lang="en-US" dirty="0"/>
          </a:p>
          <a:p>
            <a:pPr marL="171450" lvl="0" indent="-171450">
              <a:buFont typeface="Arial" panose="020B0604020202020204" pitchFamily="34" charset="0"/>
              <a:buChar char="•"/>
            </a:pPr>
            <a:r>
              <a:rPr lang="en-US" b="1" i="1" dirty="0"/>
              <a:t>Not simply that He’s promised such, but that He has the ability to do so! In other words, we display a faith in the </a:t>
            </a:r>
            <a:r>
              <a:rPr lang="en-US" b="1" i="1" u="sng" dirty="0"/>
              <a:t>“working of God!”</a:t>
            </a:r>
            <a:endParaRPr lang="en-US" dirty="0"/>
          </a:p>
          <a:p>
            <a:pPr marL="171450" lvl="0" indent="-171450">
              <a:buFont typeface="Arial" panose="020B0604020202020204" pitchFamily="34" charset="0"/>
              <a:buChar char="•"/>
            </a:pPr>
            <a:r>
              <a:rPr lang="en-US" b="1" i="1" dirty="0"/>
              <a:t>“Faith does not sit down and trust; it gets up and follows.” – R. L. Whiteside</a:t>
            </a:r>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6</a:t>
            </a:fld>
            <a:endParaRPr lang="en-US"/>
          </a:p>
        </p:txBody>
      </p:sp>
    </p:spTree>
    <p:extLst>
      <p:ext uri="{BB962C8B-B14F-4D97-AF65-F5344CB8AC3E}">
        <p14:creationId xmlns:p14="http://schemas.microsoft.com/office/powerpoint/2010/main" val="161438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Faith in the working of God.</a:t>
            </a:r>
          </a:p>
          <a:p>
            <a:pPr marL="171450" lvl="0" indent="-171450">
              <a:buFont typeface="Arial" panose="020B0604020202020204" pitchFamily="34" charset="0"/>
              <a:buChar char="•"/>
            </a:pPr>
            <a:r>
              <a:rPr lang="en-US" b="1" dirty="0"/>
              <a:t>Hebrews 11</a:t>
            </a:r>
            <a:r>
              <a:rPr lang="en-US" dirty="0"/>
              <a:t> – The Hall of Faith.</a:t>
            </a:r>
          </a:p>
          <a:p>
            <a:pPr marL="171450" lvl="0" indent="-171450">
              <a:buFont typeface="Arial" panose="020B0604020202020204" pitchFamily="34" charset="0"/>
              <a:buChar char="•"/>
            </a:pPr>
            <a:r>
              <a:rPr lang="en-US" dirty="0"/>
              <a:t>Throughout the 11</a:t>
            </a:r>
            <a:r>
              <a:rPr lang="en-US" baseline="30000" dirty="0"/>
              <a:t>th</a:t>
            </a:r>
            <a:r>
              <a:rPr lang="en-US" dirty="0"/>
              <a:t> chapter of Hebrews we see a common theme of faith. However, not mere belief, but showing faith in God by seeking Him – or obeying His commands.</a:t>
            </a:r>
          </a:p>
          <a:p>
            <a:pPr marL="171450" lvl="0" indent="-171450">
              <a:buFont typeface="Arial" panose="020B0604020202020204" pitchFamily="34" charset="0"/>
              <a:buChar char="•"/>
            </a:pPr>
            <a:r>
              <a:rPr lang="en-US" dirty="0"/>
              <a:t>Noah </a:t>
            </a:r>
            <a:r>
              <a:rPr lang="en-US" b="1" dirty="0"/>
              <a:t>(v. 7)</a:t>
            </a:r>
            <a:endParaRPr lang="en-US" dirty="0"/>
          </a:p>
          <a:p>
            <a:pPr marL="628650" lvl="1" indent="-171450">
              <a:buFont typeface="Arial" panose="020B0604020202020204" pitchFamily="34" charset="0"/>
              <a:buChar char="•"/>
            </a:pPr>
            <a:r>
              <a:rPr lang="en-US" dirty="0"/>
              <a:t>God told Noah about the coming flood, and that if he did as he was told that God would save him and his family.</a:t>
            </a:r>
          </a:p>
          <a:p>
            <a:pPr marL="628650" lvl="1" indent="-171450">
              <a:buFont typeface="Arial" panose="020B0604020202020204" pitchFamily="34" charset="0"/>
              <a:buChar char="•"/>
            </a:pPr>
            <a:r>
              <a:rPr lang="en-US" b="1" i="1" dirty="0"/>
              <a:t>Unless we are willing to say that the ark appeared as soon as Noah believed God, we cannot say that faith apart from works justifies and saves.</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7</a:t>
            </a:fld>
            <a:endParaRPr lang="en-US"/>
          </a:p>
        </p:txBody>
      </p:sp>
    </p:spTree>
    <p:extLst>
      <p:ext uri="{BB962C8B-B14F-4D97-AF65-F5344CB8AC3E}">
        <p14:creationId xmlns:p14="http://schemas.microsoft.com/office/powerpoint/2010/main" val="155479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Abraham </a:t>
            </a:r>
            <a:r>
              <a:rPr lang="en-US" b="1" dirty="0"/>
              <a:t>(v. 8-10, 17-19)</a:t>
            </a:r>
            <a:endParaRPr lang="en-US" dirty="0"/>
          </a:p>
          <a:p>
            <a:pPr marL="628650" lvl="1" indent="-171450">
              <a:buFont typeface="Arial" panose="020B0604020202020204" pitchFamily="34" charset="0"/>
              <a:buChar char="•"/>
            </a:pPr>
            <a:r>
              <a:rPr lang="en-US" dirty="0"/>
              <a:t>Abraham did not believe God and stay where he was. He believed God, so he followed God. </a:t>
            </a:r>
          </a:p>
          <a:p>
            <a:pPr marL="1085850" lvl="2" indent="-171450">
              <a:buFont typeface="Arial" panose="020B0604020202020204" pitchFamily="34" charset="0"/>
              <a:buChar char="•"/>
            </a:pPr>
            <a:r>
              <a:rPr lang="en-US" dirty="0"/>
              <a:t>Why? He believed God would reward him if he was seeking Him </a:t>
            </a:r>
            <a:r>
              <a:rPr lang="en-US" b="1" dirty="0"/>
              <a:t>(v. 10)</a:t>
            </a:r>
            <a:r>
              <a:rPr lang="en-US" dirty="0"/>
              <a:t>.</a:t>
            </a:r>
          </a:p>
          <a:p>
            <a:pPr marL="628650" lvl="1" indent="-171450">
              <a:buFont typeface="Arial" panose="020B0604020202020204" pitchFamily="34" charset="0"/>
              <a:buChar char="•"/>
            </a:pPr>
            <a:r>
              <a:rPr lang="en-US" dirty="0"/>
              <a:t>Abraham believed God when He said the promise would come through Isaac.</a:t>
            </a:r>
          </a:p>
          <a:p>
            <a:pPr marL="1085850" lvl="2" indent="-171450">
              <a:buFont typeface="Arial" panose="020B0604020202020204" pitchFamily="34" charset="0"/>
              <a:buChar char="•"/>
            </a:pPr>
            <a:r>
              <a:rPr lang="en-US" dirty="0"/>
              <a:t>Knowing this, he did as he was told, having faith in God’s ability to do the impossible and raise Isaac up.</a:t>
            </a:r>
          </a:p>
          <a:p>
            <a:pPr marL="1085850" lvl="2" indent="-171450">
              <a:buFont typeface="Arial" panose="020B0604020202020204" pitchFamily="34" charset="0"/>
              <a:buChar char="•"/>
            </a:pPr>
            <a:r>
              <a:rPr lang="en-US" dirty="0"/>
              <a:t>This was not God’s plan, but Abraham did not know this. Yet he moved by faith.</a:t>
            </a:r>
          </a:p>
          <a:p>
            <a:pPr marL="1085850" lvl="2" indent="-171450">
              <a:buFont typeface="Arial" panose="020B0604020202020204" pitchFamily="34" charset="0"/>
              <a:buChar char="•"/>
            </a:pPr>
            <a:r>
              <a:rPr lang="en-US" b="1" i="1" dirty="0"/>
              <a:t>“Do not lay your hand on the lad, or do anything to him; for now I know that you fear God, since you have not withheld your son, your only son, from Me”</a:t>
            </a:r>
            <a:r>
              <a:rPr lang="en-US" b="1" dirty="0"/>
              <a:t> (Genesis 22:12 – Angel of the Lord speaking after Abraham took the knife to slay Isaac).</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8</a:t>
            </a:fld>
            <a:endParaRPr lang="en-US"/>
          </a:p>
        </p:txBody>
      </p:sp>
    </p:spTree>
    <p:extLst>
      <p:ext uri="{BB962C8B-B14F-4D97-AF65-F5344CB8AC3E}">
        <p14:creationId xmlns:p14="http://schemas.microsoft.com/office/powerpoint/2010/main" val="332533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Israelites </a:t>
            </a:r>
            <a:r>
              <a:rPr lang="en-US" b="1" dirty="0"/>
              <a:t>(v. 30)</a:t>
            </a:r>
            <a:endParaRPr lang="en-US" dirty="0"/>
          </a:p>
          <a:p>
            <a:pPr marL="628650" lvl="1" indent="-171450">
              <a:buFont typeface="Arial" panose="020B0604020202020204" pitchFamily="34" charset="0"/>
              <a:buChar char="•"/>
            </a:pPr>
            <a:r>
              <a:rPr lang="en-US" b="1" dirty="0"/>
              <a:t>Would we say the Israelites took Jericho with their superior military strategy? Has anyone ever taken a city by simply marching around it?</a:t>
            </a:r>
            <a:endParaRPr lang="en-US" dirty="0"/>
          </a:p>
          <a:p>
            <a:pPr marL="628650" lvl="1" indent="-171450">
              <a:buFont typeface="Arial" panose="020B0604020202020204" pitchFamily="34" charset="0"/>
              <a:buChar char="•"/>
            </a:pPr>
            <a:r>
              <a:rPr lang="en-US" dirty="0"/>
              <a:t>They did as God said, and God took the city. </a:t>
            </a:r>
            <a:r>
              <a:rPr lang="en-US" b="1" i="1" dirty="0"/>
              <a:t>“He is a rewarder of those who diligently seek Him.”</a:t>
            </a:r>
            <a:endParaRPr lang="en-US" dirty="0"/>
          </a:p>
          <a:p>
            <a:endParaRPr lang="en-US" b="1" i="1" dirty="0" smtClean="0"/>
          </a:p>
          <a:p>
            <a:r>
              <a:rPr lang="en-US" b="1" i="1" dirty="0" smtClean="0"/>
              <a:t>All </a:t>
            </a:r>
            <a:r>
              <a:rPr lang="en-US" b="1" i="1" dirty="0"/>
              <a:t>of these Bible characters exemplified faith as talked about in scripture. Faith is not inactive. Faith is shown. When we say faith saves we speak the truth. However, how is our faith shown in the plan of salvation? How do we, like these exemplars of faith, initially show our faith in the working of God?</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9</a:t>
            </a:fld>
            <a:endParaRPr lang="en-US"/>
          </a:p>
        </p:txBody>
      </p:sp>
    </p:spTree>
    <p:extLst>
      <p:ext uri="{BB962C8B-B14F-4D97-AF65-F5344CB8AC3E}">
        <p14:creationId xmlns:p14="http://schemas.microsoft.com/office/powerpoint/2010/main" val="307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84972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409009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426397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32238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DE439-1E53-404E-B6B2-88F67B0AB2AF}"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97008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DE439-1E53-404E-B6B2-88F67B0AB2AF}"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351463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DE439-1E53-404E-B6B2-88F67B0AB2AF}"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90135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DE439-1E53-404E-B6B2-88F67B0AB2AF}"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82911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E439-1E53-404E-B6B2-88F67B0AB2AF}"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39068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DE439-1E53-404E-B6B2-88F67B0AB2AF}"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30747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DE439-1E53-404E-B6B2-88F67B0AB2AF}"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311258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DE439-1E53-404E-B6B2-88F67B0AB2AF}" type="datetimeFigureOut">
              <a:rPr lang="en-US" smtClean="0"/>
              <a:t>8/23/2015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ACD-979F-4423-896C-7BAEEE1204C8}" type="slidenum">
              <a:rPr lang="en-US" smtClean="0"/>
              <a:t>‹#›</a:t>
            </a:fld>
            <a:endParaRPr lang="en-US"/>
          </a:p>
        </p:txBody>
      </p:sp>
    </p:spTree>
    <p:extLst>
      <p:ext uri="{BB962C8B-B14F-4D97-AF65-F5344CB8AC3E}">
        <p14:creationId xmlns:p14="http://schemas.microsoft.com/office/powerpoint/2010/main" val="384398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765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818762"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In Baptism – </a:t>
            </a:r>
            <a:r>
              <a:rPr lang="en-US" sz="4000" b="1" i="1" dirty="0" smtClean="0">
                <a:solidFill>
                  <a:schemeClr val="bg1"/>
                </a:solidFill>
              </a:rPr>
              <a:t>Colossians 2:11-12</a:t>
            </a:r>
          </a:p>
          <a:p>
            <a:pPr marL="0" indent="0" algn="ctr">
              <a:buNone/>
            </a:pPr>
            <a:r>
              <a:rPr lang="en-US" sz="3200" i="1" dirty="0" smtClean="0">
                <a:solidFill>
                  <a:schemeClr val="bg1"/>
                </a:solidFill>
              </a:rPr>
              <a:t>– God’s Power: Ephesians 1:19-20 –</a:t>
            </a:r>
          </a:p>
          <a:p>
            <a:pPr marL="0" indent="0" algn="ctr">
              <a:buNone/>
            </a:pPr>
            <a:r>
              <a:rPr lang="en-US" sz="3200" i="1" dirty="0" smtClean="0">
                <a:solidFill>
                  <a:schemeClr val="bg1"/>
                </a:solidFill>
              </a:rPr>
              <a:t>– Into Christ’s Death: Romans 6:3-11 –</a:t>
            </a:r>
          </a:p>
          <a:p>
            <a:pPr marL="0" indent="0" algn="ctr">
              <a:buNone/>
            </a:pPr>
            <a:endParaRPr lang="en-US" sz="3200" i="1" dirty="0">
              <a:solidFill>
                <a:schemeClr val="bg1"/>
              </a:solidFill>
            </a:endParaRPr>
          </a:p>
        </p:txBody>
      </p:sp>
      <p:sp>
        <p:nvSpPr>
          <p:cNvPr id="4" name="Title 1"/>
          <p:cNvSpPr txBox="1">
            <a:spLocks/>
          </p:cNvSpPr>
          <p:nvPr/>
        </p:nvSpPr>
        <p:spPr>
          <a:xfrm>
            <a:off x="3243348" y="500062"/>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smtClean="0">
                <a:solidFill>
                  <a:schemeClr val="bg1"/>
                </a:solidFill>
                <a:latin typeface="Brush Script MT" panose="03060802040406070304" pitchFamily="66" charset="0"/>
              </a:rPr>
              <a:t>In the Working of God</a:t>
            </a:r>
            <a:endParaRPr lang="en-US" sz="54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1159517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818762"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In Baptism – </a:t>
            </a:r>
            <a:r>
              <a:rPr lang="en-US" sz="4000" b="1" i="1" dirty="0" smtClean="0">
                <a:solidFill>
                  <a:schemeClr val="bg1"/>
                </a:solidFill>
              </a:rPr>
              <a:t>Colossians 2:11-12</a:t>
            </a:r>
          </a:p>
          <a:p>
            <a:pPr marL="0" indent="0" algn="ctr">
              <a:buNone/>
            </a:pPr>
            <a:r>
              <a:rPr lang="en-US" sz="3200" i="1" dirty="0" smtClean="0">
                <a:solidFill>
                  <a:schemeClr val="bg1"/>
                </a:solidFill>
              </a:rPr>
              <a:t>– God’s Power: Ephesians 1:19-20 –</a:t>
            </a:r>
          </a:p>
          <a:p>
            <a:pPr marL="0" indent="0" algn="ctr">
              <a:buNone/>
            </a:pPr>
            <a:r>
              <a:rPr lang="en-US" sz="3200" i="1" dirty="0" smtClean="0">
                <a:solidFill>
                  <a:schemeClr val="bg1"/>
                </a:solidFill>
              </a:rPr>
              <a:t>– Into Christ’s Death: Romans 6:3-11 –</a:t>
            </a:r>
          </a:p>
          <a:p>
            <a:pPr marL="0" indent="0" algn="ctr">
              <a:buNone/>
            </a:pPr>
            <a:r>
              <a:rPr lang="en-US" sz="3200" i="1" dirty="0" smtClean="0">
                <a:solidFill>
                  <a:schemeClr val="bg1"/>
                </a:solidFill>
              </a:rPr>
              <a:t>– Necessity: Mark 16:16 –</a:t>
            </a:r>
            <a:endParaRPr lang="en-US" sz="3200" i="1" dirty="0">
              <a:solidFill>
                <a:schemeClr val="bg1"/>
              </a:solidFill>
            </a:endParaRPr>
          </a:p>
          <a:p>
            <a:pPr marL="0" indent="0" algn="ctr">
              <a:buNone/>
            </a:pPr>
            <a:r>
              <a:rPr lang="en-US" sz="3200" i="1" dirty="0" smtClean="0">
                <a:solidFill>
                  <a:schemeClr val="bg1"/>
                </a:solidFill>
              </a:rPr>
              <a:t>– Appeal to God’s Saving Power: 1 Peter 3:21 –</a:t>
            </a:r>
          </a:p>
        </p:txBody>
      </p:sp>
      <p:sp>
        <p:nvSpPr>
          <p:cNvPr id="4" name="Title 1"/>
          <p:cNvSpPr txBox="1">
            <a:spLocks/>
          </p:cNvSpPr>
          <p:nvPr/>
        </p:nvSpPr>
        <p:spPr>
          <a:xfrm>
            <a:off x="3243348" y="500062"/>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smtClean="0">
                <a:solidFill>
                  <a:schemeClr val="bg1"/>
                </a:solidFill>
                <a:latin typeface="Brush Script MT" panose="03060802040406070304" pitchFamily="66" charset="0"/>
              </a:rPr>
              <a:t>In the Working of God</a:t>
            </a:r>
            <a:endParaRPr lang="en-US" sz="54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132844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2" y="2746469"/>
            <a:ext cx="5320876" cy="1325563"/>
          </a:xfrm>
        </p:spPr>
        <p:txBody>
          <a:bodyPr>
            <a:noAutofit/>
          </a:bodyPr>
          <a:lstStyle/>
          <a:p>
            <a:pPr algn="ctr"/>
            <a:r>
              <a:rPr lang="en-US" sz="16600" dirty="0" smtClean="0">
                <a:solidFill>
                  <a:schemeClr val="bg1"/>
                </a:solidFill>
                <a:latin typeface="Brush Script MT" panose="03060802040406070304" pitchFamily="66" charset="0"/>
              </a:rPr>
              <a:t>Faith</a:t>
            </a:r>
            <a:endParaRPr lang="en-US" sz="16600" dirty="0">
              <a:solidFill>
                <a:schemeClr val="bg1"/>
              </a:solidFill>
              <a:latin typeface="Brush Script MT" panose="03060802040406070304" pitchFamily="66" charset="0"/>
            </a:endParaRPr>
          </a:p>
        </p:txBody>
      </p:sp>
      <p:sp>
        <p:nvSpPr>
          <p:cNvPr id="3" name="Content Placeholder 2"/>
          <p:cNvSpPr>
            <a:spLocks noGrp="1"/>
          </p:cNvSpPr>
          <p:nvPr>
            <p:ph idx="1"/>
          </p:nvPr>
        </p:nvSpPr>
        <p:spPr>
          <a:xfrm>
            <a:off x="628650" y="1181681"/>
            <a:ext cx="7886700" cy="736380"/>
          </a:xfrm>
        </p:spPr>
        <p:txBody>
          <a:bodyPr>
            <a:noAutofit/>
          </a:bodyPr>
          <a:lstStyle/>
          <a:p>
            <a:pPr marL="0" indent="0" algn="ctr">
              <a:buNone/>
            </a:pPr>
            <a:r>
              <a:rPr lang="en-US" sz="6000" b="1" dirty="0" smtClean="0">
                <a:solidFill>
                  <a:schemeClr val="bg1"/>
                </a:solidFill>
              </a:rPr>
              <a:t>Do You Have</a:t>
            </a:r>
            <a:endParaRPr lang="en-US" sz="4800" i="1" dirty="0" smtClean="0">
              <a:solidFill>
                <a:schemeClr val="bg1"/>
              </a:solidFill>
            </a:endParaRPr>
          </a:p>
        </p:txBody>
      </p:sp>
      <p:sp>
        <p:nvSpPr>
          <p:cNvPr id="4" name="Title 1"/>
          <p:cNvSpPr txBox="1">
            <a:spLocks/>
          </p:cNvSpPr>
          <p:nvPr/>
        </p:nvSpPr>
        <p:spPr>
          <a:xfrm>
            <a:off x="1222961" y="4650446"/>
            <a:ext cx="66980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u="sng" dirty="0" smtClean="0">
                <a:solidFill>
                  <a:schemeClr val="bg1"/>
                </a:solidFill>
                <a:latin typeface="Brush Script MT" panose="03060802040406070304" pitchFamily="66" charset="0"/>
              </a:rPr>
              <a:t>In the Working of God?</a:t>
            </a:r>
            <a:endParaRPr lang="en-US" sz="66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856863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3"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marL="0" indent="0">
              <a:buNone/>
            </a:pPr>
            <a:endParaRPr lang="en-US" sz="2400" dirty="0">
              <a:solidFill>
                <a:schemeClr val="bg1"/>
              </a:solidFill>
            </a:endParaRPr>
          </a:p>
          <a:p>
            <a:pPr marL="0" indent="0">
              <a:buNone/>
            </a:pPr>
            <a:endParaRPr lang="en-US" sz="1200" dirty="0" smtClean="0">
              <a:solidFill>
                <a:schemeClr val="bg1"/>
              </a:solidFill>
            </a:endParaRPr>
          </a:p>
          <a:p>
            <a:pPr marL="0" indent="0" algn="ctr">
              <a:buNone/>
            </a:pPr>
            <a:r>
              <a:rPr lang="en-US" sz="3600" dirty="0" smtClean="0">
                <a:solidFill>
                  <a:schemeClr val="bg1"/>
                </a:solidFill>
              </a:rPr>
              <a:t>The </a:t>
            </a:r>
            <a:r>
              <a:rPr lang="en-US" sz="3600" dirty="0">
                <a:solidFill>
                  <a:schemeClr val="bg1"/>
                </a:solidFill>
              </a:rPr>
              <a:t>Discipline of the Methodist </a:t>
            </a:r>
            <a:r>
              <a:rPr lang="en-US" sz="3600" dirty="0" smtClean="0">
                <a:solidFill>
                  <a:schemeClr val="bg1"/>
                </a:solidFill>
              </a:rPr>
              <a:t>Church: </a:t>
            </a:r>
            <a:r>
              <a:rPr lang="en-US" sz="3600" dirty="0">
                <a:solidFill>
                  <a:schemeClr val="bg1"/>
                </a:solidFill>
              </a:rPr>
              <a:t>“Wherefore, that we are justified by </a:t>
            </a:r>
            <a:r>
              <a:rPr lang="en-US" sz="3600" u="sng" dirty="0">
                <a:solidFill>
                  <a:schemeClr val="bg1"/>
                </a:solidFill>
              </a:rPr>
              <a:t>faith only</a:t>
            </a:r>
            <a:r>
              <a:rPr lang="en-US" sz="3600" dirty="0">
                <a:solidFill>
                  <a:schemeClr val="bg1"/>
                </a:solidFill>
              </a:rPr>
              <a:t> is a most wholesome doctrine, and very full of </a:t>
            </a:r>
            <a:r>
              <a:rPr lang="en-US" sz="3600" dirty="0" smtClean="0">
                <a:solidFill>
                  <a:schemeClr val="bg1"/>
                </a:solidFill>
              </a:rPr>
              <a:t>comfort.” (pg. </a:t>
            </a:r>
            <a:r>
              <a:rPr lang="en-US" sz="3600" dirty="0">
                <a:solidFill>
                  <a:schemeClr val="bg1"/>
                </a:solidFill>
              </a:rPr>
              <a:t>40</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4048334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3"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dirty="0" smtClean="0">
              <a:solidFill>
                <a:schemeClr val="bg1"/>
              </a:solidFill>
            </a:endParaRPr>
          </a:p>
          <a:p>
            <a:pPr marL="0" indent="0" algn="ctr">
              <a:buNone/>
            </a:pPr>
            <a:endParaRPr lang="en-US" sz="1100" dirty="0">
              <a:solidFill>
                <a:schemeClr val="bg1"/>
              </a:solidFill>
            </a:endParaRPr>
          </a:p>
          <a:p>
            <a:pPr marL="0" indent="0" algn="ctr">
              <a:buNone/>
            </a:pPr>
            <a:r>
              <a:rPr lang="en-US" dirty="0" smtClean="0">
                <a:solidFill>
                  <a:schemeClr val="bg1"/>
                </a:solidFill>
              </a:rPr>
              <a:t>The </a:t>
            </a:r>
            <a:r>
              <a:rPr lang="en-US" dirty="0">
                <a:solidFill>
                  <a:schemeClr val="bg1"/>
                </a:solidFill>
              </a:rPr>
              <a:t>Standard Manual for Baptist </a:t>
            </a:r>
            <a:r>
              <a:rPr lang="en-US" dirty="0" smtClean="0">
                <a:solidFill>
                  <a:schemeClr val="bg1"/>
                </a:solidFill>
              </a:rPr>
              <a:t>Churches: </a:t>
            </a:r>
            <a:r>
              <a:rPr lang="en-US" dirty="0">
                <a:solidFill>
                  <a:schemeClr val="bg1"/>
                </a:solidFill>
              </a:rPr>
              <a:t>“We believe the Scriptures teach that the great gospel blessing which Christ secures to such as believe in him is justification; that justification includes the pardon of sin, and the gift of eternal life on principles of righteousness; that it is bestowed, not in consideration of any works of righteousness which we have done, </a:t>
            </a:r>
            <a:r>
              <a:rPr lang="en-US" u="sng" dirty="0">
                <a:solidFill>
                  <a:schemeClr val="bg1"/>
                </a:solidFill>
              </a:rPr>
              <a:t>but solely through faith in Christ</a:t>
            </a:r>
            <a:r>
              <a:rPr lang="en-US" u="sng" dirty="0" smtClean="0">
                <a:solidFill>
                  <a:schemeClr val="bg1"/>
                </a:solidFill>
              </a:rPr>
              <a:t>.</a:t>
            </a:r>
            <a:r>
              <a:rPr lang="en-US" dirty="0" smtClean="0">
                <a:solidFill>
                  <a:schemeClr val="bg1"/>
                </a:solidFill>
              </a:rPr>
              <a:t>” (pg. 62)</a:t>
            </a:r>
            <a:endParaRPr lang="en-US" dirty="0">
              <a:solidFill>
                <a:schemeClr val="bg1"/>
              </a:solidFill>
            </a:endParaRPr>
          </a:p>
        </p:txBody>
      </p:sp>
    </p:spTree>
    <p:extLst>
      <p:ext uri="{BB962C8B-B14F-4D97-AF65-F5344CB8AC3E}">
        <p14:creationId xmlns:p14="http://schemas.microsoft.com/office/powerpoint/2010/main" val="333126300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3"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Source of Faith</a:t>
            </a:r>
          </a:p>
          <a:p>
            <a:pPr marL="0" indent="0" algn="ctr">
              <a:buNone/>
            </a:pPr>
            <a:r>
              <a:rPr lang="en-US" sz="3200" i="1" dirty="0" smtClean="0">
                <a:solidFill>
                  <a:schemeClr val="bg1"/>
                </a:solidFill>
              </a:rPr>
              <a:t>– Romans 10:14-17 –</a:t>
            </a:r>
          </a:p>
          <a:p>
            <a:pPr marL="0" indent="0" algn="ctr">
              <a:buNone/>
            </a:pPr>
            <a:r>
              <a:rPr lang="en-US" sz="4000" b="1" dirty="0" smtClean="0">
                <a:solidFill>
                  <a:schemeClr val="bg1"/>
                </a:solidFill>
              </a:rPr>
              <a:t>Definition/Description from God</a:t>
            </a:r>
          </a:p>
          <a:p>
            <a:pPr marL="0" indent="0" algn="ctr">
              <a:buNone/>
            </a:pPr>
            <a:r>
              <a:rPr lang="en-US" sz="3200" i="1" dirty="0" smtClean="0">
                <a:solidFill>
                  <a:schemeClr val="bg1"/>
                </a:solidFill>
              </a:rPr>
              <a:t>– 2 </a:t>
            </a:r>
            <a:r>
              <a:rPr lang="en-US" sz="3200" i="1" dirty="0">
                <a:solidFill>
                  <a:schemeClr val="bg1"/>
                </a:solidFill>
              </a:rPr>
              <a:t>Peter </a:t>
            </a:r>
            <a:r>
              <a:rPr lang="en-US" sz="3200" i="1" dirty="0" smtClean="0">
                <a:solidFill>
                  <a:schemeClr val="bg1"/>
                </a:solidFill>
              </a:rPr>
              <a:t>1:19-21 –</a:t>
            </a:r>
          </a:p>
          <a:p>
            <a:pPr marL="0" indent="0" algn="ctr">
              <a:buNone/>
            </a:pPr>
            <a:r>
              <a:rPr lang="en-US" sz="4000" b="1" dirty="0" smtClean="0">
                <a:solidFill>
                  <a:schemeClr val="bg1"/>
                </a:solidFill>
              </a:rPr>
              <a:t>ALL Scripture</a:t>
            </a:r>
          </a:p>
          <a:p>
            <a:pPr marL="0" indent="0" algn="ctr">
              <a:buNone/>
            </a:pPr>
            <a:r>
              <a:rPr lang="en-US" sz="3200" i="1" dirty="0" smtClean="0">
                <a:solidFill>
                  <a:schemeClr val="bg1"/>
                </a:solidFill>
              </a:rPr>
              <a:t>– 2 </a:t>
            </a:r>
            <a:r>
              <a:rPr lang="en-US" sz="3200" i="1" dirty="0">
                <a:solidFill>
                  <a:schemeClr val="bg1"/>
                </a:solidFill>
              </a:rPr>
              <a:t>Timothy </a:t>
            </a:r>
            <a:r>
              <a:rPr lang="en-US" sz="3200" i="1" dirty="0" smtClean="0">
                <a:solidFill>
                  <a:schemeClr val="bg1"/>
                </a:solidFill>
              </a:rPr>
              <a:t>3:16-17 –</a:t>
            </a:r>
            <a:endParaRPr lang="en-US" sz="3200" i="1" dirty="0">
              <a:solidFill>
                <a:schemeClr val="bg1"/>
              </a:solidFill>
            </a:endParaRPr>
          </a:p>
        </p:txBody>
      </p:sp>
    </p:spTree>
    <p:extLst>
      <p:ext uri="{BB962C8B-B14F-4D97-AF65-F5344CB8AC3E}">
        <p14:creationId xmlns:p14="http://schemas.microsoft.com/office/powerpoint/2010/main" val="2542347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3"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4000" b="1" dirty="0" smtClean="0">
              <a:solidFill>
                <a:schemeClr val="bg1"/>
              </a:solidFill>
            </a:endParaRPr>
          </a:p>
          <a:p>
            <a:pPr marL="0" indent="0" algn="ctr">
              <a:buNone/>
            </a:pPr>
            <a:endParaRPr lang="en-US" sz="2000" b="1" dirty="0" smtClean="0">
              <a:solidFill>
                <a:schemeClr val="bg1"/>
              </a:solidFill>
            </a:endParaRPr>
          </a:p>
          <a:p>
            <a:pPr marL="0" indent="0" algn="ctr">
              <a:buNone/>
            </a:pPr>
            <a:r>
              <a:rPr lang="en-US" sz="4000" b="1" dirty="0" smtClean="0">
                <a:solidFill>
                  <a:schemeClr val="bg1"/>
                </a:solidFill>
              </a:rPr>
              <a:t>Faith in God</a:t>
            </a:r>
          </a:p>
          <a:p>
            <a:pPr marL="0" indent="0" algn="ctr">
              <a:buNone/>
            </a:pPr>
            <a:r>
              <a:rPr lang="en-US" sz="3200" i="1" dirty="0" smtClean="0">
                <a:solidFill>
                  <a:schemeClr val="bg1"/>
                </a:solidFill>
              </a:rPr>
              <a:t>– Hebrews 11:6 –</a:t>
            </a:r>
          </a:p>
          <a:p>
            <a:pPr marL="0" indent="0" algn="ctr">
              <a:buNone/>
            </a:pPr>
            <a:endParaRPr lang="en-US" sz="4000" b="1" dirty="0" smtClean="0">
              <a:solidFill>
                <a:schemeClr val="bg1"/>
              </a:solidFill>
            </a:endParaRPr>
          </a:p>
        </p:txBody>
      </p:sp>
    </p:spTree>
    <p:extLst>
      <p:ext uri="{BB962C8B-B14F-4D97-AF65-F5344CB8AC3E}">
        <p14:creationId xmlns:p14="http://schemas.microsoft.com/office/powerpoint/2010/main" val="2501380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1911563"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4000" b="1" dirty="0" smtClean="0">
              <a:solidFill>
                <a:schemeClr val="bg1"/>
              </a:solidFill>
            </a:endParaRPr>
          </a:p>
          <a:p>
            <a:pPr marL="0" indent="0" algn="ctr">
              <a:buNone/>
            </a:pPr>
            <a:endParaRPr lang="en-US" sz="2000" b="1" dirty="0" smtClean="0">
              <a:solidFill>
                <a:schemeClr val="bg1"/>
              </a:solidFill>
            </a:endParaRPr>
          </a:p>
          <a:p>
            <a:pPr marL="0" indent="0" algn="ctr">
              <a:buNone/>
            </a:pPr>
            <a:r>
              <a:rPr lang="en-US" sz="4000" b="1" dirty="0" smtClean="0">
                <a:solidFill>
                  <a:schemeClr val="bg1"/>
                </a:solidFill>
              </a:rPr>
              <a:t>Faith in God</a:t>
            </a:r>
          </a:p>
          <a:p>
            <a:pPr marL="0" indent="0" algn="ctr">
              <a:buNone/>
            </a:pPr>
            <a:r>
              <a:rPr lang="en-US" sz="3200" i="1" dirty="0" smtClean="0">
                <a:solidFill>
                  <a:schemeClr val="bg1"/>
                </a:solidFill>
              </a:rPr>
              <a:t>– Hebrews 11:6 –</a:t>
            </a:r>
          </a:p>
          <a:p>
            <a:pPr marL="0" indent="0" algn="ctr">
              <a:buNone/>
            </a:pPr>
            <a:r>
              <a:rPr lang="en-US" sz="4000" b="1" dirty="0" smtClean="0">
                <a:solidFill>
                  <a:schemeClr val="bg1"/>
                </a:solidFill>
              </a:rPr>
              <a:t>Diligently Seek Him</a:t>
            </a:r>
          </a:p>
          <a:p>
            <a:pPr marL="0" indent="0" algn="ctr">
              <a:buNone/>
            </a:pPr>
            <a:r>
              <a:rPr lang="en-US" sz="3200" i="1" dirty="0" smtClean="0">
                <a:solidFill>
                  <a:schemeClr val="bg1"/>
                </a:solidFill>
              </a:rPr>
              <a:t>– Matthew 7:7-8; Psalm 119:2 –</a:t>
            </a:r>
          </a:p>
        </p:txBody>
      </p:sp>
    </p:spTree>
    <p:extLst>
      <p:ext uri="{BB962C8B-B14F-4D97-AF65-F5344CB8AC3E}">
        <p14:creationId xmlns:p14="http://schemas.microsoft.com/office/powerpoint/2010/main" val="30351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818762"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1600" b="1" dirty="0" smtClean="0">
              <a:solidFill>
                <a:schemeClr val="bg1"/>
              </a:solidFill>
            </a:endParaRPr>
          </a:p>
          <a:p>
            <a:pPr marL="0" indent="0" algn="ctr">
              <a:buNone/>
            </a:pPr>
            <a:endParaRPr lang="en-US" sz="3600" b="1" dirty="0" smtClean="0">
              <a:solidFill>
                <a:schemeClr val="bg1"/>
              </a:solidFill>
            </a:endParaRPr>
          </a:p>
          <a:p>
            <a:pPr marL="0" indent="0" algn="ctr">
              <a:buNone/>
            </a:pPr>
            <a:r>
              <a:rPr lang="en-US" sz="4000" b="1" dirty="0" smtClean="0">
                <a:solidFill>
                  <a:schemeClr val="bg1"/>
                </a:solidFill>
              </a:rPr>
              <a:t>Hebrews 11</a:t>
            </a:r>
          </a:p>
          <a:p>
            <a:pPr marL="0" indent="0" algn="ctr">
              <a:buNone/>
            </a:pPr>
            <a:r>
              <a:rPr lang="en-US" sz="3200" i="1" dirty="0" smtClean="0">
                <a:solidFill>
                  <a:schemeClr val="bg1"/>
                </a:solidFill>
              </a:rPr>
              <a:t>– Noah: v. 7 –</a:t>
            </a:r>
          </a:p>
          <a:p>
            <a:pPr marL="0" indent="0" algn="ctr">
              <a:buNone/>
            </a:pPr>
            <a:endParaRPr lang="en-US" sz="3200" i="1" dirty="0" smtClean="0">
              <a:solidFill>
                <a:schemeClr val="bg1"/>
              </a:solidFill>
            </a:endParaRPr>
          </a:p>
        </p:txBody>
      </p:sp>
      <p:sp>
        <p:nvSpPr>
          <p:cNvPr id="4" name="Title 1"/>
          <p:cNvSpPr txBox="1">
            <a:spLocks/>
          </p:cNvSpPr>
          <p:nvPr/>
        </p:nvSpPr>
        <p:spPr>
          <a:xfrm>
            <a:off x="3243348" y="500062"/>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smtClean="0">
                <a:solidFill>
                  <a:schemeClr val="bg1"/>
                </a:solidFill>
                <a:latin typeface="Brush Script MT" panose="03060802040406070304" pitchFamily="66" charset="0"/>
              </a:rPr>
              <a:t>In the Working of God</a:t>
            </a:r>
            <a:endParaRPr lang="en-US" sz="54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15035630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818762"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1600" b="1" dirty="0" smtClean="0">
              <a:solidFill>
                <a:schemeClr val="bg1"/>
              </a:solidFill>
            </a:endParaRPr>
          </a:p>
          <a:p>
            <a:pPr marL="0" indent="0" algn="ctr">
              <a:buNone/>
            </a:pPr>
            <a:endParaRPr lang="en-US" sz="3600" b="1" dirty="0" smtClean="0">
              <a:solidFill>
                <a:schemeClr val="bg1"/>
              </a:solidFill>
            </a:endParaRPr>
          </a:p>
          <a:p>
            <a:pPr marL="0" indent="0" algn="ctr">
              <a:buNone/>
            </a:pPr>
            <a:r>
              <a:rPr lang="en-US" sz="4000" b="1" dirty="0" smtClean="0">
                <a:solidFill>
                  <a:schemeClr val="bg1"/>
                </a:solidFill>
              </a:rPr>
              <a:t>Hebrews 11</a:t>
            </a:r>
          </a:p>
          <a:p>
            <a:pPr marL="0" indent="0" algn="ctr">
              <a:buNone/>
            </a:pPr>
            <a:r>
              <a:rPr lang="en-US" sz="3200" i="1" dirty="0" smtClean="0">
                <a:solidFill>
                  <a:schemeClr val="bg1"/>
                </a:solidFill>
              </a:rPr>
              <a:t>– Noah: v. 7 –</a:t>
            </a:r>
          </a:p>
          <a:p>
            <a:pPr marL="0" indent="0" algn="ctr">
              <a:buNone/>
            </a:pPr>
            <a:r>
              <a:rPr lang="en-US" sz="3200" i="1" dirty="0" smtClean="0">
                <a:solidFill>
                  <a:schemeClr val="bg1"/>
                </a:solidFill>
              </a:rPr>
              <a:t>– Abraham: v. 8-10, 17-19 –</a:t>
            </a:r>
          </a:p>
          <a:p>
            <a:pPr marL="0" indent="0" algn="ctr">
              <a:buNone/>
            </a:pPr>
            <a:endParaRPr lang="en-US" sz="3200" i="1" dirty="0" smtClean="0">
              <a:solidFill>
                <a:schemeClr val="bg1"/>
              </a:solidFill>
            </a:endParaRPr>
          </a:p>
        </p:txBody>
      </p:sp>
      <p:sp>
        <p:nvSpPr>
          <p:cNvPr id="4" name="Title 1"/>
          <p:cNvSpPr txBox="1">
            <a:spLocks/>
          </p:cNvSpPr>
          <p:nvPr/>
        </p:nvSpPr>
        <p:spPr>
          <a:xfrm>
            <a:off x="3243348" y="500062"/>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smtClean="0">
                <a:solidFill>
                  <a:schemeClr val="bg1"/>
                </a:solidFill>
                <a:latin typeface="Brush Script MT" panose="03060802040406070304" pitchFamily="66" charset="0"/>
              </a:rPr>
              <a:t>In the Working of God</a:t>
            </a:r>
            <a:endParaRPr lang="en-US" sz="54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1861144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818762" y="683786"/>
            <a:ext cx="5320876" cy="1325563"/>
          </a:xfrm>
        </p:spPr>
        <p:txBody>
          <a:bodyPr>
            <a:noAutofit/>
          </a:bodyPr>
          <a:lstStyle/>
          <a:p>
            <a:pPr algn="ctr"/>
            <a:r>
              <a:rPr lang="en-US" sz="13800" dirty="0" smtClean="0">
                <a:solidFill>
                  <a:schemeClr val="bg1"/>
                </a:solidFill>
                <a:latin typeface="Brush Script MT" panose="03060802040406070304" pitchFamily="66" charset="0"/>
              </a:rPr>
              <a:t>Faith</a:t>
            </a:r>
            <a:endParaRPr lang="en-US" sz="13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Autofit/>
          </a:bodyPr>
          <a:lstStyle/>
          <a:p>
            <a:pPr marL="0" indent="0" algn="ctr">
              <a:buNone/>
            </a:pPr>
            <a:endParaRPr lang="en-US" sz="1600" b="1" dirty="0" smtClean="0">
              <a:solidFill>
                <a:schemeClr val="bg1"/>
              </a:solidFill>
            </a:endParaRPr>
          </a:p>
          <a:p>
            <a:pPr marL="0" indent="0" algn="ctr">
              <a:buNone/>
            </a:pPr>
            <a:endParaRPr lang="en-US" sz="3600" b="1" dirty="0" smtClean="0">
              <a:solidFill>
                <a:schemeClr val="bg1"/>
              </a:solidFill>
            </a:endParaRPr>
          </a:p>
          <a:p>
            <a:pPr marL="0" indent="0" algn="ctr">
              <a:buNone/>
            </a:pPr>
            <a:r>
              <a:rPr lang="en-US" sz="4000" b="1" dirty="0" smtClean="0">
                <a:solidFill>
                  <a:schemeClr val="bg1"/>
                </a:solidFill>
              </a:rPr>
              <a:t>Hebrews 11</a:t>
            </a:r>
          </a:p>
          <a:p>
            <a:pPr marL="0" indent="0" algn="ctr">
              <a:buNone/>
            </a:pPr>
            <a:r>
              <a:rPr lang="en-US" sz="3200" i="1" dirty="0" smtClean="0">
                <a:solidFill>
                  <a:schemeClr val="bg1"/>
                </a:solidFill>
              </a:rPr>
              <a:t>– Noah: v. 7 –</a:t>
            </a:r>
          </a:p>
          <a:p>
            <a:pPr marL="0" indent="0" algn="ctr">
              <a:buNone/>
            </a:pPr>
            <a:r>
              <a:rPr lang="en-US" sz="3200" i="1" dirty="0" smtClean="0">
                <a:solidFill>
                  <a:schemeClr val="bg1"/>
                </a:solidFill>
              </a:rPr>
              <a:t>– Abraham: v. 8-10, 17-19 –</a:t>
            </a:r>
          </a:p>
          <a:p>
            <a:pPr marL="0" indent="0" algn="ctr">
              <a:buNone/>
            </a:pPr>
            <a:r>
              <a:rPr lang="en-US" sz="3200" i="1" dirty="0" smtClean="0">
                <a:solidFill>
                  <a:schemeClr val="bg1"/>
                </a:solidFill>
              </a:rPr>
              <a:t>– Israelites: v. 30 –</a:t>
            </a:r>
          </a:p>
        </p:txBody>
      </p:sp>
      <p:sp>
        <p:nvSpPr>
          <p:cNvPr id="4" name="Title 1"/>
          <p:cNvSpPr txBox="1">
            <a:spLocks/>
          </p:cNvSpPr>
          <p:nvPr/>
        </p:nvSpPr>
        <p:spPr>
          <a:xfrm>
            <a:off x="3243348" y="500062"/>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smtClean="0">
                <a:solidFill>
                  <a:schemeClr val="bg1"/>
                </a:solidFill>
                <a:latin typeface="Brush Script MT" panose="03060802040406070304" pitchFamily="66" charset="0"/>
              </a:rPr>
              <a:t>In the Working of God</a:t>
            </a:r>
            <a:endParaRPr lang="en-US" sz="5400" u="sng"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124257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2066</Words>
  <Application>Microsoft Office PowerPoint</Application>
  <PresentationFormat>On-screen Show (4:3)</PresentationFormat>
  <Paragraphs>156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Wingdings</vt:lpstr>
      <vt:lpstr>Arial</vt:lpstr>
      <vt:lpstr>Brush Script MT</vt:lpstr>
      <vt:lpstr>Calibri Light</vt:lpstr>
      <vt:lpstr>Office Theme</vt:lpstr>
      <vt:lpstr>PowerPoint Presentation</vt:lpstr>
      <vt:lpstr>Faith</vt:lpstr>
      <vt:lpstr>Faith</vt:lpstr>
      <vt:lpstr>Faith</vt:lpstr>
      <vt:lpstr>Faith</vt:lpstr>
      <vt:lpstr>Faith</vt:lpstr>
      <vt:lpstr>Faith</vt:lpstr>
      <vt:lpstr>Faith</vt:lpstr>
      <vt:lpstr>Faith</vt:lpstr>
      <vt:lpstr>Faith</vt:lpstr>
      <vt:lpstr>Faith</vt:lpstr>
      <vt:lpstr>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21</cp:revision>
  <dcterms:created xsi:type="dcterms:W3CDTF">2015-08-21T20:00:09Z</dcterms:created>
  <dcterms:modified xsi:type="dcterms:W3CDTF">2015-08-23T05:32:38Z</dcterms:modified>
</cp:coreProperties>
</file>