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9" r:id="rId2"/>
    <p:sldId id="256" r:id="rId3"/>
    <p:sldId id="257" r:id="rId4"/>
    <p:sldId id="260" r:id="rId5"/>
    <p:sldId id="258"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576" y="54"/>
      </p:cViewPr>
      <p:guideLst/>
    </p:cSldViewPr>
  </p:slideViewPr>
  <p:notesTextViewPr>
    <p:cViewPr>
      <p:scale>
        <a:sx n="1" d="1"/>
        <a:sy n="1" d="1"/>
      </p:scale>
      <p:origin x="0" y="0"/>
    </p:cViewPr>
  </p:notesTextViewPr>
  <p:notesViewPr>
    <p:cSldViewPr snapToGrid="0">
      <p:cViewPr varScale="1">
        <p:scale>
          <a:sx n="57" d="100"/>
          <a:sy n="57" d="100"/>
        </p:scale>
        <p:origin x="19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D3957-D8BE-4C59-BD23-FBF4B1015589}" type="datetimeFigureOut">
              <a:rPr lang="en-US" smtClean="0"/>
              <a:t>9/13/2015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77AC2F-24C6-4794-9135-74D8E6CFE770}" type="slidenum">
              <a:rPr lang="en-US" smtClean="0"/>
              <a:t>‹#›</a:t>
            </a:fld>
            <a:endParaRPr lang="en-US"/>
          </a:p>
        </p:txBody>
      </p:sp>
    </p:spTree>
    <p:extLst>
      <p:ext uri="{BB962C8B-B14F-4D97-AF65-F5344CB8AC3E}">
        <p14:creationId xmlns:p14="http://schemas.microsoft.com/office/powerpoint/2010/main" val="2407739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Approaching Jordan’s Bank</a:t>
            </a:r>
            <a:endParaRPr lang="en-US" dirty="0"/>
          </a:p>
          <a:p>
            <a:r>
              <a:rPr lang="en-US" b="1" dirty="0"/>
              <a:t>Introduction</a:t>
            </a:r>
            <a:endParaRPr lang="en-US" dirty="0"/>
          </a:p>
          <a:p>
            <a:pPr marL="171450" lvl="0" indent="-171450">
              <a:buFont typeface="Arial" panose="020B0604020202020204" pitchFamily="34" charset="0"/>
              <a:buChar char="•"/>
            </a:pPr>
            <a:r>
              <a:rPr lang="en-US" dirty="0"/>
              <a:t>Our God has called us to salvation. Answering this call sets us apart from this world.</a:t>
            </a:r>
          </a:p>
          <a:p>
            <a:pPr marL="171450" lvl="0" indent="-171450">
              <a:buFont typeface="Arial" panose="020B0604020202020204" pitchFamily="34" charset="0"/>
              <a:buChar char="•"/>
            </a:pPr>
            <a:r>
              <a:rPr lang="en-US" dirty="0"/>
              <a:t>When we are set apart, we are expected to trust in Him, and live for Him every day.</a:t>
            </a:r>
          </a:p>
          <a:p>
            <a:pPr marL="171450" lvl="0" indent="-171450">
              <a:buFont typeface="Arial" panose="020B0604020202020204" pitchFamily="34" charset="0"/>
              <a:buChar char="•"/>
            </a:pPr>
            <a:r>
              <a:rPr lang="en-US" dirty="0"/>
              <a:t>This task is impossible without Him, but with Him it is a surety (</a:t>
            </a:r>
            <a:r>
              <a:rPr lang="en-US" b="1" dirty="0"/>
              <a:t>cf. Matthew 19:23-30</a:t>
            </a:r>
            <a:r>
              <a:rPr lang="en-US" dirty="0"/>
              <a:t>).</a:t>
            </a:r>
          </a:p>
          <a:p>
            <a:pPr marL="171450" lvl="0" indent="-171450">
              <a:buFont typeface="Arial" panose="020B0604020202020204" pitchFamily="34" charset="0"/>
              <a:buChar char="•"/>
            </a:pPr>
            <a:r>
              <a:rPr lang="en-US" dirty="0"/>
              <a:t>The path to heaven is described as difficult (</a:t>
            </a:r>
            <a:r>
              <a:rPr lang="en-US" b="1" dirty="0"/>
              <a:t>cf. Matthew 7:13-14</a:t>
            </a:r>
            <a:r>
              <a:rPr lang="en-US" dirty="0"/>
              <a:t>).</a:t>
            </a:r>
          </a:p>
          <a:p>
            <a:pPr marL="171450" lvl="0" indent="-171450">
              <a:buFont typeface="Arial" panose="020B0604020202020204" pitchFamily="34" charset="0"/>
              <a:buChar char="•"/>
            </a:pPr>
            <a:r>
              <a:rPr lang="en-US" dirty="0"/>
              <a:t>It is a life of work, and the rest is our reward, but we cannot stop working until we reach our destination – </a:t>
            </a:r>
            <a:r>
              <a:rPr lang="en-US" b="1" i="1" dirty="0"/>
              <a:t>“Let us therefore be diligent to enter that rest, lest anyone fall according to the same example of disobedience” (Hebrews 4:11</a:t>
            </a:r>
            <a:r>
              <a:rPr lang="en-US" dirty="0"/>
              <a:t>).</a:t>
            </a:r>
          </a:p>
          <a:p>
            <a:pPr marL="171450" lvl="0" indent="-171450">
              <a:buFont typeface="Arial" panose="020B0604020202020204" pitchFamily="34" charset="0"/>
              <a:buChar char="•"/>
            </a:pPr>
            <a:r>
              <a:rPr lang="en-US" dirty="0"/>
              <a:t>The example referred to is that of disobedient Israel </a:t>
            </a:r>
            <a:r>
              <a:rPr lang="en-US"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9D77AC2F-24C6-4794-9135-74D8E6CFE770}" type="slidenum">
              <a:rPr lang="en-US" smtClean="0"/>
              <a:t>2</a:t>
            </a:fld>
            <a:endParaRPr lang="en-US"/>
          </a:p>
        </p:txBody>
      </p:sp>
    </p:spTree>
    <p:extLst>
      <p:ext uri="{BB962C8B-B14F-4D97-AF65-F5344CB8AC3E}">
        <p14:creationId xmlns:p14="http://schemas.microsoft.com/office/powerpoint/2010/main" val="2449902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Approaching Jordan’s Bank</a:t>
            </a:r>
          </a:p>
          <a:p>
            <a:pPr lvl="0"/>
            <a:r>
              <a:rPr lang="en-US" dirty="0"/>
              <a:t>Disobedient Israel</a:t>
            </a:r>
          </a:p>
          <a:p>
            <a:pPr marL="171450" lvl="0" indent="-171450">
              <a:buFont typeface="Arial" panose="020B0604020202020204" pitchFamily="34" charset="0"/>
              <a:buChar char="•"/>
            </a:pPr>
            <a:r>
              <a:rPr lang="en-US" b="1" dirty="0"/>
              <a:t>The warning given of failing to enter the rest is not given to discourage us, it is given to exhort us to continue to trust God, and live a faithful life accordingly.</a:t>
            </a:r>
            <a:endParaRPr lang="en-US" dirty="0"/>
          </a:p>
          <a:p>
            <a:pPr marL="171450" lvl="0" indent="-171450">
              <a:buFont typeface="Arial" panose="020B0604020202020204" pitchFamily="34" charset="0"/>
              <a:buChar char="•"/>
            </a:pPr>
            <a:r>
              <a:rPr lang="en-US" b="1" dirty="0"/>
              <a:t>Hebrews 3:7-19</a:t>
            </a:r>
            <a:r>
              <a:rPr lang="en-US" dirty="0"/>
              <a:t> – Israel were hardened by sin. They did not trust God fully – this showed by their disobedience.</a:t>
            </a:r>
          </a:p>
          <a:p>
            <a:pPr marL="628650" lvl="1" indent="-171450">
              <a:buFont typeface="Arial" panose="020B0604020202020204" pitchFamily="34" charset="0"/>
              <a:buChar char="•"/>
            </a:pPr>
            <a:r>
              <a:rPr lang="en-US" b="1" dirty="0"/>
              <a:t>This was not a one-time chance given by God. He was longsuffering with them, but the majority didn’t come around.</a:t>
            </a:r>
            <a:endParaRPr lang="en-US" dirty="0"/>
          </a:p>
          <a:p>
            <a:pPr marL="628650" lvl="1" indent="-171450">
              <a:buFont typeface="Arial" panose="020B0604020202020204" pitchFamily="34" charset="0"/>
              <a:buChar char="•"/>
            </a:pPr>
            <a:r>
              <a:rPr lang="en-US" dirty="0"/>
              <a:t>Part of Israel’s problem, and also a Christian who falls away, is losing confidence in God </a:t>
            </a:r>
            <a:r>
              <a:rPr lang="en-US" b="1" dirty="0"/>
              <a:t>(v. 14-15)</a:t>
            </a:r>
            <a:r>
              <a:rPr lang="en-US" dirty="0"/>
              <a:t>. – </a:t>
            </a:r>
            <a:r>
              <a:rPr lang="en-US" b="1" i="1" dirty="0"/>
              <a:t>This is manifested in disobedience</a:t>
            </a:r>
            <a:r>
              <a:rPr lang="en-US" dirty="0"/>
              <a:t>.</a:t>
            </a:r>
          </a:p>
          <a:p>
            <a:pPr marL="1085850" lvl="2" indent="-171450">
              <a:buFont typeface="Arial" panose="020B0604020202020204" pitchFamily="34" charset="0"/>
              <a:buChar char="•"/>
            </a:pPr>
            <a:r>
              <a:rPr lang="en-US" b="1" dirty="0"/>
              <a:t>10:19-22</a:t>
            </a:r>
            <a:r>
              <a:rPr lang="en-US" dirty="0"/>
              <a:t> – We must have boldness in Christ. We must have </a:t>
            </a:r>
            <a:r>
              <a:rPr lang="en-US" b="1" i="1" dirty="0"/>
              <a:t>“full assurance of faith.”</a:t>
            </a:r>
            <a:endParaRPr lang="en-US" dirty="0"/>
          </a:p>
          <a:p>
            <a:pPr marL="1085850" lvl="2" indent="-171450">
              <a:buFont typeface="Arial" panose="020B0604020202020204" pitchFamily="34" charset="0"/>
              <a:buChar char="•"/>
            </a:pPr>
            <a:r>
              <a:rPr lang="en-US" b="1" dirty="0"/>
              <a:t>Israel did not – look what happened! </a:t>
            </a:r>
            <a:r>
              <a:rPr lang="en-US" b="1"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9D77AC2F-24C6-4794-9135-74D8E6CFE770}" type="slidenum">
              <a:rPr lang="en-US" smtClean="0"/>
              <a:t>3</a:t>
            </a:fld>
            <a:endParaRPr lang="en-US"/>
          </a:p>
        </p:txBody>
      </p:sp>
    </p:spTree>
    <p:extLst>
      <p:ext uri="{BB962C8B-B14F-4D97-AF65-F5344CB8AC3E}">
        <p14:creationId xmlns:p14="http://schemas.microsoft.com/office/powerpoint/2010/main" val="3014219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Unconfident Israel</a:t>
            </a:r>
          </a:p>
          <a:p>
            <a:pPr marL="171450" lvl="0" indent="-171450">
              <a:buFont typeface="Arial" panose="020B0604020202020204" pitchFamily="34" charset="0"/>
              <a:buChar char="•"/>
            </a:pPr>
            <a:r>
              <a:rPr lang="en-US" dirty="0"/>
              <a:t>Their lack of confidence in God showed several times:</a:t>
            </a:r>
          </a:p>
          <a:p>
            <a:pPr marL="628650" lvl="1" indent="-171450">
              <a:buFont typeface="Arial" panose="020B0604020202020204" pitchFamily="34" charset="0"/>
              <a:buChar char="•"/>
            </a:pPr>
            <a:r>
              <a:rPr lang="en-US" dirty="0"/>
              <a:t>In the Exodus – </a:t>
            </a:r>
            <a:r>
              <a:rPr lang="en-US" b="1" dirty="0"/>
              <a:t>Exodus 14:10-16</a:t>
            </a:r>
            <a:endParaRPr lang="en-US" dirty="0"/>
          </a:p>
          <a:p>
            <a:pPr marL="1085850" lvl="2" indent="-171450">
              <a:buFont typeface="Arial" panose="020B0604020202020204" pitchFamily="34" charset="0"/>
              <a:buChar char="•"/>
            </a:pPr>
            <a:r>
              <a:rPr lang="en-US" dirty="0"/>
              <a:t>They doubted God’s faithfulness to deliver them to from the Egyptians.</a:t>
            </a:r>
          </a:p>
          <a:p>
            <a:pPr marL="1085850" lvl="2" indent="-171450">
              <a:buFont typeface="Arial" panose="020B0604020202020204" pitchFamily="34" charset="0"/>
              <a:buChar char="•"/>
            </a:pPr>
            <a:r>
              <a:rPr lang="en-US" dirty="0"/>
              <a:t>Moses reminded them of God’s ability, and faithfulness.</a:t>
            </a:r>
          </a:p>
          <a:p>
            <a:pPr marL="1543050" lvl="3" indent="-171450">
              <a:buFont typeface="Arial" panose="020B0604020202020204" pitchFamily="34" charset="0"/>
              <a:buChar char="•"/>
            </a:pPr>
            <a:r>
              <a:rPr lang="en-US" b="1" dirty="0"/>
              <a:t>Instead of scrambling in life, we need to stand still and remember God’s promises, and appreciate them. This renews trust and confidence in times of adversity!</a:t>
            </a:r>
            <a:endParaRPr lang="en-US" dirty="0"/>
          </a:p>
          <a:p>
            <a:pPr marL="1085850" lvl="2" indent="-171450">
              <a:buFont typeface="Arial" panose="020B0604020202020204" pitchFamily="34" charset="0"/>
              <a:buChar char="•"/>
            </a:pPr>
            <a:r>
              <a:rPr lang="en-US" dirty="0"/>
              <a:t>God said move forward!</a:t>
            </a:r>
          </a:p>
          <a:p>
            <a:pPr marL="1543050" lvl="3" indent="-171450">
              <a:buFont typeface="Arial" panose="020B0604020202020204" pitchFamily="34" charset="0"/>
              <a:buChar char="•"/>
            </a:pPr>
            <a:r>
              <a:rPr lang="en-US" b="1" dirty="0"/>
              <a:t>There are times we must force ourselves to move forward, trusting in God’s faithfulness and ability to help us.</a:t>
            </a:r>
            <a:endParaRPr lang="en-US" dirty="0"/>
          </a:p>
          <a:p>
            <a:pPr marL="628650" lvl="1" indent="-171450">
              <a:buFont typeface="Arial" panose="020B0604020202020204" pitchFamily="34" charset="0"/>
              <a:buChar char="•"/>
            </a:pPr>
            <a:r>
              <a:rPr lang="en-US" dirty="0"/>
              <a:t>At Jordan’s banks #1 – </a:t>
            </a:r>
            <a:r>
              <a:rPr lang="en-US" b="1" dirty="0"/>
              <a:t>Numbers 13:26-29, 31-33</a:t>
            </a:r>
            <a:endParaRPr lang="en-US" dirty="0"/>
          </a:p>
          <a:p>
            <a:pPr marL="1085850" lvl="2" indent="-171450">
              <a:buFont typeface="Arial" panose="020B0604020202020204" pitchFamily="34" charset="0"/>
              <a:buChar char="•"/>
            </a:pPr>
            <a:r>
              <a:rPr lang="en-US" dirty="0"/>
              <a:t>The irony in the passage is overwhelming. </a:t>
            </a:r>
          </a:p>
          <a:p>
            <a:pPr marL="1085850" lvl="2" indent="-171450">
              <a:buFont typeface="Arial" panose="020B0604020202020204" pitchFamily="34" charset="0"/>
              <a:buChar char="•"/>
            </a:pPr>
            <a:r>
              <a:rPr lang="en-US" dirty="0"/>
              <a:t>Before they had complained God had taken them out of an okay situation into a difficult one.</a:t>
            </a:r>
          </a:p>
          <a:p>
            <a:pPr marL="1085850" lvl="2" indent="-171450">
              <a:buFont typeface="Arial" panose="020B0604020202020204" pitchFamily="34" charset="0"/>
              <a:buChar char="•"/>
            </a:pPr>
            <a:r>
              <a:rPr lang="en-US" dirty="0"/>
              <a:t>Now they see an incredible land God is offering them, and they refuse it!</a:t>
            </a:r>
          </a:p>
          <a:p>
            <a:pPr marL="1085850" lvl="2" indent="-171450">
              <a:buFont typeface="Arial" panose="020B0604020202020204" pitchFamily="34" charset="0"/>
              <a:buChar char="•"/>
            </a:pPr>
            <a:r>
              <a:rPr lang="en-US" b="1" dirty="0"/>
              <a:t>Why? </a:t>
            </a:r>
            <a:r>
              <a:rPr lang="en-US" b="1" dirty="0">
                <a:sym typeface="Wingdings" panose="05000000000000000000" pitchFamily="2" charset="2"/>
              </a:rPr>
              <a:t></a:t>
            </a:r>
            <a:r>
              <a:rPr lang="en-US" b="1" dirty="0"/>
              <a:t> They don’t trust Him that He can deliver!</a:t>
            </a:r>
            <a:endParaRPr lang="en-US" dirty="0"/>
          </a:p>
          <a:p>
            <a:pPr marL="1543050" lvl="3" indent="-171450">
              <a:buFont typeface="Arial" panose="020B0604020202020204" pitchFamily="34" charset="0"/>
              <a:buChar char="•"/>
            </a:pPr>
            <a:r>
              <a:rPr lang="en-US" dirty="0"/>
              <a:t>We must recognize this life is temporary.</a:t>
            </a:r>
          </a:p>
          <a:p>
            <a:pPr marL="1543050" lvl="3" indent="-171450">
              <a:buFont typeface="Arial" panose="020B0604020202020204" pitchFamily="34" charset="0"/>
              <a:buChar char="•"/>
            </a:pPr>
            <a:r>
              <a:rPr lang="en-US" dirty="0"/>
              <a:t>Many do, and seek something better in Christ.</a:t>
            </a:r>
          </a:p>
          <a:p>
            <a:pPr marL="1543050" lvl="3" indent="-171450">
              <a:buFont typeface="Arial" panose="020B0604020202020204" pitchFamily="34" charset="0"/>
              <a:buChar char="•"/>
            </a:pPr>
            <a:r>
              <a:rPr lang="en-US" b="1" dirty="0"/>
              <a:t>But some grow weary on the way, and while approaching Jordan’s banks they fall short for lack of confidence in God!</a:t>
            </a:r>
            <a:endParaRPr lang="en-US" dirty="0"/>
          </a:p>
          <a:p>
            <a:pPr marL="171450" indent="-171450">
              <a:buFont typeface="Arial" panose="020B0604020202020204" pitchFamily="34" charset="0"/>
              <a:buChar char="•"/>
            </a:pPr>
            <a:r>
              <a:rPr lang="en-US" b="1" dirty="0"/>
              <a:t>We must have confidence in God to deliver us. If He promised, and we follow Him, He must deliver, and will!</a:t>
            </a:r>
            <a:endParaRPr lang="en-US" dirty="0"/>
          </a:p>
          <a:p>
            <a:endParaRPr lang="en-US" dirty="0"/>
          </a:p>
        </p:txBody>
      </p:sp>
      <p:sp>
        <p:nvSpPr>
          <p:cNvPr id="4" name="Slide Number Placeholder 3"/>
          <p:cNvSpPr>
            <a:spLocks noGrp="1"/>
          </p:cNvSpPr>
          <p:nvPr>
            <p:ph type="sldNum" sz="quarter" idx="10"/>
          </p:nvPr>
        </p:nvSpPr>
        <p:spPr/>
        <p:txBody>
          <a:bodyPr/>
          <a:lstStyle/>
          <a:p>
            <a:fld id="{9D77AC2F-24C6-4794-9135-74D8E6CFE770}" type="slidenum">
              <a:rPr lang="en-US" smtClean="0"/>
              <a:t>4</a:t>
            </a:fld>
            <a:endParaRPr lang="en-US"/>
          </a:p>
        </p:txBody>
      </p:sp>
    </p:spTree>
    <p:extLst>
      <p:ext uri="{BB962C8B-B14F-4D97-AF65-F5344CB8AC3E}">
        <p14:creationId xmlns:p14="http://schemas.microsoft.com/office/powerpoint/2010/main" val="391458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must have confidence in God to deliver us. If He promised, and we follow Him, He must deliver, and will!</a:t>
            </a:r>
            <a:endParaRPr lang="en-US" dirty="0"/>
          </a:p>
          <a:p>
            <a:pPr lvl="0"/>
            <a:r>
              <a:rPr lang="en-US" dirty="0"/>
              <a:t>Crossing the Jordan</a:t>
            </a:r>
          </a:p>
          <a:p>
            <a:pPr lvl="0"/>
            <a:r>
              <a:rPr lang="en-US" dirty="0"/>
              <a:t>Confident Israelites</a:t>
            </a:r>
          </a:p>
          <a:p>
            <a:pPr marL="171450" lvl="0" indent="-171450">
              <a:buFont typeface="Arial" panose="020B0604020202020204" pitchFamily="34" charset="0"/>
              <a:buChar char="•"/>
            </a:pPr>
            <a:r>
              <a:rPr lang="en-US" dirty="0"/>
              <a:t>Caleb and Joshua (confident spies) – </a:t>
            </a:r>
            <a:r>
              <a:rPr lang="en-US" b="1" dirty="0"/>
              <a:t>Numbers 13:30; 14:6-9</a:t>
            </a:r>
            <a:endParaRPr lang="en-US" dirty="0"/>
          </a:p>
          <a:p>
            <a:pPr marL="628650" lvl="1" indent="-171450">
              <a:buFont typeface="Arial" panose="020B0604020202020204" pitchFamily="34" charset="0"/>
              <a:buChar char="•"/>
            </a:pPr>
            <a:r>
              <a:rPr lang="en-US" dirty="0"/>
              <a:t>Caleb and Joshua displayed a confidence in God’s faithfulness to deliver on His promises.</a:t>
            </a:r>
          </a:p>
          <a:p>
            <a:pPr marL="628650" lvl="1" indent="-171450">
              <a:buFont typeface="Arial" panose="020B0604020202020204" pitchFamily="34" charset="0"/>
              <a:buChar char="•"/>
            </a:pPr>
            <a:r>
              <a:rPr lang="en-US" b="1" dirty="0"/>
              <a:t>They did not see the difficulty in taking the land like the others did. Rather, they saw the immense blessings God WOULD give them if they followed Him.</a:t>
            </a:r>
            <a:endParaRPr lang="en-US" dirty="0"/>
          </a:p>
          <a:p>
            <a:pPr marL="628650" lvl="1" indent="-171450">
              <a:buFont typeface="Arial" panose="020B0604020202020204" pitchFamily="34" charset="0"/>
              <a:buChar char="•"/>
            </a:pPr>
            <a:r>
              <a:rPr lang="en-US" b="1" dirty="0"/>
              <a:t>Numbers 14:22-24 – Joshua and Caleb were the only ones allowed to cross the Jordan because of their faithfulness.</a:t>
            </a:r>
            <a:endParaRPr lang="en-US" dirty="0"/>
          </a:p>
          <a:p>
            <a:pPr marL="171450" lvl="0" indent="-171450">
              <a:buFont typeface="Arial" panose="020B0604020202020204" pitchFamily="34" charset="0"/>
              <a:buChar char="•"/>
            </a:pPr>
            <a:r>
              <a:rPr lang="en-US" dirty="0"/>
              <a:t>Joshua appointed leader</a:t>
            </a:r>
            <a:r>
              <a:rPr lang="en-US" b="1" dirty="0"/>
              <a:t> – Joshua 1:1-9</a:t>
            </a:r>
            <a:endParaRPr lang="en-US" dirty="0"/>
          </a:p>
          <a:p>
            <a:pPr marL="628650" lvl="1" indent="-171450">
              <a:buFont typeface="Arial" panose="020B0604020202020204" pitchFamily="34" charset="0"/>
              <a:buChar char="•"/>
            </a:pPr>
            <a:r>
              <a:rPr lang="en-US" b="1" dirty="0"/>
              <a:t>If anyone had a situation so daunting it was cause for a lack of confidence it was Joshua.</a:t>
            </a:r>
            <a:endParaRPr lang="en-US" dirty="0"/>
          </a:p>
          <a:p>
            <a:pPr marL="628650" lvl="1" indent="-171450">
              <a:buFont typeface="Arial" panose="020B0604020202020204" pitchFamily="34" charset="0"/>
              <a:buChar char="•"/>
            </a:pPr>
            <a:r>
              <a:rPr lang="en-US" b="1" dirty="0"/>
              <a:t>Moses had died, and now he was the one to lead the Israelites into the land which the ancestors were afraid to enter. But Joshua had reason to be confident in God.</a:t>
            </a:r>
            <a:endParaRPr lang="en-US" dirty="0"/>
          </a:p>
          <a:p>
            <a:pPr marL="628650" lvl="1" indent="-171450">
              <a:buFont typeface="Arial" panose="020B0604020202020204" pitchFamily="34" charset="0"/>
              <a:buChar char="•"/>
            </a:pPr>
            <a:r>
              <a:rPr lang="en-US" b="1" dirty="0"/>
              <a:t>(v. 1-4) – God reminded Him of the fact that this was a promise, and He would deliver.</a:t>
            </a:r>
            <a:endParaRPr lang="en-US" dirty="0"/>
          </a:p>
          <a:p>
            <a:pPr marL="628650" lvl="1" indent="-171450">
              <a:buFont typeface="Arial" panose="020B0604020202020204" pitchFamily="34" charset="0"/>
              <a:buChar char="•"/>
            </a:pPr>
            <a:r>
              <a:rPr lang="en-US" b="1" dirty="0"/>
              <a:t>(v. 5-9) – On the condition of Joshua keeping the law, God reminded him that He is with him always.</a:t>
            </a:r>
            <a:endParaRPr lang="en-US" dirty="0"/>
          </a:p>
          <a:p>
            <a:pPr marL="1085850" lvl="2" indent="-171450">
              <a:buFont typeface="Arial" panose="020B0604020202020204" pitchFamily="34" charset="0"/>
              <a:buChar char="•"/>
            </a:pPr>
            <a:r>
              <a:rPr lang="en-US" b="1" dirty="0"/>
              <a:t>Joshua was exhorted to be strong and courageous! God is with him, what is there to fear?</a:t>
            </a:r>
            <a:endParaRPr lang="en-US" dirty="0"/>
          </a:p>
          <a:p>
            <a:pPr marL="171450" lvl="0" indent="-171450">
              <a:buFont typeface="Arial" panose="020B0604020202020204" pitchFamily="34" charset="0"/>
              <a:buChar char="•"/>
            </a:pPr>
            <a:r>
              <a:rPr lang="en-US" b="1" dirty="0"/>
              <a:t>It is prudent for us to take God’s advice to Joshua and apply it to our lives. If these are considered we will have confidence in Him! </a:t>
            </a:r>
            <a:r>
              <a:rPr lang="en-US" b="1" dirty="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9D77AC2F-24C6-4794-9135-74D8E6CFE770}" type="slidenum">
              <a:rPr lang="en-US" smtClean="0"/>
              <a:t>5</a:t>
            </a:fld>
            <a:endParaRPr lang="en-US" dirty="0"/>
          </a:p>
        </p:txBody>
      </p:sp>
    </p:spTree>
    <p:extLst>
      <p:ext uri="{BB962C8B-B14F-4D97-AF65-F5344CB8AC3E}">
        <p14:creationId xmlns:p14="http://schemas.microsoft.com/office/powerpoint/2010/main" val="363957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Confident Christians</a:t>
            </a:r>
          </a:p>
          <a:p>
            <a:pPr marL="171450" lvl="0" indent="-171450">
              <a:buFont typeface="Arial" panose="020B0604020202020204" pitchFamily="34" charset="0"/>
              <a:buChar char="•"/>
            </a:pPr>
            <a:r>
              <a:rPr lang="en-US" dirty="0"/>
              <a:t>He has promised – </a:t>
            </a:r>
            <a:r>
              <a:rPr lang="en-US" b="1" i="1" dirty="0"/>
              <a:t>“Every place that the sole of your foot will tread upon I have given you, as I said to Moses” (Joshua 1:3).</a:t>
            </a:r>
            <a:r>
              <a:rPr lang="en-US" dirty="0"/>
              <a:t> – </a:t>
            </a:r>
            <a:r>
              <a:rPr lang="en-US" b="1" dirty="0"/>
              <a:t>Hebrews 6:13-18</a:t>
            </a:r>
            <a:endParaRPr lang="en-US" dirty="0"/>
          </a:p>
          <a:p>
            <a:pPr marL="628650" lvl="1" indent="-171450">
              <a:buFont typeface="Arial" panose="020B0604020202020204" pitchFamily="34" charset="0"/>
              <a:buChar char="•"/>
            </a:pPr>
            <a:r>
              <a:rPr lang="en-US" b="1" dirty="0"/>
              <a:t>God cannot lie. He promised salvation to those who love Him, and He will deliver!!</a:t>
            </a:r>
            <a:endParaRPr lang="en-US" dirty="0"/>
          </a:p>
          <a:p>
            <a:pPr marL="171450" lvl="0" indent="-171450">
              <a:buFont typeface="Arial" panose="020B0604020202020204" pitchFamily="34" charset="0"/>
              <a:buChar char="•"/>
            </a:pPr>
            <a:r>
              <a:rPr lang="en-US" dirty="0"/>
              <a:t>No man can stand against us – </a:t>
            </a:r>
            <a:r>
              <a:rPr lang="en-US" b="1" i="1" dirty="0"/>
              <a:t>“No man shall be able to stand before you all the days of your life; as I was with Moses, so I will be with you. I will not leave you nor forsake you.” (Joshua 1:5)</a:t>
            </a:r>
            <a:r>
              <a:rPr lang="en-US" dirty="0"/>
              <a:t>. – </a:t>
            </a:r>
            <a:r>
              <a:rPr lang="en-US" b="1" dirty="0"/>
              <a:t>Romans 8:31-39</a:t>
            </a:r>
            <a:endParaRPr lang="en-US" dirty="0"/>
          </a:p>
          <a:p>
            <a:pPr marL="628650" lvl="1" indent="-171450">
              <a:buFont typeface="Arial" panose="020B0604020202020204" pitchFamily="34" charset="0"/>
              <a:buChar char="•"/>
            </a:pPr>
            <a:r>
              <a:rPr lang="en-US" b="1" dirty="0"/>
              <a:t>The only one who can take us away from Christ is ourselves.</a:t>
            </a:r>
            <a:endParaRPr lang="en-US" dirty="0"/>
          </a:p>
          <a:p>
            <a:pPr marL="628650" lvl="1" indent="-171450">
              <a:buFont typeface="Arial" panose="020B0604020202020204" pitchFamily="34" charset="0"/>
              <a:buChar char="•"/>
            </a:pPr>
            <a:r>
              <a:rPr lang="en-US" b="1" dirty="0"/>
              <a:t>We will not fall short of the promise because God did not deliver!</a:t>
            </a:r>
            <a:endParaRPr lang="en-US" dirty="0"/>
          </a:p>
          <a:p>
            <a:pPr marL="171450" lvl="0" indent="-171450">
              <a:buFont typeface="Arial" panose="020B0604020202020204" pitchFamily="34" charset="0"/>
              <a:buChar char="•"/>
            </a:pPr>
            <a:r>
              <a:rPr lang="en-US" dirty="0"/>
              <a:t>Keeping God’s word will bless us (It is sufficient) – </a:t>
            </a:r>
            <a:r>
              <a:rPr lang="en-US" b="1" i="1" dirty="0"/>
              <a:t>“This Book of the Law shall not depart from your mouth, but you shall meditate in it day and night, that you may observe to do according to all that is written in it. For then you will make your way prosperous, and then you will have good success.” (Joshua 1:8).</a:t>
            </a:r>
            <a:r>
              <a:rPr lang="en-US" dirty="0"/>
              <a:t> – </a:t>
            </a:r>
            <a:r>
              <a:rPr lang="en-US" b="1" dirty="0"/>
              <a:t>2 Timothy 3:16-17</a:t>
            </a:r>
            <a:endParaRPr lang="en-US" dirty="0"/>
          </a:p>
          <a:p>
            <a:pPr marL="628650" lvl="1" indent="-171450">
              <a:buFont typeface="Arial" panose="020B0604020202020204" pitchFamily="34" charset="0"/>
              <a:buChar char="•"/>
            </a:pPr>
            <a:r>
              <a:rPr lang="en-US" dirty="0"/>
              <a:t>God’s word is sufficient for our walk through life.</a:t>
            </a:r>
          </a:p>
          <a:p>
            <a:pPr marL="628650" lvl="1" indent="-171450">
              <a:buFont typeface="Arial" panose="020B0604020202020204" pitchFamily="34" charset="0"/>
              <a:buChar char="•"/>
            </a:pPr>
            <a:r>
              <a:rPr lang="en-US" dirty="0"/>
              <a:t>It is not accurate to say we need something more in order to get to heaven. His word is sufficient!</a:t>
            </a:r>
          </a:p>
          <a:p>
            <a:pPr marL="1085850" lvl="2" indent="-171450">
              <a:buFont typeface="Arial" panose="020B0604020202020204" pitchFamily="34" charset="0"/>
              <a:buChar char="•"/>
            </a:pPr>
            <a:r>
              <a:rPr lang="en-US" b="1" dirty="0"/>
              <a:t>Luke 16:27-31 – The rich man thought his brothers needed something more to lead them away from ungodliness to God. God said His word is enough.</a:t>
            </a:r>
            <a:endParaRPr lang="en-US" dirty="0"/>
          </a:p>
          <a:p>
            <a:endParaRPr lang="en-US" dirty="0"/>
          </a:p>
        </p:txBody>
      </p:sp>
      <p:sp>
        <p:nvSpPr>
          <p:cNvPr id="4" name="Slide Number Placeholder 3"/>
          <p:cNvSpPr>
            <a:spLocks noGrp="1"/>
          </p:cNvSpPr>
          <p:nvPr>
            <p:ph type="sldNum" sz="quarter" idx="10"/>
          </p:nvPr>
        </p:nvSpPr>
        <p:spPr/>
        <p:txBody>
          <a:bodyPr/>
          <a:lstStyle/>
          <a:p>
            <a:fld id="{9D77AC2F-24C6-4794-9135-74D8E6CFE770}" type="slidenum">
              <a:rPr lang="en-US" smtClean="0"/>
              <a:t>6</a:t>
            </a:fld>
            <a:endParaRPr lang="en-US"/>
          </a:p>
        </p:txBody>
      </p:sp>
    </p:spTree>
    <p:extLst>
      <p:ext uri="{BB962C8B-B14F-4D97-AF65-F5344CB8AC3E}">
        <p14:creationId xmlns:p14="http://schemas.microsoft.com/office/powerpoint/2010/main" val="258336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endParaRPr lang="en-US" dirty="0"/>
          </a:p>
          <a:p>
            <a:pPr marL="171450" lvl="0" indent="-171450">
              <a:buFont typeface="Arial" panose="020B0604020202020204" pitchFamily="34" charset="0"/>
              <a:buChar char="•"/>
            </a:pPr>
            <a:r>
              <a:rPr lang="en-US" dirty="0"/>
              <a:t>We are ever approaching Jordan’s banks. The promise is not far.</a:t>
            </a:r>
          </a:p>
          <a:p>
            <a:pPr marL="171450" lvl="0" indent="-171450">
              <a:buFont typeface="Arial" panose="020B0604020202020204" pitchFamily="34" charset="0"/>
              <a:buChar char="•"/>
            </a:pPr>
            <a:r>
              <a:rPr lang="en-US" dirty="0"/>
              <a:t>However, we must not grow discouraged, and lose confidence in our God!</a:t>
            </a:r>
          </a:p>
          <a:p>
            <a:pPr marL="171450" lvl="0" indent="-171450">
              <a:buFont typeface="Arial" panose="020B0604020202020204" pitchFamily="34" charset="0"/>
              <a:buChar char="•"/>
            </a:pPr>
            <a:r>
              <a:rPr lang="en-US" b="1" dirty="0"/>
              <a:t>1 Thessalonians 5:23-24</a:t>
            </a:r>
            <a:r>
              <a:rPr lang="en-US" dirty="0"/>
              <a:t> – He said He’d do it, and He will. We have to be confident in that – by obeying Him!</a:t>
            </a:r>
          </a:p>
          <a:p>
            <a:endParaRPr lang="en-US" dirty="0"/>
          </a:p>
        </p:txBody>
      </p:sp>
      <p:sp>
        <p:nvSpPr>
          <p:cNvPr id="4" name="Slide Number Placeholder 3"/>
          <p:cNvSpPr>
            <a:spLocks noGrp="1"/>
          </p:cNvSpPr>
          <p:nvPr>
            <p:ph type="sldNum" sz="quarter" idx="10"/>
          </p:nvPr>
        </p:nvSpPr>
        <p:spPr/>
        <p:txBody>
          <a:bodyPr/>
          <a:lstStyle/>
          <a:p>
            <a:fld id="{9D77AC2F-24C6-4794-9135-74D8E6CFE770}" type="slidenum">
              <a:rPr lang="en-US" smtClean="0"/>
              <a:t>7</a:t>
            </a:fld>
            <a:endParaRPr lang="en-US"/>
          </a:p>
        </p:txBody>
      </p:sp>
    </p:spTree>
    <p:extLst>
      <p:ext uri="{BB962C8B-B14F-4D97-AF65-F5344CB8AC3E}">
        <p14:creationId xmlns:p14="http://schemas.microsoft.com/office/powerpoint/2010/main" val="3361914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75E4BD-C182-46C8-83A8-FF953269087B}" type="datetimeFigureOut">
              <a:rPr lang="en-US" smtClean="0"/>
              <a:t>9/13/2015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2D785-3F25-47B3-AA02-E3BE8ACED531}" type="slidenum">
              <a:rPr lang="en-US" smtClean="0"/>
              <a:t>‹#›</a:t>
            </a:fld>
            <a:endParaRPr lang="en-US"/>
          </a:p>
        </p:txBody>
      </p:sp>
    </p:spTree>
    <p:extLst>
      <p:ext uri="{BB962C8B-B14F-4D97-AF65-F5344CB8AC3E}">
        <p14:creationId xmlns:p14="http://schemas.microsoft.com/office/powerpoint/2010/main" val="2968472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75E4BD-C182-46C8-83A8-FF953269087B}" type="datetimeFigureOut">
              <a:rPr lang="en-US" smtClean="0"/>
              <a:t>9/13/2015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2D785-3F25-47B3-AA02-E3BE8ACED531}" type="slidenum">
              <a:rPr lang="en-US" smtClean="0"/>
              <a:t>‹#›</a:t>
            </a:fld>
            <a:endParaRPr lang="en-US"/>
          </a:p>
        </p:txBody>
      </p:sp>
    </p:spTree>
    <p:extLst>
      <p:ext uri="{BB962C8B-B14F-4D97-AF65-F5344CB8AC3E}">
        <p14:creationId xmlns:p14="http://schemas.microsoft.com/office/powerpoint/2010/main" val="240216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75E4BD-C182-46C8-83A8-FF953269087B}" type="datetimeFigureOut">
              <a:rPr lang="en-US" smtClean="0"/>
              <a:t>9/13/2015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2D785-3F25-47B3-AA02-E3BE8ACED531}" type="slidenum">
              <a:rPr lang="en-US" smtClean="0"/>
              <a:t>‹#›</a:t>
            </a:fld>
            <a:endParaRPr lang="en-US"/>
          </a:p>
        </p:txBody>
      </p:sp>
    </p:spTree>
    <p:extLst>
      <p:ext uri="{BB962C8B-B14F-4D97-AF65-F5344CB8AC3E}">
        <p14:creationId xmlns:p14="http://schemas.microsoft.com/office/powerpoint/2010/main" val="409011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75E4BD-C182-46C8-83A8-FF953269087B}" type="datetimeFigureOut">
              <a:rPr lang="en-US" smtClean="0"/>
              <a:t>9/13/2015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2D785-3F25-47B3-AA02-E3BE8ACED531}" type="slidenum">
              <a:rPr lang="en-US" smtClean="0"/>
              <a:t>‹#›</a:t>
            </a:fld>
            <a:endParaRPr lang="en-US"/>
          </a:p>
        </p:txBody>
      </p:sp>
    </p:spTree>
    <p:extLst>
      <p:ext uri="{BB962C8B-B14F-4D97-AF65-F5344CB8AC3E}">
        <p14:creationId xmlns:p14="http://schemas.microsoft.com/office/powerpoint/2010/main" val="2396219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75E4BD-C182-46C8-83A8-FF953269087B}" type="datetimeFigureOut">
              <a:rPr lang="en-US" smtClean="0"/>
              <a:t>9/13/2015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2D785-3F25-47B3-AA02-E3BE8ACED531}" type="slidenum">
              <a:rPr lang="en-US" smtClean="0"/>
              <a:t>‹#›</a:t>
            </a:fld>
            <a:endParaRPr lang="en-US"/>
          </a:p>
        </p:txBody>
      </p:sp>
    </p:spTree>
    <p:extLst>
      <p:ext uri="{BB962C8B-B14F-4D97-AF65-F5344CB8AC3E}">
        <p14:creationId xmlns:p14="http://schemas.microsoft.com/office/powerpoint/2010/main" val="3001505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75E4BD-C182-46C8-83A8-FF953269087B}" type="datetimeFigureOut">
              <a:rPr lang="en-US" smtClean="0"/>
              <a:t>9/13/2015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2D785-3F25-47B3-AA02-E3BE8ACED531}" type="slidenum">
              <a:rPr lang="en-US" smtClean="0"/>
              <a:t>‹#›</a:t>
            </a:fld>
            <a:endParaRPr lang="en-US"/>
          </a:p>
        </p:txBody>
      </p:sp>
    </p:spTree>
    <p:extLst>
      <p:ext uri="{BB962C8B-B14F-4D97-AF65-F5344CB8AC3E}">
        <p14:creationId xmlns:p14="http://schemas.microsoft.com/office/powerpoint/2010/main" val="88343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75E4BD-C182-46C8-83A8-FF953269087B}" type="datetimeFigureOut">
              <a:rPr lang="en-US" smtClean="0"/>
              <a:t>9/13/2015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32D785-3F25-47B3-AA02-E3BE8ACED531}" type="slidenum">
              <a:rPr lang="en-US" smtClean="0"/>
              <a:t>‹#›</a:t>
            </a:fld>
            <a:endParaRPr lang="en-US"/>
          </a:p>
        </p:txBody>
      </p:sp>
    </p:spTree>
    <p:extLst>
      <p:ext uri="{BB962C8B-B14F-4D97-AF65-F5344CB8AC3E}">
        <p14:creationId xmlns:p14="http://schemas.microsoft.com/office/powerpoint/2010/main" val="3089272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75E4BD-C182-46C8-83A8-FF953269087B}" type="datetimeFigureOut">
              <a:rPr lang="en-US" smtClean="0"/>
              <a:t>9/13/2015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32D785-3F25-47B3-AA02-E3BE8ACED531}" type="slidenum">
              <a:rPr lang="en-US" smtClean="0"/>
              <a:t>‹#›</a:t>
            </a:fld>
            <a:endParaRPr lang="en-US"/>
          </a:p>
        </p:txBody>
      </p:sp>
    </p:spTree>
    <p:extLst>
      <p:ext uri="{BB962C8B-B14F-4D97-AF65-F5344CB8AC3E}">
        <p14:creationId xmlns:p14="http://schemas.microsoft.com/office/powerpoint/2010/main" val="438334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75E4BD-C182-46C8-83A8-FF953269087B}" type="datetimeFigureOut">
              <a:rPr lang="en-US" smtClean="0"/>
              <a:t>9/13/2015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32D785-3F25-47B3-AA02-E3BE8ACED531}" type="slidenum">
              <a:rPr lang="en-US" smtClean="0"/>
              <a:t>‹#›</a:t>
            </a:fld>
            <a:endParaRPr lang="en-US"/>
          </a:p>
        </p:txBody>
      </p:sp>
    </p:spTree>
    <p:extLst>
      <p:ext uri="{BB962C8B-B14F-4D97-AF65-F5344CB8AC3E}">
        <p14:creationId xmlns:p14="http://schemas.microsoft.com/office/powerpoint/2010/main" val="727732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75E4BD-C182-46C8-83A8-FF953269087B}" type="datetimeFigureOut">
              <a:rPr lang="en-US" smtClean="0"/>
              <a:t>9/13/2015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2D785-3F25-47B3-AA02-E3BE8ACED531}" type="slidenum">
              <a:rPr lang="en-US" smtClean="0"/>
              <a:t>‹#›</a:t>
            </a:fld>
            <a:endParaRPr lang="en-US"/>
          </a:p>
        </p:txBody>
      </p:sp>
    </p:spTree>
    <p:extLst>
      <p:ext uri="{BB962C8B-B14F-4D97-AF65-F5344CB8AC3E}">
        <p14:creationId xmlns:p14="http://schemas.microsoft.com/office/powerpoint/2010/main" val="103391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75E4BD-C182-46C8-83A8-FF953269087B}" type="datetimeFigureOut">
              <a:rPr lang="en-US" smtClean="0"/>
              <a:t>9/13/2015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2D785-3F25-47B3-AA02-E3BE8ACED531}" type="slidenum">
              <a:rPr lang="en-US" smtClean="0"/>
              <a:t>‹#›</a:t>
            </a:fld>
            <a:endParaRPr lang="en-US"/>
          </a:p>
        </p:txBody>
      </p:sp>
    </p:spTree>
    <p:extLst>
      <p:ext uri="{BB962C8B-B14F-4D97-AF65-F5344CB8AC3E}">
        <p14:creationId xmlns:p14="http://schemas.microsoft.com/office/powerpoint/2010/main" val="2504381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5E4BD-C182-46C8-83A8-FF953269087B}" type="datetimeFigureOut">
              <a:rPr lang="en-US" smtClean="0"/>
              <a:t>9/13/2015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2D785-3F25-47B3-AA02-E3BE8ACED531}" type="slidenum">
              <a:rPr lang="en-US" smtClean="0"/>
              <a:t>‹#›</a:t>
            </a:fld>
            <a:endParaRPr lang="en-US"/>
          </a:p>
        </p:txBody>
      </p:sp>
    </p:spTree>
    <p:extLst>
      <p:ext uri="{BB962C8B-B14F-4D97-AF65-F5344CB8AC3E}">
        <p14:creationId xmlns:p14="http://schemas.microsoft.com/office/powerpoint/2010/main" val="176572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77390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17070"/>
            <a:ext cx="7772400" cy="2387600"/>
          </a:xfrm>
        </p:spPr>
        <p:txBody>
          <a:bodyPr>
            <a:prstTxWarp prst="textArchUp">
              <a:avLst/>
            </a:prstTxWarp>
            <a:normAutofit/>
          </a:bodyPr>
          <a:lstStyle/>
          <a:p>
            <a:r>
              <a:rPr lang="en-US" sz="6600" smtClean="0">
                <a:solidFill>
                  <a:schemeClr val="bg1"/>
                </a:solidFill>
                <a:effectLst>
                  <a:glow rad="228600">
                    <a:schemeClr val="bg1">
                      <a:alpha val="40000"/>
                    </a:schemeClr>
                  </a:glow>
                </a:effectLst>
                <a:latin typeface="Algerian" panose="04020705040A02060702" pitchFamily="82" charset="0"/>
              </a:rPr>
              <a:t>Approaching</a:t>
            </a:r>
            <a:br>
              <a:rPr lang="en-US" sz="6600" smtClean="0">
                <a:solidFill>
                  <a:schemeClr val="bg1"/>
                </a:solidFill>
                <a:effectLst>
                  <a:glow rad="228600">
                    <a:schemeClr val="bg1">
                      <a:alpha val="40000"/>
                    </a:schemeClr>
                  </a:glow>
                </a:effectLst>
                <a:latin typeface="Algerian" panose="04020705040A02060702" pitchFamily="82" charset="0"/>
              </a:rPr>
            </a:br>
            <a:r>
              <a:rPr lang="en-US" sz="6600" smtClean="0">
                <a:solidFill>
                  <a:schemeClr val="bg1"/>
                </a:solidFill>
                <a:effectLst>
                  <a:glow rad="228600">
                    <a:schemeClr val="bg1">
                      <a:alpha val="40000"/>
                    </a:schemeClr>
                  </a:glow>
                </a:effectLst>
                <a:latin typeface="Algerian" panose="04020705040A02060702" pitchFamily="82" charset="0"/>
              </a:rPr>
              <a:t>Jordan’s </a:t>
            </a:r>
            <a:r>
              <a:rPr lang="en-US" sz="6600" dirty="0" smtClean="0">
                <a:solidFill>
                  <a:schemeClr val="bg1"/>
                </a:solidFill>
                <a:effectLst>
                  <a:glow rad="228600">
                    <a:schemeClr val="bg1">
                      <a:alpha val="40000"/>
                    </a:schemeClr>
                  </a:glow>
                </a:effectLst>
                <a:latin typeface="Algerian" panose="04020705040A02060702" pitchFamily="82" charset="0"/>
              </a:rPr>
              <a:t>Bank</a:t>
            </a:r>
            <a:endParaRPr lang="en-US" sz="6600" dirty="0">
              <a:solidFill>
                <a:schemeClr val="bg1"/>
              </a:solidFill>
              <a:effectLst>
                <a:glow rad="228600">
                  <a:schemeClr val="bg1">
                    <a:alpha val="40000"/>
                  </a:schemeClr>
                </a:glow>
              </a:effectLst>
              <a:latin typeface="Algerian" panose="04020705040A02060702" pitchFamily="8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9509" y="2627293"/>
            <a:ext cx="4804982" cy="3568521"/>
          </a:xfrm>
          <a:prstGeom prst="ellipse">
            <a:avLst/>
          </a:prstGeom>
          <a:ln w="63500" cap="rnd">
            <a:solidFill>
              <a:schemeClr val="bg1"/>
            </a:solidFill>
          </a:ln>
          <a:effectLst>
            <a:glow rad="228600">
              <a:schemeClr val="bg1">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963226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solidFill>
                  <a:schemeClr val="bg1"/>
                </a:solidFill>
                <a:effectLst>
                  <a:glow rad="228600">
                    <a:schemeClr val="bg1">
                      <a:alpha val="40000"/>
                    </a:schemeClr>
                  </a:glow>
                </a:effectLst>
                <a:latin typeface="Algerian" panose="04020705040A02060702" pitchFamily="82" charset="0"/>
              </a:rPr>
              <a:t>Approaching Jordan’s Bank</a:t>
            </a:r>
            <a:endParaRPr lang="en-US" sz="5400" dirty="0">
              <a:solidFill>
                <a:schemeClr val="bg1"/>
              </a:solidFill>
              <a:effectLst>
                <a:glow rad="228600">
                  <a:schemeClr val="bg1">
                    <a:alpha val="40000"/>
                  </a:schemeClr>
                </a:glow>
              </a:effectLst>
              <a:latin typeface="Algerian" panose="04020705040A02060702" pitchFamily="82" charset="0"/>
            </a:endParaRPr>
          </a:p>
        </p:txBody>
      </p:sp>
      <p:sp>
        <p:nvSpPr>
          <p:cNvPr id="3" name="Content Placeholder 2"/>
          <p:cNvSpPr>
            <a:spLocks noGrp="1"/>
          </p:cNvSpPr>
          <p:nvPr>
            <p:ph idx="1"/>
          </p:nvPr>
        </p:nvSpPr>
        <p:spPr/>
        <p:txBody>
          <a:bodyPr/>
          <a:lstStyle/>
          <a:p>
            <a:pPr marL="0" indent="0" algn="ctr">
              <a:buNone/>
            </a:pPr>
            <a:endParaRPr lang="en-US" sz="4000" b="1" dirty="0" smtClean="0">
              <a:solidFill>
                <a:schemeClr val="bg1"/>
              </a:solidFill>
            </a:endParaRPr>
          </a:p>
          <a:p>
            <a:pPr marL="0" indent="0" algn="ctr">
              <a:buNone/>
            </a:pPr>
            <a:r>
              <a:rPr lang="en-US" sz="4000" b="1" dirty="0" smtClean="0">
                <a:solidFill>
                  <a:schemeClr val="bg1"/>
                </a:solidFill>
              </a:rPr>
              <a:t>Disobedient Israel</a:t>
            </a:r>
          </a:p>
          <a:p>
            <a:pPr marL="0" indent="0" algn="ctr">
              <a:buNone/>
            </a:pPr>
            <a:r>
              <a:rPr lang="en-US" sz="3600" i="1" dirty="0" smtClean="0">
                <a:solidFill>
                  <a:schemeClr val="bg1"/>
                </a:solidFill>
              </a:rPr>
              <a:t>Hebrews 3:7-19</a:t>
            </a:r>
          </a:p>
          <a:p>
            <a:pPr marL="0" indent="0" algn="ctr">
              <a:buNone/>
            </a:pPr>
            <a:endParaRPr lang="en-US" sz="4000" b="1" dirty="0" smtClean="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7559" y="365126"/>
            <a:ext cx="2157791" cy="1602529"/>
          </a:xfrm>
          <a:prstGeom prst="ellipse">
            <a:avLst/>
          </a:prstGeom>
          <a:ln w="63500" cap="rnd">
            <a:solidFill>
              <a:schemeClr val="bg1"/>
            </a:solidFill>
          </a:ln>
          <a:effectLst>
            <a:glow rad="228600">
              <a:schemeClr val="bg1">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2426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solidFill>
                  <a:schemeClr val="bg1"/>
                </a:solidFill>
                <a:effectLst>
                  <a:glow rad="228600">
                    <a:schemeClr val="bg1">
                      <a:alpha val="40000"/>
                    </a:schemeClr>
                  </a:glow>
                </a:effectLst>
                <a:latin typeface="Algerian" panose="04020705040A02060702" pitchFamily="82" charset="0"/>
              </a:rPr>
              <a:t>Approaching Jordan’s Bank</a:t>
            </a:r>
            <a:endParaRPr lang="en-US" sz="5400" dirty="0">
              <a:solidFill>
                <a:schemeClr val="bg1"/>
              </a:solidFill>
              <a:effectLst>
                <a:glow rad="228600">
                  <a:schemeClr val="bg1">
                    <a:alpha val="40000"/>
                  </a:schemeClr>
                </a:glow>
              </a:effectLst>
              <a:latin typeface="Algerian" panose="04020705040A02060702" pitchFamily="82" charset="0"/>
            </a:endParaRPr>
          </a:p>
        </p:txBody>
      </p:sp>
      <p:sp>
        <p:nvSpPr>
          <p:cNvPr id="3" name="Content Placeholder 2"/>
          <p:cNvSpPr>
            <a:spLocks noGrp="1"/>
          </p:cNvSpPr>
          <p:nvPr>
            <p:ph idx="1"/>
          </p:nvPr>
        </p:nvSpPr>
        <p:spPr/>
        <p:txBody>
          <a:bodyPr/>
          <a:lstStyle/>
          <a:p>
            <a:pPr marL="0" indent="0" algn="ctr">
              <a:buNone/>
            </a:pPr>
            <a:endParaRPr lang="en-US" sz="4000" b="1" dirty="0" smtClean="0">
              <a:solidFill>
                <a:schemeClr val="bg1"/>
              </a:solidFill>
            </a:endParaRPr>
          </a:p>
          <a:p>
            <a:pPr marL="0" indent="0" algn="ctr">
              <a:buNone/>
            </a:pPr>
            <a:r>
              <a:rPr lang="en-US" sz="4000" b="1" dirty="0" smtClean="0">
                <a:solidFill>
                  <a:schemeClr val="bg1"/>
                </a:solidFill>
              </a:rPr>
              <a:t>Disobedient Israel</a:t>
            </a:r>
          </a:p>
          <a:p>
            <a:pPr marL="0" indent="0" algn="ctr">
              <a:buNone/>
            </a:pPr>
            <a:r>
              <a:rPr lang="en-US" sz="3600" i="1" dirty="0" smtClean="0">
                <a:solidFill>
                  <a:schemeClr val="bg1"/>
                </a:solidFill>
              </a:rPr>
              <a:t>Hebrews 3:7-19</a:t>
            </a:r>
          </a:p>
          <a:p>
            <a:pPr marL="0" indent="0" algn="ctr">
              <a:buNone/>
            </a:pPr>
            <a:r>
              <a:rPr lang="en-US" sz="4000" b="1" dirty="0" smtClean="0">
                <a:solidFill>
                  <a:schemeClr val="bg1"/>
                </a:solidFill>
              </a:rPr>
              <a:t>Unconfident Israel</a:t>
            </a:r>
          </a:p>
          <a:p>
            <a:pPr marL="0" indent="0" algn="ctr">
              <a:buNone/>
            </a:pPr>
            <a:r>
              <a:rPr lang="en-US" sz="3600" i="1" dirty="0" smtClean="0">
                <a:solidFill>
                  <a:schemeClr val="bg1"/>
                </a:solidFill>
              </a:rPr>
              <a:t>Exodus 14:10-16;                             Numbers 13:26-29, 31-33</a:t>
            </a:r>
            <a:endParaRPr lang="en-US" sz="3600" i="1"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7559" y="365126"/>
            <a:ext cx="2157791" cy="1602529"/>
          </a:xfrm>
          <a:prstGeom prst="ellipse">
            <a:avLst/>
          </a:prstGeom>
          <a:ln w="63500" cap="rnd">
            <a:solidFill>
              <a:schemeClr val="bg1"/>
            </a:solidFill>
          </a:ln>
          <a:effectLst>
            <a:glow rad="228600">
              <a:schemeClr val="bg1">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7358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solidFill>
                  <a:schemeClr val="bg1"/>
                </a:solidFill>
                <a:effectLst>
                  <a:glow rad="228600">
                    <a:schemeClr val="bg1">
                      <a:alpha val="40000"/>
                    </a:schemeClr>
                  </a:glow>
                </a:effectLst>
                <a:latin typeface="Algerian" panose="04020705040A02060702" pitchFamily="82" charset="0"/>
              </a:rPr>
              <a:t>Crossing the</a:t>
            </a:r>
            <a:br>
              <a:rPr lang="en-US" sz="5400" dirty="0" smtClean="0">
                <a:solidFill>
                  <a:schemeClr val="bg1"/>
                </a:solidFill>
                <a:effectLst>
                  <a:glow rad="228600">
                    <a:schemeClr val="bg1">
                      <a:alpha val="40000"/>
                    </a:schemeClr>
                  </a:glow>
                </a:effectLst>
                <a:latin typeface="Algerian" panose="04020705040A02060702" pitchFamily="82" charset="0"/>
              </a:rPr>
            </a:br>
            <a:r>
              <a:rPr lang="en-US" sz="5400" dirty="0" smtClean="0">
                <a:solidFill>
                  <a:schemeClr val="bg1"/>
                </a:solidFill>
                <a:effectLst>
                  <a:glow rad="228600">
                    <a:schemeClr val="bg1">
                      <a:alpha val="40000"/>
                    </a:schemeClr>
                  </a:glow>
                </a:effectLst>
                <a:latin typeface="Algerian" panose="04020705040A02060702" pitchFamily="82" charset="0"/>
              </a:rPr>
              <a:t>Jordan</a:t>
            </a:r>
            <a:endParaRPr lang="en-US" sz="5400" dirty="0">
              <a:solidFill>
                <a:schemeClr val="bg1"/>
              </a:solidFill>
              <a:effectLst>
                <a:glow rad="228600">
                  <a:schemeClr val="bg1">
                    <a:alpha val="40000"/>
                  </a:schemeClr>
                </a:glow>
              </a:effectLst>
              <a:latin typeface="Algerian" panose="04020705040A02060702" pitchFamily="82" charset="0"/>
            </a:endParaRPr>
          </a:p>
        </p:txBody>
      </p:sp>
      <p:sp>
        <p:nvSpPr>
          <p:cNvPr id="3" name="Content Placeholder 2"/>
          <p:cNvSpPr>
            <a:spLocks noGrp="1"/>
          </p:cNvSpPr>
          <p:nvPr>
            <p:ph idx="1"/>
          </p:nvPr>
        </p:nvSpPr>
        <p:spPr/>
        <p:txBody>
          <a:bodyPr/>
          <a:lstStyle/>
          <a:p>
            <a:pPr marL="0" indent="0" algn="ctr">
              <a:buNone/>
            </a:pPr>
            <a:endParaRPr lang="en-US" sz="4000" b="1" dirty="0" smtClean="0">
              <a:solidFill>
                <a:schemeClr val="bg1"/>
              </a:solidFill>
            </a:endParaRPr>
          </a:p>
          <a:p>
            <a:pPr marL="0" indent="0" algn="ctr">
              <a:buNone/>
            </a:pPr>
            <a:r>
              <a:rPr lang="en-US" sz="4000" b="1" dirty="0" smtClean="0">
                <a:solidFill>
                  <a:schemeClr val="bg1"/>
                </a:solidFill>
              </a:rPr>
              <a:t>Confident Israelites</a:t>
            </a:r>
          </a:p>
          <a:p>
            <a:pPr marL="0" indent="0" algn="ctr">
              <a:buNone/>
            </a:pPr>
            <a:r>
              <a:rPr lang="en-US" sz="3600" i="1" dirty="0" smtClean="0">
                <a:solidFill>
                  <a:schemeClr val="bg1"/>
                </a:solidFill>
              </a:rPr>
              <a:t>Numbers 13:30; 14:6-9; Joshua 1:1-9</a:t>
            </a:r>
          </a:p>
          <a:p>
            <a:pPr marL="0" indent="0" algn="ctr">
              <a:buNone/>
            </a:pPr>
            <a:endParaRPr lang="en-US" sz="4000" b="1" dirty="0" smtClean="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7559" y="365126"/>
            <a:ext cx="2157791" cy="1602529"/>
          </a:xfrm>
          <a:prstGeom prst="ellipse">
            <a:avLst/>
          </a:prstGeom>
          <a:ln w="63500" cap="rnd">
            <a:solidFill>
              <a:schemeClr val="bg1"/>
            </a:solidFill>
          </a:ln>
          <a:effectLst>
            <a:glow rad="228600">
              <a:schemeClr val="bg1">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38270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solidFill>
                  <a:schemeClr val="bg1"/>
                </a:solidFill>
                <a:effectLst>
                  <a:glow rad="228600">
                    <a:schemeClr val="bg1">
                      <a:alpha val="40000"/>
                    </a:schemeClr>
                  </a:glow>
                </a:effectLst>
                <a:latin typeface="Algerian" panose="04020705040A02060702" pitchFamily="82" charset="0"/>
              </a:rPr>
              <a:t>Crossing the</a:t>
            </a:r>
            <a:br>
              <a:rPr lang="en-US" sz="5400" dirty="0" smtClean="0">
                <a:solidFill>
                  <a:schemeClr val="bg1"/>
                </a:solidFill>
                <a:effectLst>
                  <a:glow rad="228600">
                    <a:schemeClr val="bg1">
                      <a:alpha val="40000"/>
                    </a:schemeClr>
                  </a:glow>
                </a:effectLst>
                <a:latin typeface="Algerian" panose="04020705040A02060702" pitchFamily="82" charset="0"/>
              </a:rPr>
            </a:br>
            <a:r>
              <a:rPr lang="en-US" sz="5400" dirty="0" smtClean="0">
                <a:solidFill>
                  <a:schemeClr val="bg1"/>
                </a:solidFill>
                <a:effectLst>
                  <a:glow rad="228600">
                    <a:schemeClr val="bg1">
                      <a:alpha val="40000"/>
                    </a:schemeClr>
                  </a:glow>
                </a:effectLst>
                <a:latin typeface="Algerian" panose="04020705040A02060702" pitchFamily="82" charset="0"/>
              </a:rPr>
              <a:t>Jordan</a:t>
            </a:r>
            <a:endParaRPr lang="en-US" sz="5400" dirty="0">
              <a:solidFill>
                <a:schemeClr val="bg1"/>
              </a:solidFill>
              <a:effectLst>
                <a:glow rad="228600">
                  <a:schemeClr val="bg1">
                    <a:alpha val="40000"/>
                  </a:schemeClr>
                </a:glow>
              </a:effectLst>
              <a:latin typeface="Algerian" panose="04020705040A02060702" pitchFamily="82" charset="0"/>
            </a:endParaRPr>
          </a:p>
        </p:txBody>
      </p:sp>
      <p:sp>
        <p:nvSpPr>
          <p:cNvPr id="3" name="Content Placeholder 2"/>
          <p:cNvSpPr>
            <a:spLocks noGrp="1"/>
          </p:cNvSpPr>
          <p:nvPr>
            <p:ph idx="1"/>
          </p:nvPr>
        </p:nvSpPr>
        <p:spPr/>
        <p:txBody>
          <a:bodyPr/>
          <a:lstStyle/>
          <a:p>
            <a:pPr marL="0" indent="0" algn="ctr">
              <a:buNone/>
            </a:pPr>
            <a:endParaRPr lang="en-US" sz="4000" b="1" dirty="0" smtClean="0">
              <a:solidFill>
                <a:schemeClr val="bg1"/>
              </a:solidFill>
            </a:endParaRPr>
          </a:p>
          <a:p>
            <a:pPr marL="0" indent="0" algn="ctr">
              <a:buNone/>
            </a:pPr>
            <a:r>
              <a:rPr lang="en-US" sz="4000" b="1" dirty="0" smtClean="0">
                <a:solidFill>
                  <a:schemeClr val="bg1"/>
                </a:solidFill>
              </a:rPr>
              <a:t>Confident Israelites</a:t>
            </a:r>
          </a:p>
          <a:p>
            <a:pPr marL="0" indent="0" algn="ctr">
              <a:buNone/>
            </a:pPr>
            <a:r>
              <a:rPr lang="en-US" sz="3600" i="1" dirty="0" smtClean="0">
                <a:solidFill>
                  <a:schemeClr val="bg1"/>
                </a:solidFill>
              </a:rPr>
              <a:t>Numbers 13:30; 14:6-9; Joshua 1:1-9</a:t>
            </a:r>
          </a:p>
          <a:p>
            <a:pPr marL="0" indent="0" algn="ctr">
              <a:buNone/>
            </a:pPr>
            <a:r>
              <a:rPr lang="en-US" sz="4000" b="1" dirty="0" smtClean="0">
                <a:solidFill>
                  <a:schemeClr val="bg1"/>
                </a:solidFill>
              </a:rPr>
              <a:t>Confident Christians</a:t>
            </a:r>
          </a:p>
          <a:p>
            <a:pPr marL="0" indent="0" algn="ctr">
              <a:buNone/>
            </a:pPr>
            <a:r>
              <a:rPr lang="en-US" sz="3600" i="1" dirty="0" smtClean="0">
                <a:solidFill>
                  <a:schemeClr val="bg1"/>
                </a:solidFill>
              </a:rPr>
              <a:t>Hebrews 6:13-18 (Promise); Romans 8:31-39 (Protection);                                    2 Timothy 3:16-17 (Provision)</a:t>
            </a:r>
            <a:endParaRPr lang="en-US" sz="3600" i="1"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7559" y="365126"/>
            <a:ext cx="2157791" cy="1602529"/>
          </a:xfrm>
          <a:prstGeom prst="ellipse">
            <a:avLst/>
          </a:prstGeom>
          <a:ln w="63500" cap="rnd">
            <a:solidFill>
              <a:schemeClr val="bg1"/>
            </a:solidFill>
          </a:ln>
          <a:effectLst>
            <a:glow rad="228600">
              <a:schemeClr val="bg1">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0984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17070"/>
            <a:ext cx="7772400" cy="2387600"/>
          </a:xfrm>
        </p:spPr>
        <p:txBody>
          <a:bodyPr>
            <a:prstTxWarp prst="textArchUp">
              <a:avLst/>
            </a:prstTxWarp>
            <a:normAutofit/>
          </a:bodyPr>
          <a:lstStyle/>
          <a:p>
            <a:r>
              <a:rPr lang="en-US" sz="6600" dirty="0" smtClean="0">
                <a:solidFill>
                  <a:schemeClr val="bg1"/>
                </a:solidFill>
                <a:effectLst>
                  <a:glow rad="228600">
                    <a:schemeClr val="bg1">
                      <a:alpha val="40000"/>
                    </a:schemeClr>
                  </a:glow>
                </a:effectLst>
                <a:latin typeface="Algerian" panose="04020705040A02060702" pitchFamily="82" charset="0"/>
              </a:rPr>
              <a:t>Approaching </a:t>
            </a:r>
            <a:br>
              <a:rPr lang="en-US" sz="6600" dirty="0" smtClean="0">
                <a:solidFill>
                  <a:schemeClr val="bg1"/>
                </a:solidFill>
                <a:effectLst>
                  <a:glow rad="228600">
                    <a:schemeClr val="bg1">
                      <a:alpha val="40000"/>
                    </a:schemeClr>
                  </a:glow>
                </a:effectLst>
                <a:latin typeface="Algerian" panose="04020705040A02060702" pitchFamily="82" charset="0"/>
              </a:rPr>
            </a:br>
            <a:r>
              <a:rPr lang="en-US" sz="6600" dirty="0" smtClean="0">
                <a:solidFill>
                  <a:schemeClr val="bg1"/>
                </a:solidFill>
                <a:effectLst>
                  <a:glow rad="228600">
                    <a:schemeClr val="bg1">
                      <a:alpha val="40000"/>
                    </a:schemeClr>
                  </a:glow>
                </a:effectLst>
                <a:latin typeface="Algerian" panose="04020705040A02060702" pitchFamily="82" charset="0"/>
              </a:rPr>
              <a:t>Jordan’s Bank</a:t>
            </a:r>
            <a:endParaRPr lang="en-US" sz="6600" dirty="0">
              <a:solidFill>
                <a:schemeClr val="bg1"/>
              </a:solidFill>
              <a:effectLst>
                <a:glow rad="228600">
                  <a:schemeClr val="bg1">
                    <a:alpha val="40000"/>
                  </a:schemeClr>
                </a:glow>
              </a:effectLst>
              <a:latin typeface="Algerian" panose="04020705040A02060702" pitchFamily="8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9509" y="2627293"/>
            <a:ext cx="4804982" cy="3568521"/>
          </a:xfrm>
          <a:prstGeom prst="ellipse">
            <a:avLst/>
          </a:prstGeom>
          <a:ln w="63500" cap="rnd">
            <a:solidFill>
              <a:schemeClr val="bg1"/>
            </a:solidFill>
          </a:ln>
          <a:effectLst>
            <a:glow rad="228600">
              <a:schemeClr val="bg1">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3679160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TotalTime>
  <Words>1169</Words>
  <Application>Microsoft Office PowerPoint</Application>
  <PresentationFormat>On-screen Show (4:3)</PresentationFormat>
  <Paragraphs>89</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Algerian</vt:lpstr>
      <vt:lpstr>Arial</vt:lpstr>
      <vt:lpstr>Calibri</vt:lpstr>
      <vt:lpstr>Calibri Light</vt:lpstr>
      <vt:lpstr>Wingdings</vt:lpstr>
      <vt:lpstr>Office Theme</vt:lpstr>
      <vt:lpstr>PowerPoint Presentation</vt:lpstr>
      <vt:lpstr>Approaching Jordan’s Bank</vt:lpstr>
      <vt:lpstr>Approaching Jordan’s Bank</vt:lpstr>
      <vt:lpstr>Approaching Jordan’s Bank</vt:lpstr>
      <vt:lpstr>Crossing the Jordan</vt:lpstr>
      <vt:lpstr>Crossing the Jordan</vt:lpstr>
      <vt:lpstr>Approaching  Jordan’s Bank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Approaching  Jordan’s Bank</dc:title>
  <dc:creator>Jeremiah Cox</dc:creator>
  <cp:lastModifiedBy>Jeremiah Cox</cp:lastModifiedBy>
  <cp:revision>6</cp:revision>
  <dcterms:created xsi:type="dcterms:W3CDTF">2015-09-13T22:09:56Z</dcterms:created>
  <dcterms:modified xsi:type="dcterms:W3CDTF">2015-09-13T22:42:37Z</dcterms:modified>
</cp:coreProperties>
</file>