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56"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216"/>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738B8-832C-4F86-8B7C-64E0489D10D8}" type="datetimeFigureOut">
              <a:rPr lang="en-US" smtClean="0"/>
              <a:t>8/29/2015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378F4C-36A1-4115-8BF4-0CDAFE971473}" type="slidenum">
              <a:rPr lang="en-US" smtClean="0"/>
              <a:t>‹#›</a:t>
            </a:fld>
            <a:endParaRPr lang="en-US"/>
          </a:p>
        </p:txBody>
      </p:sp>
    </p:spTree>
    <p:extLst>
      <p:ext uri="{BB962C8B-B14F-4D97-AF65-F5344CB8AC3E}">
        <p14:creationId xmlns:p14="http://schemas.microsoft.com/office/powerpoint/2010/main" val="166146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Acts 9:5</a:t>
            </a:r>
            <a:endParaRPr lang="en-US" dirty="0"/>
          </a:p>
          <a:p>
            <a:r>
              <a:rPr lang="en-US" b="1" dirty="0"/>
              <a:t>Introduction</a:t>
            </a:r>
            <a:endParaRPr lang="en-US" dirty="0"/>
          </a:p>
          <a:p>
            <a:pPr marL="171450" lvl="0" indent="-171450">
              <a:buFont typeface="Arial" panose="020B0604020202020204" pitchFamily="34" charset="0"/>
              <a:buChar char="•"/>
            </a:pPr>
            <a:r>
              <a:rPr lang="en-US" dirty="0"/>
              <a:t>When Jesus appeared to Saul on the road to Damascus He described Paul as one who was kicking against the goads (</a:t>
            </a:r>
            <a:r>
              <a:rPr lang="en-US" b="1" dirty="0"/>
              <a:t>cf. Acts 9:5</a:t>
            </a:r>
            <a:r>
              <a:rPr lang="en-US" dirty="0"/>
              <a:t>).</a:t>
            </a:r>
          </a:p>
          <a:p>
            <a:pPr marL="171450" lvl="0" indent="-171450">
              <a:buFont typeface="Arial" panose="020B0604020202020204" pitchFamily="34" charset="0"/>
              <a:buChar char="•"/>
            </a:pPr>
            <a:r>
              <a:rPr lang="en-US" dirty="0"/>
              <a:t>This description speaks volumes about Saul’s life prior to obeying the Gospel.</a:t>
            </a:r>
          </a:p>
          <a:p>
            <a:pPr marL="171450" lvl="0" indent="-171450">
              <a:buFont typeface="Arial" panose="020B0604020202020204" pitchFamily="34" charset="0"/>
              <a:buChar char="•"/>
            </a:pPr>
            <a:r>
              <a:rPr lang="en-US" dirty="0"/>
              <a:t>We need to consider the phrase, “It is hard for you to kick against the goads” and make sure it is not what we are doing in our lives.</a:t>
            </a:r>
          </a:p>
          <a:p>
            <a:endParaRPr lang="en-US" dirty="0"/>
          </a:p>
        </p:txBody>
      </p:sp>
      <p:sp>
        <p:nvSpPr>
          <p:cNvPr id="4" name="Slide Number Placeholder 3"/>
          <p:cNvSpPr>
            <a:spLocks noGrp="1"/>
          </p:cNvSpPr>
          <p:nvPr>
            <p:ph type="sldNum" sz="quarter" idx="10"/>
          </p:nvPr>
        </p:nvSpPr>
        <p:spPr/>
        <p:txBody>
          <a:bodyPr/>
          <a:lstStyle/>
          <a:p>
            <a:fld id="{12378F4C-36A1-4115-8BF4-0CDAFE971473}" type="slidenum">
              <a:rPr lang="en-US" smtClean="0"/>
              <a:t>2</a:t>
            </a:fld>
            <a:endParaRPr lang="en-US"/>
          </a:p>
        </p:txBody>
      </p:sp>
    </p:spTree>
    <p:extLst>
      <p:ext uri="{BB962C8B-B14F-4D97-AF65-F5344CB8AC3E}">
        <p14:creationId xmlns:p14="http://schemas.microsoft.com/office/powerpoint/2010/main" val="286080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Kicking Against the Goads</a:t>
            </a:r>
          </a:p>
          <a:p>
            <a:pPr marL="171450" lvl="0" indent="-171450">
              <a:buFont typeface="Arial" panose="020B0604020202020204" pitchFamily="34" charset="0"/>
              <a:buChar char="•"/>
            </a:pPr>
            <a:r>
              <a:rPr lang="en-US" dirty="0"/>
              <a:t>Goad – A long wooden stick tipped with a sharp point sometimes of metal used to clean the plow tip and also to prod the plow animals if they slowed down.</a:t>
            </a:r>
          </a:p>
          <a:p>
            <a:pPr marL="628650" lvl="1" indent="-171450">
              <a:buFont typeface="Arial" panose="020B0604020202020204" pitchFamily="34" charset="0"/>
              <a:buChar char="•"/>
            </a:pPr>
            <a:r>
              <a:rPr lang="en-US" dirty="0"/>
              <a:t>Sharp enough to be used as a weapon – (</a:t>
            </a:r>
            <a:r>
              <a:rPr lang="en-US" b="1" dirty="0"/>
              <a:t>Judges 3:31</a:t>
            </a:r>
            <a:r>
              <a:rPr lang="en-US" dirty="0"/>
              <a:t> – </a:t>
            </a:r>
            <a:r>
              <a:rPr lang="en-US" dirty="0" err="1"/>
              <a:t>Shamgar</a:t>
            </a:r>
            <a:r>
              <a:rPr lang="en-US" dirty="0"/>
              <a:t> killed 600 men with an ox goad)</a:t>
            </a:r>
          </a:p>
          <a:p>
            <a:pPr marL="628650" lvl="1" indent="-171450">
              <a:buFont typeface="Arial" panose="020B0604020202020204" pitchFamily="34" charset="0"/>
              <a:buChar char="•"/>
            </a:pPr>
            <a:r>
              <a:rPr lang="en-US" dirty="0"/>
              <a:t>Thus, sharp enough to cause pain and discomfort.</a:t>
            </a:r>
          </a:p>
          <a:p>
            <a:pPr marL="171450" lvl="0" indent="-171450">
              <a:buFont typeface="Arial" panose="020B0604020202020204" pitchFamily="34" charset="0"/>
              <a:buChar char="•"/>
            </a:pPr>
            <a:r>
              <a:rPr lang="en-US" dirty="0"/>
              <a:t>The expression “kick against the goads” paints the picture of an ox’s stubborn rebellion against his master’s direction.</a:t>
            </a:r>
          </a:p>
          <a:p>
            <a:pPr marL="628650" lvl="1" indent="-171450">
              <a:buFont typeface="Arial" panose="020B0604020202020204" pitchFamily="34" charset="0"/>
              <a:buChar char="•"/>
            </a:pPr>
            <a:r>
              <a:rPr lang="en-US" dirty="0"/>
              <a:t>The ox kicks against the prod and hurts no one but himself, and in the process accomplishing nothing but hardship for himself.</a:t>
            </a:r>
          </a:p>
          <a:p>
            <a:pPr marL="628650" lvl="1" indent="-171450">
              <a:buFont typeface="Arial" panose="020B0604020202020204" pitchFamily="34" charset="0"/>
              <a:buChar char="•"/>
            </a:pPr>
            <a:r>
              <a:rPr lang="en-US" b="1" dirty="0"/>
              <a:t>It is a metaphor used to express an obstinate rebellion against authority that proves vain in the end.</a:t>
            </a:r>
            <a:endParaRPr lang="en-US" dirty="0"/>
          </a:p>
          <a:p>
            <a:pPr marL="171450" lvl="0" indent="-171450">
              <a:buFont typeface="Arial" panose="020B0604020202020204" pitchFamily="34" charset="0"/>
              <a:buChar char="•"/>
            </a:pPr>
            <a:r>
              <a:rPr lang="en-US" b="1" dirty="0"/>
              <a:t>It denotes “rebellion against lawful authority, and thus getting into greater difficulty by attempting to oppose the commands to duty.” This is the condition of every sinner. If people wish to be happy, they should cheerfully submit to the authority of God. They should not rebel against his dealings. They should not complain against their Creator.</a:t>
            </a:r>
            <a:r>
              <a:rPr lang="en-US" dirty="0"/>
              <a:t> (Barnes Commentary)</a:t>
            </a:r>
          </a:p>
          <a:p>
            <a:pPr marL="171450" lvl="0" indent="-171450">
              <a:buFont typeface="Arial" panose="020B0604020202020204" pitchFamily="34" charset="0"/>
              <a:buChar char="•"/>
            </a:pPr>
            <a:r>
              <a:rPr lang="en-US" b="1" i="1" dirty="0"/>
              <a:t>It is certain we see this in the nature of Christ’s authority. Submission to it proves beneficial, while rebellion is always futile and harmful. </a:t>
            </a:r>
            <a:r>
              <a:rPr lang="en-US" b="1" i="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12378F4C-36A1-4115-8BF4-0CDAFE971473}" type="slidenum">
              <a:rPr lang="en-US" smtClean="0"/>
              <a:t>3</a:t>
            </a:fld>
            <a:endParaRPr lang="en-US"/>
          </a:p>
        </p:txBody>
      </p:sp>
    </p:spTree>
    <p:extLst>
      <p:ext uri="{BB962C8B-B14F-4D97-AF65-F5344CB8AC3E}">
        <p14:creationId xmlns:p14="http://schemas.microsoft.com/office/powerpoint/2010/main" val="375537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smtClean="0"/>
              <a:t>Christ’s Authority</a:t>
            </a:r>
          </a:p>
          <a:p>
            <a:pPr lvl="0"/>
            <a:r>
              <a:rPr lang="en-US" sz="1400" dirty="0" smtClean="0"/>
              <a:t>All Authority</a:t>
            </a:r>
          </a:p>
          <a:p>
            <a:pPr marL="171450" lvl="0" indent="-171450">
              <a:buFont typeface="Arial" panose="020B0604020202020204" pitchFamily="34" charset="0"/>
              <a:buChar char="•"/>
            </a:pPr>
            <a:r>
              <a:rPr lang="en-US" b="1" dirty="0" smtClean="0"/>
              <a:t>Matthew </a:t>
            </a:r>
            <a:r>
              <a:rPr lang="en-US" b="1" dirty="0"/>
              <a:t>28:18</a:t>
            </a:r>
            <a:r>
              <a:rPr lang="en-US" dirty="0"/>
              <a:t> – This authority eclipses all others.</a:t>
            </a:r>
          </a:p>
          <a:p>
            <a:pPr marL="628650" lvl="1" indent="-171450">
              <a:buFont typeface="Arial" panose="020B0604020202020204" pitchFamily="34" charset="0"/>
              <a:buChar char="•"/>
            </a:pPr>
            <a:r>
              <a:rPr lang="en-US" dirty="0"/>
              <a:t>His power extends not only to the borders of His kingdom, but everything in existence.</a:t>
            </a:r>
          </a:p>
          <a:p>
            <a:pPr marL="628650" lvl="1" indent="-171450">
              <a:buFont typeface="Arial" panose="020B0604020202020204" pitchFamily="34" charset="0"/>
              <a:buChar char="•"/>
            </a:pPr>
            <a:r>
              <a:rPr lang="en-US" dirty="0"/>
              <a:t>He reigns on the greatest throne of all – </a:t>
            </a:r>
            <a:r>
              <a:rPr lang="en-US" b="1" i="1" dirty="0"/>
              <a:t>Hebrews 1:8</a:t>
            </a:r>
            <a:endParaRPr lang="en-US" dirty="0"/>
          </a:p>
          <a:p>
            <a:pPr marL="628650" lvl="1" indent="-171450">
              <a:buFont typeface="Arial" panose="020B0604020202020204" pitchFamily="34" charset="0"/>
              <a:buChar char="•"/>
            </a:pPr>
            <a:r>
              <a:rPr lang="en-US" b="1" i="1" dirty="0"/>
              <a:t>There is an argument with MDR that suggests the marriage law only applies to Christians. Thus, when unbelievers are in an adulterous marriage under such bounds of marriage, they actually aren’t. However, Jesus authority extends over them as well. </a:t>
            </a:r>
            <a:endParaRPr lang="en-US" dirty="0"/>
          </a:p>
          <a:p>
            <a:pPr marL="628650" lvl="1" indent="-171450">
              <a:buFont typeface="Arial" panose="020B0604020202020204" pitchFamily="34" charset="0"/>
              <a:buChar char="•"/>
            </a:pPr>
            <a:r>
              <a:rPr lang="en-US" dirty="0"/>
              <a:t>If this were not so there would be no sin (</a:t>
            </a:r>
            <a:r>
              <a:rPr lang="en-US" b="1" dirty="0"/>
              <a:t>cf. 1 John 3:4; Romans 3:23</a:t>
            </a:r>
            <a:r>
              <a:rPr lang="en-US" dirty="0"/>
              <a:t>).</a:t>
            </a:r>
          </a:p>
          <a:p>
            <a:pPr marL="171450" lvl="0" indent="-171450">
              <a:buFont typeface="Arial" panose="020B0604020202020204" pitchFamily="34" charset="0"/>
              <a:buChar char="•"/>
            </a:pPr>
            <a:r>
              <a:rPr lang="en-US" b="1" i="1" dirty="0"/>
              <a:t>It is foolish to rebel against Christ’s authority in an effort to live a more fulfilling life. Kicking against the goads makes life more difficult. True fulfillment is found in submitting to our designed purpose.</a:t>
            </a:r>
            <a:endParaRPr lang="en-US" dirty="0"/>
          </a:p>
          <a:p>
            <a:pPr lvl="0"/>
            <a:r>
              <a:rPr lang="en-US" sz="1400" dirty="0"/>
              <a:t>Authority not abused (He doesn’t reign as a tyrant.)</a:t>
            </a:r>
          </a:p>
          <a:p>
            <a:pPr marL="171450" lvl="0" indent="-171450">
              <a:buFont typeface="Arial" panose="020B0604020202020204" pitchFamily="34" charset="0"/>
              <a:buChar char="•"/>
            </a:pPr>
            <a:r>
              <a:rPr lang="en-US" b="1" dirty="0"/>
              <a:t>John 14:6</a:t>
            </a:r>
            <a:r>
              <a:rPr lang="en-US" dirty="0"/>
              <a:t> – He offers the way to the Father.</a:t>
            </a:r>
          </a:p>
          <a:p>
            <a:pPr marL="628650" lvl="1" indent="-171450">
              <a:buFont typeface="Arial" panose="020B0604020202020204" pitchFamily="34" charset="0"/>
              <a:buChar char="•"/>
            </a:pPr>
            <a:r>
              <a:rPr lang="en-US" dirty="0"/>
              <a:t>Being with the Father is supreme blessedness (</a:t>
            </a:r>
            <a:r>
              <a:rPr lang="en-US" b="1" dirty="0"/>
              <a:t>cf. Revelation 7:13-17</a:t>
            </a:r>
            <a:r>
              <a:rPr lang="en-US" dirty="0"/>
              <a:t>)!</a:t>
            </a:r>
          </a:p>
          <a:p>
            <a:pPr marL="171450" lvl="0" indent="-171450">
              <a:buFont typeface="Arial" panose="020B0604020202020204" pitchFamily="34" charset="0"/>
              <a:buChar char="•"/>
            </a:pPr>
            <a:r>
              <a:rPr lang="en-US" b="1" dirty="0"/>
              <a:t>Matthew 11:25-30</a:t>
            </a:r>
            <a:r>
              <a:rPr lang="en-US" dirty="0"/>
              <a:t> – His authority is a yoke of ease.</a:t>
            </a:r>
          </a:p>
          <a:p>
            <a:pPr marL="628650" lvl="1" indent="-171450">
              <a:buFont typeface="Arial" panose="020B0604020202020204" pitchFamily="34" charset="0"/>
              <a:buChar char="•"/>
            </a:pPr>
            <a:r>
              <a:rPr lang="en-US" b="1" i="1" dirty="0"/>
              <a:t>It is not meant to make our life more difficult, but to make our life easier.</a:t>
            </a:r>
            <a:endParaRPr lang="en-US" dirty="0"/>
          </a:p>
          <a:p>
            <a:pPr marL="628650" lvl="1" indent="-171450">
              <a:buFont typeface="Arial" panose="020B0604020202020204" pitchFamily="34" charset="0"/>
              <a:buChar char="•"/>
            </a:pPr>
            <a:r>
              <a:rPr lang="en-US" b="1" i="1" dirty="0"/>
              <a:t>Mankind was not created to be independent, but dependent upon a Guider in life.</a:t>
            </a:r>
            <a:endParaRPr lang="en-US" dirty="0"/>
          </a:p>
          <a:p>
            <a:pPr marL="1085850" lvl="2" indent="-171450">
              <a:buFont typeface="Arial" panose="020B0604020202020204" pitchFamily="34" charset="0"/>
              <a:buChar char="•"/>
            </a:pPr>
            <a:r>
              <a:rPr lang="en-US" b="1" dirty="0"/>
              <a:t>Psalm 23 – </a:t>
            </a:r>
            <a:r>
              <a:rPr lang="en-US" dirty="0"/>
              <a:t>A shepherd guides the sheep. He has authority and HE gives THEM direction. Following is not oppressive, but helpful.</a:t>
            </a:r>
          </a:p>
          <a:p>
            <a:pPr marL="1543050" lvl="3" indent="-171450">
              <a:buFont typeface="Arial" panose="020B0604020202020204" pitchFamily="34" charset="0"/>
              <a:buChar char="•"/>
            </a:pPr>
            <a:r>
              <a:rPr lang="en-US" b="1" i="1" dirty="0"/>
              <a:t>To submit to Christ’s authority is to allow Him to supply us with rest, refreshment, healing, guidance, protection, purpose, and hope.</a:t>
            </a:r>
            <a:endParaRPr lang="en-US" dirty="0"/>
          </a:p>
          <a:p>
            <a:endParaRPr lang="en-US" dirty="0"/>
          </a:p>
        </p:txBody>
      </p:sp>
      <p:sp>
        <p:nvSpPr>
          <p:cNvPr id="4" name="Slide Number Placeholder 3"/>
          <p:cNvSpPr>
            <a:spLocks noGrp="1"/>
          </p:cNvSpPr>
          <p:nvPr>
            <p:ph type="sldNum" sz="quarter" idx="10"/>
          </p:nvPr>
        </p:nvSpPr>
        <p:spPr/>
        <p:txBody>
          <a:bodyPr/>
          <a:lstStyle/>
          <a:p>
            <a:fld id="{12378F4C-36A1-4115-8BF4-0CDAFE971473}" type="slidenum">
              <a:rPr lang="en-US" smtClean="0"/>
              <a:t>4</a:t>
            </a:fld>
            <a:endParaRPr lang="en-US"/>
          </a:p>
        </p:txBody>
      </p:sp>
    </p:spTree>
    <p:extLst>
      <p:ext uri="{BB962C8B-B14F-4D97-AF65-F5344CB8AC3E}">
        <p14:creationId xmlns:p14="http://schemas.microsoft.com/office/powerpoint/2010/main" val="282962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Saul’s Actions</a:t>
            </a:r>
          </a:p>
          <a:p>
            <a:pPr lvl="0"/>
            <a:r>
              <a:rPr lang="en-US" sz="1400" dirty="0"/>
              <a:t>Saul was a devote Jew – </a:t>
            </a:r>
            <a:r>
              <a:rPr lang="en-US" sz="1400" b="1" dirty="0"/>
              <a:t>Philippians 3:3-6</a:t>
            </a:r>
            <a:endParaRPr lang="en-US" sz="1400" dirty="0"/>
          </a:p>
          <a:p>
            <a:pPr marL="628650" lvl="1" indent="-171450">
              <a:buFont typeface="Arial" panose="020B0604020202020204" pitchFamily="34" charset="0"/>
              <a:buChar char="•"/>
            </a:pPr>
            <a:r>
              <a:rPr lang="en-US" dirty="0"/>
              <a:t>He was zealous toward God and did what he thought was God’s will.</a:t>
            </a:r>
          </a:p>
          <a:p>
            <a:pPr marL="628650" lvl="1" indent="-171450">
              <a:buFont typeface="Arial" panose="020B0604020202020204" pitchFamily="34" charset="0"/>
              <a:buChar char="•"/>
            </a:pPr>
            <a:r>
              <a:rPr lang="en-US" dirty="0"/>
              <a:t>He wasn’t ignorant of the Gospel of Christ – </a:t>
            </a:r>
            <a:r>
              <a:rPr lang="en-US" b="1" dirty="0"/>
              <a:t>Acts 7:57-8:1</a:t>
            </a:r>
            <a:endParaRPr lang="en-US" dirty="0"/>
          </a:p>
          <a:p>
            <a:pPr marL="1085850" lvl="2" indent="-171450">
              <a:buFont typeface="Arial" panose="020B0604020202020204" pitchFamily="34" charset="0"/>
              <a:buChar char="•"/>
            </a:pPr>
            <a:r>
              <a:rPr lang="en-US" dirty="0"/>
              <a:t>Saul was there when Stephen preached the truth. He too wanted Stephen dead.</a:t>
            </a:r>
          </a:p>
          <a:p>
            <a:pPr marL="1085850" lvl="2" indent="-171450">
              <a:buFont typeface="Arial" panose="020B0604020202020204" pitchFamily="34" charset="0"/>
              <a:buChar char="•"/>
            </a:pPr>
            <a:r>
              <a:rPr lang="en-US" b="1" dirty="0"/>
              <a:t>In his own words, he was blind to the truth for He had </a:t>
            </a:r>
            <a:r>
              <a:rPr lang="en-US" b="1" i="1" dirty="0"/>
              <a:t>“a zeal for God, but not according to knowledge. For [he] being ignorant of God’s righteousness, and seeking to establish [his] own righteousness [did] not submit to the righteousness of God.”</a:t>
            </a:r>
            <a:r>
              <a:rPr lang="en-US" b="1" dirty="0"/>
              <a:t> (Romans 10:2-3).</a:t>
            </a:r>
            <a:endParaRPr lang="en-US" dirty="0"/>
          </a:p>
          <a:p>
            <a:pPr lvl="0"/>
            <a:r>
              <a:rPr lang="en-US" sz="1400" dirty="0"/>
              <a:t>He was headed for Damascus to persecute Christians – </a:t>
            </a:r>
            <a:r>
              <a:rPr lang="en-US" sz="1400" b="1" dirty="0"/>
              <a:t>Acts 9:1-2</a:t>
            </a:r>
            <a:r>
              <a:rPr lang="en-US" sz="1400" dirty="0"/>
              <a:t>.</a:t>
            </a:r>
          </a:p>
          <a:p>
            <a:pPr marL="628650" lvl="1" indent="-171450">
              <a:buFont typeface="Arial" panose="020B0604020202020204" pitchFamily="34" charset="0"/>
              <a:buChar char="•"/>
            </a:pPr>
            <a:r>
              <a:rPr lang="en-US" b="1" dirty="0"/>
              <a:t>9:3-6</a:t>
            </a:r>
            <a:r>
              <a:rPr lang="en-US" dirty="0"/>
              <a:t> – When Saul saw Jesus’ bright countenance, before knowing specifically who He was, Saul recognized Him as one with authority – </a:t>
            </a:r>
            <a:r>
              <a:rPr lang="en-US" i="1" dirty="0"/>
              <a:t>“who are you Lord”</a:t>
            </a:r>
            <a:r>
              <a:rPr lang="en-US" dirty="0"/>
              <a:t> – supreme in authority.</a:t>
            </a:r>
          </a:p>
          <a:p>
            <a:pPr marL="1085850" lvl="2" indent="-171450">
              <a:buFont typeface="Arial" panose="020B0604020202020204" pitchFamily="34" charset="0"/>
              <a:buChar char="•"/>
            </a:pPr>
            <a:r>
              <a:rPr lang="en-US" b="1" dirty="0"/>
              <a:t>When Jesus told Saul </a:t>
            </a:r>
            <a:r>
              <a:rPr lang="en-US" b="1" i="1" dirty="0"/>
              <a:t>“It is hard for you to kick against the goads”</a:t>
            </a:r>
            <a:r>
              <a:rPr lang="en-US" b="1" dirty="0"/>
              <a:t> he recognized what damage he had cause himself.</a:t>
            </a:r>
            <a:endParaRPr lang="en-US" dirty="0"/>
          </a:p>
          <a:p>
            <a:pPr marL="1085850" lvl="2" indent="-171450">
              <a:buFont typeface="Arial" panose="020B0604020202020204" pitchFamily="34" charset="0"/>
              <a:buChar char="•"/>
            </a:pPr>
            <a:r>
              <a:rPr lang="en-US" b="1" dirty="0"/>
              <a:t>He was seeking to do what was right, and thus looking out for his own good, when in reality he was hurting himself the entire time.</a:t>
            </a:r>
            <a:endParaRPr lang="en-US" dirty="0"/>
          </a:p>
          <a:p>
            <a:pPr marL="1085850" lvl="2" indent="-171450">
              <a:buFont typeface="Arial" panose="020B0604020202020204" pitchFamily="34" charset="0"/>
              <a:buChar char="•"/>
            </a:pPr>
            <a:r>
              <a:rPr lang="en-US" b="1" dirty="0"/>
              <a:t>He was denying, and persecuting the One who could fix all his problems!</a:t>
            </a:r>
            <a:endParaRPr lang="en-US" dirty="0"/>
          </a:p>
          <a:p>
            <a:pPr marL="628650" lvl="1" indent="-171450">
              <a:buFont typeface="Arial" panose="020B0604020202020204" pitchFamily="34" charset="0"/>
              <a:buChar char="•"/>
            </a:pPr>
            <a:r>
              <a:rPr lang="en-US" b="1" dirty="0"/>
              <a:t>9:7-9 – His actions speak of great remorse for the wrongs he had committed. Thus he recognized the dangerous position he was in, and what great need he had of forgiveness!</a:t>
            </a:r>
            <a:endParaRPr lang="en-US" dirty="0"/>
          </a:p>
          <a:p>
            <a:pPr marL="1085850" lvl="2" indent="-171450">
              <a:buFont typeface="Arial" panose="020B0604020202020204" pitchFamily="34" charset="0"/>
              <a:buChar char="•"/>
            </a:pPr>
            <a:r>
              <a:rPr lang="en-US" b="1" dirty="0"/>
              <a:t>Saul no longer kicked against the goads… (cf. 9:17-20 – He was baptized for the remission of his sins and put on the light yoke of Christ. His life was never the same.)</a:t>
            </a:r>
            <a:endParaRPr lang="en-US" dirty="0"/>
          </a:p>
          <a:p>
            <a:endParaRPr lang="en-US" dirty="0"/>
          </a:p>
        </p:txBody>
      </p:sp>
      <p:sp>
        <p:nvSpPr>
          <p:cNvPr id="4" name="Slide Number Placeholder 3"/>
          <p:cNvSpPr>
            <a:spLocks noGrp="1"/>
          </p:cNvSpPr>
          <p:nvPr>
            <p:ph type="sldNum" sz="quarter" idx="10"/>
          </p:nvPr>
        </p:nvSpPr>
        <p:spPr/>
        <p:txBody>
          <a:bodyPr/>
          <a:lstStyle/>
          <a:p>
            <a:fld id="{12378F4C-36A1-4115-8BF4-0CDAFE971473}" type="slidenum">
              <a:rPr lang="en-US" smtClean="0"/>
              <a:t>5</a:t>
            </a:fld>
            <a:endParaRPr lang="en-US"/>
          </a:p>
        </p:txBody>
      </p:sp>
    </p:spTree>
    <p:extLst>
      <p:ext uri="{BB962C8B-B14F-4D97-AF65-F5344CB8AC3E}">
        <p14:creationId xmlns:p14="http://schemas.microsoft.com/office/powerpoint/2010/main" val="2839421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What will you do?</a:t>
            </a:r>
          </a:p>
          <a:p>
            <a:pPr marL="171450" lvl="0" indent="-171450">
              <a:buFont typeface="Arial" panose="020B0604020202020204" pitchFamily="34" charset="0"/>
              <a:buChar char="•"/>
            </a:pPr>
            <a:r>
              <a:rPr lang="en-US" dirty="0"/>
              <a:t>God says your life is not right, and it is hurting you – </a:t>
            </a:r>
            <a:r>
              <a:rPr lang="en-US" b="1" dirty="0"/>
              <a:t>1 John 1:5-6; 2:15-17a</a:t>
            </a:r>
            <a:endParaRPr lang="en-US" dirty="0"/>
          </a:p>
          <a:p>
            <a:pPr marL="171450" lvl="0" indent="-171450">
              <a:buFont typeface="Arial" panose="020B0604020202020204" pitchFamily="34" charset="0"/>
              <a:buChar char="•"/>
            </a:pPr>
            <a:r>
              <a:rPr lang="en-US" dirty="0"/>
              <a:t>But with authority He gives you an exceptionally positive alternative – </a:t>
            </a:r>
            <a:r>
              <a:rPr lang="en-US" b="1" dirty="0"/>
              <a:t>1 John 1:7; 2:17b</a:t>
            </a:r>
            <a:endParaRPr lang="en-US" dirty="0"/>
          </a:p>
          <a:p>
            <a:pPr marL="628650" lvl="1" indent="-171450">
              <a:buFont typeface="Arial" panose="020B0604020202020204" pitchFamily="34" charset="0"/>
              <a:buChar char="•"/>
            </a:pPr>
            <a:r>
              <a:rPr lang="en-US" b="1" i="1" dirty="0"/>
              <a:t>The life of a Christian is contrary to the world’s standard of happiness and prosperity. </a:t>
            </a:r>
            <a:endParaRPr lang="en-US" dirty="0"/>
          </a:p>
          <a:p>
            <a:pPr marL="628650" lvl="1" indent="-171450">
              <a:buFont typeface="Arial" panose="020B0604020202020204" pitchFamily="34" charset="0"/>
              <a:buChar char="•"/>
            </a:pPr>
            <a:r>
              <a:rPr lang="en-US" b="1" i="1" dirty="0"/>
              <a:t>However, God defines happiness and prosperity. Thus, when you deny His plan for you as His creation you hurt yourself severely. </a:t>
            </a:r>
            <a:endParaRPr lang="en-US" dirty="0"/>
          </a:p>
          <a:p>
            <a:pPr marL="628650" lvl="1" indent="-171450">
              <a:buFont typeface="Arial" panose="020B0604020202020204" pitchFamily="34" charset="0"/>
              <a:buChar char="•"/>
            </a:pPr>
            <a:r>
              <a:rPr lang="en-US" b="1" i="1" dirty="0"/>
              <a:t>You will never reach fulfillment in your life without coming to Him, and letting Him guide your life.</a:t>
            </a:r>
            <a:endParaRPr lang="en-US" dirty="0"/>
          </a:p>
          <a:p>
            <a:pPr marL="171450" lvl="0" indent="-171450">
              <a:buFont typeface="Arial" panose="020B0604020202020204" pitchFamily="34" charset="0"/>
              <a:buChar char="•"/>
            </a:pPr>
            <a:r>
              <a:rPr lang="en-US" dirty="0"/>
              <a:t>Will you obey? – </a:t>
            </a:r>
            <a:r>
              <a:rPr lang="en-US" b="1" i="1" dirty="0"/>
              <a:t>“It is HARD for you to kick against the goads”</a:t>
            </a:r>
            <a:r>
              <a:rPr lang="en-US" b="1" dirty="0"/>
              <a:t> (Acts 9:5). </a:t>
            </a:r>
            <a:r>
              <a:rPr lang="en-US" b="1" i="1" dirty="0"/>
              <a:t>“And now why are you waiting? Arise and be baptized, and wash away your sins, calling on the name of the Lord”</a:t>
            </a:r>
            <a:r>
              <a:rPr lang="en-US" b="1" dirty="0"/>
              <a:t> (Acts 22:16).</a:t>
            </a:r>
            <a:endParaRPr lang="en-US" dirty="0"/>
          </a:p>
          <a:p>
            <a:endParaRPr lang="en-US" dirty="0"/>
          </a:p>
        </p:txBody>
      </p:sp>
      <p:sp>
        <p:nvSpPr>
          <p:cNvPr id="4" name="Slide Number Placeholder 3"/>
          <p:cNvSpPr>
            <a:spLocks noGrp="1"/>
          </p:cNvSpPr>
          <p:nvPr>
            <p:ph type="sldNum" sz="quarter" idx="10"/>
          </p:nvPr>
        </p:nvSpPr>
        <p:spPr/>
        <p:txBody>
          <a:bodyPr/>
          <a:lstStyle/>
          <a:p>
            <a:fld id="{12378F4C-36A1-4115-8BF4-0CDAFE971473}" type="slidenum">
              <a:rPr lang="en-US" smtClean="0"/>
              <a:t>6</a:t>
            </a:fld>
            <a:endParaRPr lang="en-US"/>
          </a:p>
        </p:txBody>
      </p:sp>
    </p:spTree>
    <p:extLst>
      <p:ext uri="{BB962C8B-B14F-4D97-AF65-F5344CB8AC3E}">
        <p14:creationId xmlns:p14="http://schemas.microsoft.com/office/powerpoint/2010/main" val="47464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D26F53-0F05-4ACF-8FDA-6DC8695D30A2}"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320384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26F53-0F05-4ACF-8FDA-6DC8695D30A2}"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312275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26F53-0F05-4ACF-8FDA-6DC8695D30A2}"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171051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26F53-0F05-4ACF-8FDA-6DC8695D30A2}"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426743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26F53-0F05-4ACF-8FDA-6DC8695D30A2}"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54961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D26F53-0F05-4ACF-8FDA-6DC8695D30A2}"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154404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D26F53-0F05-4ACF-8FDA-6DC8695D30A2}"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282437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D26F53-0F05-4ACF-8FDA-6DC8695D30A2}"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44171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26F53-0F05-4ACF-8FDA-6DC8695D30A2}"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347060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26F53-0F05-4ACF-8FDA-6DC8695D30A2}"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48720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26F53-0F05-4ACF-8FDA-6DC8695D30A2}"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20CA7-C658-43F7-82E9-7DB48ABC2C99}" type="slidenum">
              <a:rPr lang="en-US" smtClean="0"/>
              <a:t>‹#›</a:t>
            </a:fld>
            <a:endParaRPr lang="en-US"/>
          </a:p>
        </p:txBody>
      </p:sp>
    </p:spTree>
    <p:extLst>
      <p:ext uri="{BB962C8B-B14F-4D97-AF65-F5344CB8AC3E}">
        <p14:creationId xmlns:p14="http://schemas.microsoft.com/office/powerpoint/2010/main" val="34582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26F53-0F05-4ACF-8FDA-6DC8695D30A2}" type="datetimeFigureOut">
              <a:rPr lang="en-US" smtClean="0"/>
              <a:t>8/29/2015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20CA7-C658-43F7-82E9-7DB48ABC2C99}" type="slidenum">
              <a:rPr lang="en-US" smtClean="0"/>
              <a:t>‹#›</a:t>
            </a:fld>
            <a:endParaRPr lang="en-US"/>
          </a:p>
        </p:txBody>
      </p:sp>
    </p:spTree>
    <p:extLst>
      <p:ext uri="{BB962C8B-B14F-4D97-AF65-F5344CB8AC3E}">
        <p14:creationId xmlns:p14="http://schemas.microsoft.com/office/powerpoint/2010/main" val="755221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0215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387600"/>
          </a:xfrm>
        </p:spPr>
        <p:txBody>
          <a:bodyPr>
            <a:normAutofit/>
          </a:bodyPr>
          <a:lstStyle/>
          <a:p>
            <a:r>
              <a:rPr lang="en-US" sz="7200" dirty="0" smtClean="0">
                <a:latin typeface="Blackadder ITC" panose="04020505051007020D02" pitchFamily="82" charset="0"/>
              </a:rPr>
              <a:t>“It is hard for you to kick against the goads”</a:t>
            </a:r>
            <a:endParaRPr lang="en-US" sz="7200" dirty="0">
              <a:latin typeface="Blackadder ITC" panose="04020505051007020D02" pitchFamily="82" charset="0"/>
            </a:endParaRPr>
          </a:p>
        </p:txBody>
      </p:sp>
      <p:sp>
        <p:nvSpPr>
          <p:cNvPr id="3" name="Subtitle 2"/>
          <p:cNvSpPr>
            <a:spLocks noGrp="1"/>
          </p:cNvSpPr>
          <p:nvPr>
            <p:ph type="subTitle" idx="1"/>
          </p:nvPr>
        </p:nvSpPr>
        <p:spPr>
          <a:xfrm>
            <a:off x="1143000" y="2387600"/>
            <a:ext cx="6858000" cy="1655762"/>
          </a:xfrm>
        </p:spPr>
        <p:txBody>
          <a:bodyPr>
            <a:normAutofit/>
          </a:bodyPr>
          <a:lstStyle/>
          <a:p>
            <a:r>
              <a:rPr lang="en-US" sz="3600" i="1" dirty="0" smtClean="0"/>
              <a:t>Acts 9:5</a:t>
            </a:r>
            <a:endParaRPr lang="en-US" sz="3600"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27056"/>
            <a:ext cx="9144000" cy="3930944"/>
          </a:xfrm>
          <a:prstGeom prst="rect">
            <a:avLst/>
          </a:prstGeom>
        </p:spPr>
      </p:pic>
    </p:spTree>
    <p:extLst>
      <p:ext uri="{BB962C8B-B14F-4D97-AF65-F5344CB8AC3E}">
        <p14:creationId xmlns:p14="http://schemas.microsoft.com/office/powerpoint/2010/main" val="2615879834"/>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96948"/>
            <a:ext cx="7886700" cy="1325563"/>
          </a:xfrm>
        </p:spPr>
        <p:txBody>
          <a:bodyPr>
            <a:noAutofit/>
          </a:bodyPr>
          <a:lstStyle/>
          <a:p>
            <a:r>
              <a:rPr lang="en-US" sz="5400" dirty="0" smtClean="0">
                <a:latin typeface="Blackadder ITC" panose="04020505051007020D02" pitchFamily="82" charset="0"/>
              </a:rPr>
              <a:t>Kicking Against </a:t>
            </a:r>
            <a:br>
              <a:rPr lang="en-US" sz="5400" dirty="0" smtClean="0">
                <a:latin typeface="Blackadder ITC" panose="04020505051007020D02" pitchFamily="82" charset="0"/>
              </a:rPr>
            </a:br>
            <a:r>
              <a:rPr lang="en-US" sz="5400" dirty="0" smtClean="0">
                <a:latin typeface="Blackadder ITC" panose="04020505051007020D02" pitchFamily="82" charset="0"/>
              </a:rPr>
              <a:t>the Goads</a:t>
            </a:r>
            <a:endParaRPr lang="en-US" sz="5400" dirty="0">
              <a:latin typeface="Blackadder ITC" panose="04020505051007020D02" pitchFamily="82" charset="0"/>
            </a:endParaRPr>
          </a:p>
        </p:txBody>
      </p:sp>
      <p:sp>
        <p:nvSpPr>
          <p:cNvPr id="3" name="Content Placeholder 2"/>
          <p:cNvSpPr>
            <a:spLocks noGrp="1"/>
          </p:cNvSpPr>
          <p:nvPr>
            <p:ph idx="1"/>
          </p:nvPr>
        </p:nvSpPr>
        <p:spPr>
          <a:xfrm>
            <a:off x="628650" y="2154333"/>
            <a:ext cx="7886700" cy="4310860"/>
          </a:xfrm>
        </p:spPr>
        <p:txBody>
          <a:bodyPr>
            <a:noAutofit/>
          </a:bodyPr>
          <a:lstStyle/>
          <a:p>
            <a:pPr lvl="0"/>
            <a:r>
              <a:rPr lang="en-US" sz="2600" dirty="0"/>
              <a:t>Goad – A long wooden stick tipped with a sharp point sometimes of metal used to clean the plow tip and also to prod the plow animals if they slowed down.</a:t>
            </a:r>
          </a:p>
          <a:p>
            <a:pPr lvl="0"/>
            <a:r>
              <a:rPr lang="en-US" sz="2600" dirty="0"/>
              <a:t>It denotes “rebellion against lawful authority, and thus getting into greater difficulty by attempting to oppose the commands to duty.” This is the condition of every sinner. If people wish to be happy, they should cheerfully submit to the authority of God. They should not rebel against his dealings. They should not complain against their Creator. (Barnes Commentary</a:t>
            </a:r>
            <a:r>
              <a:rPr lang="en-US" sz="2600" dirty="0" smtClean="0"/>
              <a:t>)</a:t>
            </a:r>
            <a:endParaRPr lang="en-US" sz="2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4559" y="365126"/>
            <a:ext cx="3631842" cy="1561304"/>
          </a:xfrm>
          <a:prstGeom prst="rect">
            <a:avLst/>
          </a:prstGeom>
        </p:spPr>
      </p:pic>
    </p:spTree>
    <p:extLst>
      <p:ext uri="{BB962C8B-B14F-4D97-AF65-F5344CB8AC3E}">
        <p14:creationId xmlns:p14="http://schemas.microsoft.com/office/powerpoint/2010/main" val="3737118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Blackadder ITC" panose="04020505051007020D02" pitchFamily="82" charset="0"/>
              </a:rPr>
              <a:t>Christ’s Authority</a:t>
            </a:r>
            <a:endParaRPr lang="en-US" sz="5400" dirty="0">
              <a:latin typeface="Blackadder ITC" panose="04020505051007020D02" pitchFamily="82" charset="0"/>
            </a:endParaRPr>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l="21356" r="21356"/>
          <a:stretch>
            <a:fillRect/>
          </a:stretch>
        </p:blipFill>
        <p:spPr>
          <a:prstGeom prst="rect">
            <a:avLst/>
          </a:prstGeom>
          <a:ln>
            <a:noFill/>
          </a:ln>
          <a:effectLst>
            <a:softEdge rad="112500"/>
          </a:effectLst>
        </p:spPr>
      </p:pic>
      <p:sp>
        <p:nvSpPr>
          <p:cNvPr id="4" name="Text Placeholder 3"/>
          <p:cNvSpPr>
            <a:spLocks noGrp="1"/>
          </p:cNvSpPr>
          <p:nvPr>
            <p:ph type="body" sz="half" idx="2"/>
          </p:nvPr>
        </p:nvSpPr>
        <p:spPr/>
        <p:txBody>
          <a:bodyPr>
            <a:noAutofit/>
          </a:bodyPr>
          <a:lstStyle/>
          <a:p>
            <a:pPr algn="ctr"/>
            <a:endParaRPr lang="en-US" sz="2400" b="1" dirty="0" smtClean="0"/>
          </a:p>
          <a:p>
            <a:pPr algn="ctr"/>
            <a:r>
              <a:rPr lang="en-US" sz="3200" b="1" dirty="0" smtClean="0"/>
              <a:t>All Authority</a:t>
            </a:r>
          </a:p>
          <a:p>
            <a:pPr algn="ctr"/>
            <a:r>
              <a:rPr lang="en-US" sz="2800" i="1" dirty="0" smtClean="0"/>
              <a:t>Matthew 28:18</a:t>
            </a:r>
          </a:p>
          <a:p>
            <a:pPr algn="ctr"/>
            <a:r>
              <a:rPr lang="en-US" sz="3200" b="1" dirty="0" smtClean="0"/>
              <a:t>Authority Not Abused</a:t>
            </a:r>
          </a:p>
          <a:p>
            <a:pPr algn="ctr"/>
            <a:r>
              <a:rPr lang="en-US" sz="2800" i="1" dirty="0" smtClean="0"/>
              <a:t>John 14:6; Matthew 11:25-30</a:t>
            </a:r>
            <a:endParaRPr lang="en-US" sz="2800" i="1" dirty="0"/>
          </a:p>
        </p:txBody>
      </p:sp>
      <p:sp>
        <p:nvSpPr>
          <p:cNvPr id="6" name="TextBox 5"/>
          <p:cNvSpPr txBox="1"/>
          <p:nvPr/>
        </p:nvSpPr>
        <p:spPr>
          <a:xfrm>
            <a:off x="4340968" y="1408649"/>
            <a:ext cx="3721995" cy="2554545"/>
          </a:xfrm>
          <a:prstGeom prst="rect">
            <a:avLst/>
          </a:prstGeom>
          <a:noFill/>
        </p:spPr>
        <p:txBody>
          <a:bodyPr wrap="square" rtlCol="0">
            <a:spAutoFit/>
          </a:bodyPr>
          <a:lstStyle/>
          <a:p>
            <a:pPr algn="ctr"/>
            <a:r>
              <a:rPr lang="en-US" sz="4000" dirty="0" smtClean="0">
                <a:solidFill>
                  <a:schemeClr val="bg1"/>
                </a:solidFill>
                <a:latin typeface="Blackadder ITC" panose="04020505051007020D02" pitchFamily="82" charset="0"/>
              </a:rPr>
              <a:t>“All authority has been given to Me in heaven and on earth”</a:t>
            </a:r>
          </a:p>
          <a:p>
            <a:pPr algn="ctr"/>
            <a:r>
              <a:rPr lang="en-US" sz="4000" dirty="0" smtClean="0">
                <a:solidFill>
                  <a:schemeClr val="bg1"/>
                </a:solidFill>
                <a:latin typeface="Blackadder ITC" panose="04020505051007020D02" pitchFamily="82" charset="0"/>
              </a:rPr>
              <a:t>– Matthew 28:18 –</a:t>
            </a:r>
            <a:endParaRPr lang="en-US" sz="4000" dirty="0">
              <a:solidFill>
                <a:schemeClr val="bg1"/>
              </a:solidFill>
              <a:latin typeface="Blackadder ITC" panose="04020505051007020D02" pitchFamily="82" charset="0"/>
            </a:endParaRPr>
          </a:p>
        </p:txBody>
      </p:sp>
    </p:spTree>
    <p:extLst>
      <p:ext uri="{BB962C8B-B14F-4D97-AF65-F5344CB8AC3E}">
        <p14:creationId xmlns:p14="http://schemas.microsoft.com/office/powerpoint/2010/main" val="19578207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96948"/>
            <a:ext cx="7886700" cy="1325563"/>
          </a:xfrm>
        </p:spPr>
        <p:txBody>
          <a:bodyPr>
            <a:noAutofit/>
          </a:bodyPr>
          <a:lstStyle/>
          <a:p>
            <a:r>
              <a:rPr lang="en-US" sz="5400" dirty="0" smtClean="0">
                <a:latin typeface="Blackadder ITC" panose="04020505051007020D02" pitchFamily="82" charset="0"/>
              </a:rPr>
              <a:t>Saul’s Actions</a:t>
            </a:r>
            <a:endParaRPr lang="en-US" sz="5400" dirty="0">
              <a:latin typeface="Blackadder ITC" panose="04020505051007020D02" pitchFamily="82" charset="0"/>
            </a:endParaRPr>
          </a:p>
        </p:txBody>
      </p:sp>
      <p:sp>
        <p:nvSpPr>
          <p:cNvPr id="3" name="Content Placeholder 2"/>
          <p:cNvSpPr>
            <a:spLocks noGrp="1"/>
          </p:cNvSpPr>
          <p:nvPr>
            <p:ph idx="1"/>
          </p:nvPr>
        </p:nvSpPr>
        <p:spPr>
          <a:xfrm>
            <a:off x="628650" y="2154333"/>
            <a:ext cx="7886700" cy="4310860"/>
          </a:xfrm>
        </p:spPr>
        <p:txBody>
          <a:bodyPr>
            <a:noAutofit/>
          </a:bodyPr>
          <a:lstStyle/>
          <a:p>
            <a:pPr marL="0" lvl="0" indent="0" algn="ctr">
              <a:buNone/>
            </a:pPr>
            <a:endParaRPr lang="en-US" sz="700" b="1" dirty="0" smtClean="0"/>
          </a:p>
          <a:p>
            <a:pPr marL="0" lvl="0" indent="0" algn="ctr">
              <a:buNone/>
            </a:pPr>
            <a:endParaRPr lang="en-US" sz="3200" b="1" dirty="0"/>
          </a:p>
          <a:p>
            <a:pPr marL="0" lvl="0" indent="0" algn="ctr">
              <a:buNone/>
            </a:pPr>
            <a:r>
              <a:rPr lang="en-US" sz="4000" b="1" dirty="0" smtClean="0"/>
              <a:t>Devout Jew</a:t>
            </a:r>
          </a:p>
          <a:p>
            <a:pPr marL="0" lvl="0" indent="0" algn="ctr">
              <a:buNone/>
            </a:pPr>
            <a:r>
              <a:rPr lang="en-US" sz="3600" i="1" dirty="0" smtClean="0"/>
              <a:t>– Philippians 3:3-6; Acts 7:57-8:1 –</a:t>
            </a:r>
          </a:p>
          <a:p>
            <a:pPr marL="0" lvl="0" indent="0" algn="ctr">
              <a:buNone/>
            </a:pPr>
            <a:r>
              <a:rPr lang="en-US" sz="4000" b="1" dirty="0" smtClean="0"/>
              <a:t>Headed to Persecute Christians</a:t>
            </a:r>
          </a:p>
          <a:p>
            <a:pPr marL="0" lvl="0" indent="0" algn="ctr">
              <a:buNone/>
            </a:pPr>
            <a:r>
              <a:rPr lang="en-US" sz="3600" i="1" dirty="0" smtClean="0"/>
              <a:t>– Acts 9 –</a:t>
            </a:r>
            <a:endParaRPr lang="en-US" sz="36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4559" y="365126"/>
            <a:ext cx="3631842" cy="1561304"/>
          </a:xfrm>
          <a:prstGeom prst="rect">
            <a:avLst/>
          </a:prstGeom>
        </p:spPr>
      </p:pic>
    </p:spTree>
    <p:extLst>
      <p:ext uri="{BB962C8B-B14F-4D97-AF65-F5344CB8AC3E}">
        <p14:creationId xmlns:p14="http://schemas.microsoft.com/office/powerpoint/2010/main" val="19352217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96948"/>
            <a:ext cx="7886700" cy="1325563"/>
          </a:xfrm>
        </p:spPr>
        <p:txBody>
          <a:bodyPr>
            <a:noAutofit/>
          </a:bodyPr>
          <a:lstStyle/>
          <a:p>
            <a:r>
              <a:rPr lang="en-US" sz="5400" dirty="0" smtClean="0">
                <a:latin typeface="Blackadder ITC" panose="04020505051007020D02" pitchFamily="82" charset="0"/>
              </a:rPr>
              <a:t>Your Actions?</a:t>
            </a:r>
            <a:endParaRPr lang="en-US" sz="5400" dirty="0">
              <a:latin typeface="Blackadder ITC" panose="04020505051007020D02" pitchFamily="82" charset="0"/>
            </a:endParaRPr>
          </a:p>
        </p:txBody>
      </p:sp>
      <p:sp>
        <p:nvSpPr>
          <p:cNvPr id="3" name="Content Placeholder 2"/>
          <p:cNvSpPr>
            <a:spLocks noGrp="1"/>
          </p:cNvSpPr>
          <p:nvPr>
            <p:ph idx="1"/>
          </p:nvPr>
        </p:nvSpPr>
        <p:spPr>
          <a:xfrm>
            <a:off x="628650" y="2154333"/>
            <a:ext cx="7886700" cy="4310860"/>
          </a:xfrm>
        </p:spPr>
        <p:txBody>
          <a:bodyPr>
            <a:noAutofit/>
          </a:bodyPr>
          <a:lstStyle/>
          <a:p>
            <a:pPr marL="0" lvl="0" indent="0" algn="ctr">
              <a:buNone/>
            </a:pPr>
            <a:r>
              <a:rPr lang="en-US" sz="4000" b="1" dirty="0" smtClean="0"/>
              <a:t>Life Isn’t Right</a:t>
            </a:r>
          </a:p>
          <a:p>
            <a:pPr marL="0" lvl="0" indent="0" algn="ctr">
              <a:buNone/>
            </a:pPr>
            <a:r>
              <a:rPr lang="en-US" sz="3600" i="1" dirty="0" smtClean="0"/>
              <a:t>– 1 John 1:5-6; 2:15-17a –</a:t>
            </a:r>
          </a:p>
          <a:p>
            <a:pPr marL="0" lvl="0" indent="0" algn="ctr">
              <a:buNone/>
            </a:pPr>
            <a:r>
              <a:rPr lang="en-US" sz="4000" b="1" dirty="0" smtClean="0"/>
              <a:t>God Offers Correction</a:t>
            </a:r>
          </a:p>
          <a:p>
            <a:pPr marL="0" lvl="0" indent="0" algn="ctr">
              <a:buNone/>
            </a:pPr>
            <a:r>
              <a:rPr lang="en-US" sz="3600" i="1" dirty="0" smtClean="0"/>
              <a:t>– 1 John 1:7; 2:17b –</a:t>
            </a:r>
          </a:p>
          <a:p>
            <a:pPr marL="0" lvl="0" indent="0" algn="ctr">
              <a:buNone/>
            </a:pPr>
            <a:endParaRPr lang="en-US" sz="900" i="1" dirty="0" smtClean="0">
              <a:latin typeface="Blackadder ITC" panose="04020505051007020D02" pitchFamily="82" charset="0"/>
            </a:endParaRPr>
          </a:p>
          <a:p>
            <a:pPr marL="0" lvl="0" indent="0" algn="ctr">
              <a:buNone/>
            </a:pPr>
            <a:r>
              <a:rPr lang="en-US" sz="4800" i="1" dirty="0" smtClean="0">
                <a:latin typeface="Blackadder ITC" panose="04020505051007020D02" pitchFamily="82" charset="0"/>
              </a:rPr>
              <a:t>“</a:t>
            </a:r>
            <a:r>
              <a:rPr lang="en-US" sz="4800" i="1" u="sng" dirty="0" smtClean="0">
                <a:latin typeface="Blackadder ITC" panose="04020505051007020D02" pitchFamily="82" charset="0"/>
              </a:rPr>
              <a:t>It is hard </a:t>
            </a:r>
            <a:r>
              <a:rPr lang="en-US" sz="4800" i="1" dirty="0" smtClean="0">
                <a:latin typeface="Blackadder ITC" panose="04020505051007020D02" pitchFamily="82" charset="0"/>
              </a:rPr>
              <a:t>for you to kick against the goads”</a:t>
            </a:r>
            <a:endParaRPr lang="en-US" sz="4800" i="1" dirty="0">
              <a:latin typeface="Blackadder ITC" panose="04020505051007020D02" pitchFamily="8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4559" y="365126"/>
            <a:ext cx="3631842" cy="1561304"/>
          </a:xfrm>
          <a:prstGeom prst="rect">
            <a:avLst/>
          </a:prstGeom>
        </p:spPr>
      </p:pic>
    </p:spTree>
    <p:extLst>
      <p:ext uri="{BB962C8B-B14F-4D97-AF65-F5344CB8AC3E}">
        <p14:creationId xmlns:p14="http://schemas.microsoft.com/office/powerpoint/2010/main" val="4075882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1241</Words>
  <Application>Microsoft Office PowerPoint</Application>
  <PresentationFormat>On-screen Show (4:3)</PresentationFormat>
  <Paragraphs>82</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Blackadder ITC</vt:lpstr>
      <vt:lpstr>Calibri</vt:lpstr>
      <vt:lpstr>Calibri Light</vt:lpstr>
      <vt:lpstr>Wingdings</vt:lpstr>
      <vt:lpstr>Office Theme</vt:lpstr>
      <vt:lpstr>PowerPoint Presentation</vt:lpstr>
      <vt:lpstr>“It is hard for you to kick against the goads”</vt:lpstr>
      <vt:lpstr>Kicking Against  the Goads</vt:lpstr>
      <vt:lpstr>Christ’s Authority</vt:lpstr>
      <vt:lpstr>Saul’s Actions</vt:lpstr>
      <vt:lpstr>Your Actions?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is hard for you to kick against the goads”</dc:title>
  <dc:creator>Jeremiah Cox</dc:creator>
  <cp:lastModifiedBy>Jeremiah Cox</cp:lastModifiedBy>
  <cp:revision>8</cp:revision>
  <dcterms:created xsi:type="dcterms:W3CDTF">2015-08-29T22:28:46Z</dcterms:created>
  <dcterms:modified xsi:type="dcterms:W3CDTF">2015-08-29T23:09:59Z</dcterms:modified>
</cp:coreProperties>
</file>