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56" r:id="rId3"/>
    <p:sldId id="257" r:id="rId4"/>
    <p:sldId id="258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E78DC-0140-4DB9-8772-FFBB54EB26D0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290AD-A84B-44F2-8FF8-C954B3CF0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09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90AD-A84B-44F2-8FF8-C954B3CF02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78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Jesus Curses the Fig Tree</a:t>
            </a:r>
            <a:endParaRPr lang="en-US" dirty="0"/>
          </a:p>
          <a:p>
            <a:r>
              <a:rPr lang="en-US" i="1" dirty="0"/>
              <a:t>Mark 11:12-14, 20-26</a:t>
            </a:r>
            <a:endParaRPr lang="en-US" dirty="0"/>
          </a:p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day after Jesus’ triumphal entry, on His way to Jerusalem He cursed a fig tree.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next day He taught His disciples what His actions meant.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There are a few lessons to be learned from this interesting account of Jesus’ actions.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90AD-A84B-44F2-8FF8-C954B3CF02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85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Teaching Opportunities</a:t>
            </a:r>
          </a:p>
          <a:p>
            <a:pPr lvl="0"/>
            <a:r>
              <a:rPr lang="en-US" sz="1400" b="1" dirty="0"/>
              <a:t>Jesus is Omniscient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i="1" dirty="0"/>
              <a:t>“for it was not the season for figs”</a:t>
            </a:r>
            <a:r>
              <a:rPr lang="en-US" b="1" dirty="0"/>
              <a:t> (v. 13)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Jesus was aware of the season for figs. His humanity did not limit His divine nature.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“having leaves”</a:t>
            </a:r>
            <a:r>
              <a:rPr lang="en-US" b="1" dirty="0"/>
              <a:t> </a:t>
            </a:r>
            <a:r>
              <a:rPr lang="en-US" dirty="0"/>
              <a:t>– In Palestine fig trees normally produced fruit and then leafed out.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sight of leaves suggests to the average eye that it was with figs.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Jesus knew this, but knew that it had no figs.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Why then did he go to see </a:t>
            </a:r>
            <a:r>
              <a:rPr lang="en-US" b="1" i="1" dirty="0"/>
              <a:t>“if perhaps He would find something on it”</a:t>
            </a:r>
            <a:r>
              <a:rPr lang="en-US" i="1" dirty="0"/>
              <a:t>?</a:t>
            </a:r>
            <a:endParaRPr lang="en-US" dirty="0"/>
          </a:p>
          <a:p>
            <a:pPr lvl="0"/>
            <a:r>
              <a:rPr lang="en-US" sz="1400" b="1" dirty="0"/>
              <a:t> Jesus saw a teaching opportunity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His disciples were with Him.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“They had come out”</a:t>
            </a:r>
            <a:r>
              <a:rPr lang="en-US" b="1" dirty="0"/>
              <a:t> (v. 12); </a:t>
            </a:r>
            <a:r>
              <a:rPr lang="en-US" b="1" i="1" dirty="0"/>
              <a:t>“And His disciples heard it”</a:t>
            </a:r>
            <a:r>
              <a:rPr lang="en-US" b="1" dirty="0"/>
              <a:t> (v. 14)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Jesus used this instance to teach His disciples at that moment, and later when they were impressed with how soon it had withered away.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Jesus maintained a spiritual perspective throughout His </a:t>
            </a:r>
            <a:r>
              <a:rPr lang="en-US" b="1" dirty="0" smtClean="0"/>
              <a:t>physical </a:t>
            </a:r>
            <a:r>
              <a:rPr lang="en-US" b="1" dirty="0"/>
              <a:t>life.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Sometimes we tend to get caught up in the physical life, and fail to notice spiritual opportunities!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Colossians 4:2-4 – </a:t>
            </a:r>
            <a:r>
              <a:rPr lang="en-US" dirty="0"/>
              <a:t>We need to pray for opportunities for the word, and seek them out! When we find them, take advantage of them!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Some claim that this was an unnecessary attack on nature, and was out of character for Jesus. Was it?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All things are for Him – </a:t>
            </a:r>
            <a:r>
              <a:rPr lang="en-US" b="1" dirty="0"/>
              <a:t>Colossians 1:16; Psalm 148</a:t>
            </a:r>
            <a:r>
              <a:rPr lang="en-US" dirty="0"/>
              <a:t> </a:t>
            </a:r>
            <a:r>
              <a:rPr lang="en-US" b="1" i="1" dirty="0"/>
              <a:t>(“Let them praise the name of the Lord”</a:t>
            </a:r>
            <a:r>
              <a:rPr lang="en-US" dirty="0"/>
              <a:t>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Our society has a skewed view of nature. These things don’t take precedence over lives of men, and they are here for us to use.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 used the tree to serve His purpose – </a:t>
            </a:r>
            <a:r>
              <a:rPr lang="en-US" b="1" dirty="0"/>
              <a:t>John 13:13</a:t>
            </a:r>
            <a:r>
              <a:rPr lang="en-US" dirty="0"/>
              <a:t> (He is Teacher and Lord – talking to disciples after washing their feet)</a:t>
            </a:r>
          </a:p>
          <a:p>
            <a:r>
              <a:rPr lang="en-US" i="1" dirty="0"/>
              <a:t>What was He teaching?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90AD-A84B-44F2-8FF8-C954B3CF02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88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400" b="1" dirty="0"/>
              <a:t>Bear Fruit!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Jesus used the tree as a teaching metaphor.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It had leaves, which usually meant there would be fruit. – But there wasn’t any fruit.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The tree had a purpose to fulfill. Instead of fulfilling that purpose, it merely gave the appearance of fulfilling that purpose.</a:t>
            </a:r>
            <a:endParaRPr lang="en-US" dirty="0"/>
          </a:p>
          <a:p>
            <a:pPr lvl="0"/>
            <a:r>
              <a:rPr lang="en-US" sz="1400" b="1" dirty="0"/>
              <a:t>Christians have a purpose.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Luke 8:15</a:t>
            </a:r>
            <a:r>
              <a:rPr lang="en-US" dirty="0"/>
              <a:t> – Jesus used this form of teaching often (parables – the sower).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purpose of sowing the seed was for the soil to accept it and bear fruit.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John 8:31; 1 John 3:7-9</a:t>
            </a:r>
            <a:r>
              <a:rPr lang="en-US" dirty="0"/>
              <a:t> – A disciple is one who abides in His word, and bears the fruit of righteousness.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Matthew 7:15-20</a:t>
            </a:r>
            <a:r>
              <a:rPr lang="en-US" dirty="0"/>
              <a:t> – False teachers are known by their fruits. This is only so because </a:t>
            </a:r>
            <a:r>
              <a:rPr lang="en-US" u="sng" dirty="0"/>
              <a:t>everyone</a:t>
            </a:r>
            <a:r>
              <a:rPr lang="en-US" dirty="0"/>
              <a:t> is known by their fruits.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1 Peter 3:15-16</a:t>
            </a:r>
            <a:r>
              <a:rPr lang="en-US" dirty="0"/>
              <a:t> – Our fruits reflect who we really are. Those who defame us are ashamed because they realize that we are a good tree bearing good fruit.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In the same way does the word work in men </a:t>
            </a:r>
            <a:r>
              <a:rPr lang="en-US" dirty="0"/>
              <a:t>– </a:t>
            </a:r>
            <a:r>
              <a:rPr lang="en-US" b="1" dirty="0"/>
              <a:t>Hebrews 4:11-12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If we hear the word and don’t obey it we are shown to be dishonest, and not lovers of the truth</a:t>
            </a:r>
            <a:r>
              <a:rPr lang="en-US" dirty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i="1" dirty="0"/>
              <a:t>What if we bear bad fruit, or no fruit at all? </a:t>
            </a:r>
            <a:r>
              <a:rPr lang="en-US" i="1" dirty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90AD-A84B-44F2-8FF8-C954B3CF02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Consequences of Fruitlessness</a:t>
            </a:r>
          </a:p>
          <a:p>
            <a:pPr lvl="0"/>
            <a:r>
              <a:rPr lang="en-US" sz="1400" b="1" dirty="0"/>
              <a:t>Jesus cursed the fig tree.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find that what Jesus said was a curse </a:t>
            </a:r>
            <a:r>
              <a:rPr lang="en-US" b="1" dirty="0"/>
              <a:t>(cf. 11:14, 21).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Curse – an imprecation of doom.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Immediate signs of change (</a:t>
            </a:r>
            <a:r>
              <a:rPr lang="en-US" b="1" dirty="0"/>
              <a:t>cf. Matthew 21:19</a:t>
            </a:r>
            <a:r>
              <a:rPr lang="en-US" dirty="0"/>
              <a:t>), but later they saw it had dried up from the roots (</a:t>
            </a:r>
            <a:r>
              <a:rPr lang="en-US" b="1" dirty="0"/>
              <a:t>cf. 11:20</a:t>
            </a:r>
            <a:r>
              <a:rPr lang="en-US" dirty="0"/>
              <a:t>)!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In other words the tree was destroyed.</a:t>
            </a:r>
            <a:endParaRPr lang="en-US" dirty="0"/>
          </a:p>
          <a:p>
            <a:pPr lvl="0"/>
            <a:r>
              <a:rPr lang="en-US" sz="1400" b="1" dirty="0"/>
              <a:t>There are consequences to not bearing fruit.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John 15:1-8</a:t>
            </a:r>
            <a:r>
              <a:rPr lang="en-US" dirty="0"/>
              <a:t> – Jesus requires that we bear fruit. If we do not we are no use.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Matthew 25:41</a:t>
            </a:r>
            <a:r>
              <a:rPr lang="en-US" dirty="0"/>
              <a:t> – Those who do not bear fruit are those who are cursed.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Immediate context gives an example.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11:15-19</a:t>
            </a:r>
            <a:r>
              <a:rPr lang="en-US" dirty="0"/>
              <a:t> – The temple was purposed toward prayer and worship, but was being used for something else.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In addition, the scribes and chief priests, who were supposed to be religious leaders, were tolerating such.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They had an appearance as the tree, but were indeed fruitless. (or bearing bad fruit)</a:t>
            </a:r>
            <a:endParaRPr lang="en-US" dirty="0"/>
          </a:p>
          <a:p>
            <a:r>
              <a:rPr lang="en-US" i="1" dirty="0"/>
              <a:t>While there is the obvious lesson of bearing fruit, and the consequences of not bearing fruit, notice the lesson Jesus taught the disciples when they saw the tree.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90AD-A84B-44F2-8FF8-C954B3CF02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46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The Necessity and Power of Faith and Prayer (</a:t>
            </a:r>
            <a:r>
              <a:rPr lang="en-US" b="1" dirty="0"/>
              <a:t>cf. 11:22-26</a:t>
            </a:r>
            <a:r>
              <a:rPr lang="en-US" dirty="0"/>
              <a:t>)</a:t>
            </a:r>
          </a:p>
          <a:p>
            <a:pPr lvl="0"/>
            <a:r>
              <a:rPr lang="en-US" sz="1400" b="1" dirty="0"/>
              <a:t>Faith is necessary, faith is sufficient.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Romans 10:17</a:t>
            </a:r>
            <a:r>
              <a:rPr lang="en-US" dirty="0"/>
              <a:t> – Before considering Jesus’ teaching, we must remember where faith comes from.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Jesus is not saying if you have faith you can accomplish whatever YOU want, but that you can accomplish whatever GOD wants you to accomplish.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Luke 16:27-28</a:t>
            </a:r>
            <a:r>
              <a:rPr lang="en-US" dirty="0"/>
              <a:t> – Rich man wanted to warn his brothers. Abraham said they had the word of God.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Hearing the word of God is sufficient, for it produces faith, and with faith we can accomplish anything God would have us to.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“The things which are impossible with men are possible with God.” – Luke 18:27</a:t>
            </a:r>
            <a:endParaRPr lang="en-US" dirty="0"/>
          </a:p>
          <a:p>
            <a:pPr lvl="0"/>
            <a:r>
              <a:rPr lang="en-US" sz="1400" dirty="0"/>
              <a:t>Prayer shows faith, and is beneficial. (</a:t>
            </a:r>
            <a:r>
              <a:rPr lang="en-US" sz="1400" b="1" dirty="0"/>
              <a:t>cf. 11:24-26</a:t>
            </a:r>
            <a:r>
              <a:rPr lang="en-US" sz="1400" dirty="0"/>
              <a:t>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James 1:5-7</a:t>
            </a:r>
            <a:r>
              <a:rPr lang="en-US" dirty="0"/>
              <a:t> – God will give us what we need in order to please Him.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However, when we ask, He will only give it to us if we ask in faith.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The whole concept of offering prayers to God with requests is having the mindset to receive them. Otherwise prayer is not an advantage or benefit.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 lack of faith hinders prayers…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Matthew 6:14-15</a:t>
            </a:r>
            <a:r>
              <a:rPr lang="en-US" dirty="0"/>
              <a:t> – Our relationship with others can hinder our prayers.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(</a:t>
            </a:r>
            <a:r>
              <a:rPr lang="en-US" b="1" dirty="0"/>
              <a:t>cf. 11:26</a:t>
            </a:r>
            <a:r>
              <a:rPr lang="en-US" dirty="0"/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Part of our bearing fruit includes the fruit of forgiveness. We cannot expect God to forgive us if we don’t want to forgive others ourselves!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90AD-A84B-44F2-8FF8-C954B3CF02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36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Conclusion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We are expected to bear fruit, have great faith, and pray to our God.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We need to understand the repercussions of failing in these facets of our life.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Jesus has promised </a:t>
            </a:r>
            <a:r>
              <a:rPr lang="en-US" b="1" i="1" dirty="0"/>
              <a:t>“eternal salvation to all who OBEY Him” (Hebrews 5:9)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290AD-A84B-44F2-8FF8-C954B3CF02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89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09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5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74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92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66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21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89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07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67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941A-C519-442A-B3DA-FC685BE09753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32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C941A-C519-442A-B3DA-FC685BE09753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C86FC-3567-482E-B207-CDBC3F55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66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71" y="825344"/>
            <a:ext cx="4105141" cy="3754662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Chiller" panose="04020404031007020602" pitchFamily="82" charset="0"/>
              </a:rPr>
              <a:t>Jesus Curses the Fig Tree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04" y="4580006"/>
            <a:ext cx="4061676" cy="1655762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Mark 11:12-14, 20-26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1796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65000"/>
            </a:schemeClr>
          </a:solidFill>
          <a:effectLst>
            <a:softEdge rad="127000"/>
          </a:effectLst>
        </p:spPr>
        <p:txBody>
          <a:bodyPr>
            <a:normAutofit/>
          </a:bodyPr>
          <a:lstStyle/>
          <a:p>
            <a:r>
              <a:rPr lang="en-US" sz="6600" b="1" dirty="0" smtClean="0">
                <a:latin typeface="Chiller" panose="04020404031007020602" pitchFamily="82" charset="0"/>
              </a:rPr>
              <a:t>A Teaching Opportunity</a:t>
            </a:r>
            <a:endParaRPr lang="en-US" sz="6600" b="1" dirty="0"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65000"/>
            </a:schemeClr>
          </a:solidFill>
          <a:effectLst>
            <a:softEdge rad="127000"/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en-US" sz="3600" b="1" dirty="0" smtClean="0"/>
              <a:t>Jesus was not ignorant of fig season</a:t>
            </a:r>
            <a:r>
              <a:rPr lang="en-US" sz="3600" dirty="0" smtClean="0"/>
              <a:t>     </a:t>
            </a:r>
            <a:r>
              <a:rPr lang="en-US" sz="3600" i="1" dirty="0" smtClean="0"/>
              <a:t>(v. 13).</a:t>
            </a:r>
          </a:p>
          <a:p>
            <a:pPr marL="0" indent="0" algn="ctr">
              <a:buNone/>
            </a:pPr>
            <a:r>
              <a:rPr lang="en-US" sz="3600" b="1" dirty="0" smtClean="0"/>
              <a:t>His disciples were present </a:t>
            </a:r>
            <a:r>
              <a:rPr lang="en-US" sz="3600" i="1" dirty="0" smtClean="0"/>
              <a:t>(v. 12, 14).</a:t>
            </a:r>
          </a:p>
          <a:p>
            <a:pPr marL="0" indent="0" algn="ctr">
              <a:buNone/>
            </a:pPr>
            <a:r>
              <a:rPr lang="en-US" sz="3600" b="1" dirty="0" smtClean="0"/>
              <a:t>Jesus used the tree.</a:t>
            </a:r>
          </a:p>
          <a:p>
            <a:pPr marL="457200" lvl="1" indent="0" algn="ctr">
              <a:buNone/>
            </a:pPr>
            <a:r>
              <a:rPr lang="en-US" sz="3200" i="1" dirty="0" smtClean="0"/>
              <a:t>Colossians 1:16; Psalm 148; John 13:13</a:t>
            </a:r>
            <a:endParaRPr lang="en-US" sz="32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318" y="614878"/>
            <a:ext cx="1804032" cy="82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39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65000"/>
            </a:schemeClr>
          </a:solidFill>
          <a:effectLst>
            <a:softEdge rad="127000"/>
          </a:effectLst>
        </p:spPr>
        <p:txBody>
          <a:bodyPr>
            <a:normAutofit/>
          </a:bodyPr>
          <a:lstStyle/>
          <a:p>
            <a:r>
              <a:rPr lang="en-US" sz="6600" b="1" dirty="0" smtClean="0">
                <a:latin typeface="Chiller" panose="04020404031007020602" pitchFamily="82" charset="0"/>
              </a:rPr>
              <a:t>What was He teaching?</a:t>
            </a:r>
            <a:endParaRPr lang="en-US" sz="6600" b="1" dirty="0"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65000"/>
            </a:schemeClr>
          </a:solidFill>
          <a:effectLst>
            <a:softEdge rad="127000"/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We Must Bear </a:t>
            </a:r>
            <a:r>
              <a:rPr lang="en-US" sz="3200" b="1" dirty="0"/>
              <a:t>Fruit</a:t>
            </a:r>
            <a:r>
              <a:rPr lang="en-US" sz="3200" b="1" dirty="0" smtClean="0"/>
              <a:t>!</a:t>
            </a:r>
            <a:endParaRPr lang="en-US" sz="3200" b="1" dirty="0"/>
          </a:p>
          <a:p>
            <a:pPr marL="0" lvl="0" indent="0" algn="ctr">
              <a:buNone/>
            </a:pPr>
            <a:r>
              <a:rPr lang="en-US" i="1" dirty="0"/>
              <a:t>Luke 8:15 </a:t>
            </a:r>
            <a:r>
              <a:rPr lang="en-US" i="1" dirty="0" smtClean="0"/>
              <a:t>; John </a:t>
            </a:r>
            <a:r>
              <a:rPr lang="en-US" i="1" dirty="0"/>
              <a:t>8:31; 1 John 3:7-9 </a:t>
            </a:r>
            <a:r>
              <a:rPr lang="en-US" i="1" dirty="0" smtClean="0"/>
              <a:t>; 1 </a:t>
            </a:r>
            <a:r>
              <a:rPr lang="en-US" i="1" dirty="0"/>
              <a:t>Peter 3:15-16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318" y="614878"/>
            <a:ext cx="1804032" cy="82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89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65000"/>
            </a:schemeClr>
          </a:solidFill>
          <a:effectLst>
            <a:softEdge rad="127000"/>
          </a:effectLst>
        </p:spPr>
        <p:txBody>
          <a:bodyPr>
            <a:normAutofit/>
          </a:bodyPr>
          <a:lstStyle/>
          <a:p>
            <a:r>
              <a:rPr lang="en-US" sz="6600" b="1" dirty="0" smtClean="0">
                <a:latin typeface="Chiller" panose="04020404031007020602" pitchFamily="82" charset="0"/>
              </a:rPr>
              <a:t>What was He teaching?</a:t>
            </a:r>
            <a:endParaRPr lang="en-US" sz="6600" b="1" dirty="0"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65000"/>
            </a:schemeClr>
          </a:solidFill>
          <a:effectLst>
            <a:softEdge rad="127000"/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We Must Bear </a:t>
            </a:r>
            <a:r>
              <a:rPr lang="en-US" sz="3200" b="1" dirty="0"/>
              <a:t>Fruit</a:t>
            </a:r>
            <a:r>
              <a:rPr lang="en-US" sz="3200" b="1" dirty="0" smtClean="0"/>
              <a:t>!</a:t>
            </a:r>
            <a:endParaRPr lang="en-US" sz="3200" b="1" dirty="0"/>
          </a:p>
          <a:p>
            <a:pPr marL="0" lvl="0" indent="0" algn="ctr">
              <a:buNone/>
            </a:pPr>
            <a:r>
              <a:rPr lang="en-US" i="1" dirty="0"/>
              <a:t>Luke 8:15 </a:t>
            </a:r>
            <a:r>
              <a:rPr lang="en-US" i="1" dirty="0" smtClean="0"/>
              <a:t>; John </a:t>
            </a:r>
            <a:r>
              <a:rPr lang="en-US" i="1" dirty="0"/>
              <a:t>8:31; 1 John 3:7-9 </a:t>
            </a:r>
            <a:r>
              <a:rPr lang="en-US" i="1" dirty="0" smtClean="0"/>
              <a:t>; 1 </a:t>
            </a:r>
            <a:r>
              <a:rPr lang="en-US" i="1" dirty="0"/>
              <a:t>Peter 3:15-16 </a:t>
            </a:r>
          </a:p>
          <a:p>
            <a:pPr marL="0" indent="0" algn="ctr">
              <a:buNone/>
            </a:pPr>
            <a:r>
              <a:rPr lang="en-US" sz="3200" b="1" dirty="0" smtClean="0"/>
              <a:t>Fruitlessness has its Consequences!</a:t>
            </a:r>
            <a:endParaRPr lang="en-US" sz="3200" b="1" dirty="0"/>
          </a:p>
          <a:p>
            <a:pPr marL="0" lvl="0" indent="0" algn="ctr">
              <a:buNone/>
            </a:pPr>
            <a:r>
              <a:rPr lang="en-US" i="1" dirty="0"/>
              <a:t>John 15:1-8 </a:t>
            </a:r>
            <a:r>
              <a:rPr lang="en-US" i="1" dirty="0" smtClean="0"/>
              <a:t>; Matthew 25:41; Mark 11:15-19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318" y="614878"/>
            <a:ext cx="1804032" cy="82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8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65000"/>
            </a:schemeClr>
          </a:solidFill>
          <a:effectLst>
            <a:softEdge rad="127000"/>
          </a:effectLst>
        </p:spPr>
        <p:txBody>
          <a:bodyPr>
            <a:normAutofit/>
          </a:bodyPr>
          <a:lstStyle/>
          <a:p>
            <a:r>
              <a:rPr lang="en-US" sz="6600" b="1" dirty="0" smtClean="0">
                <a:latin typeface="Chiller" panose="04020404031007020602" pitchFamily="82" charset="0"/>
              </a:rPr>
              <a:t>What was He teaching?</a:t>
            </a:r>
            <a:endParaRPr lang="en-US" sz="6600" b="1" dirty="0"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65000"/>
            </a:schemeClr>
          </a:solidFill>
          <a:effectLst>
            <a:softEdge rad="127000"/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We Must Bear </a:t>
            </a:r>
            <a:r>
              <a:rPr lang="en-US" sz="3200" b="1" dirty="0"/>
              <a:t>Fruit</a:t>
            </a:r>
            <a:r>
              <a:rPr lang="en-US" sz="3200" b="1" dirty="0" smtClean="0"/>
              <a:t>!</a:t>
            </a:r>
            <a:endParaRPr lang="en-US" sz="3200" b="1" dirty="0"/>
          </a:p>
          <a:p>
            <a:pPr marL="0" lvl="0" indent="0" algn="ctr">
              <a:buNone/>
            </a:pPr>
            <a:r>
              <a:rPr lang="en-US" i="1" dirty="0"/>
              <a:t>Luke 8:15 </a:t>
            </a:r>
            <a:r>
              <a:rPr lang="en-US" i="1" dirty="0" smtClean="0"/>
              <a:t>; John </a:t>
            </a:r>
            <a:r>
              <a:rPr lang="en-US" i="1" dirty="0"/>
              <a:t>8:31; 1 John 3:7-9 </a:t>
            </a:r>
            <a:r>
              <a:rPr lang="en-US" i="1" dirty="0" smtClean="0"/>
              <a:t>; 1 </a:t>
            </a:r>
            <a:r>
              <a:rPr lang="en-US" i="1" dirty="0"/>
              <a:t>Peter 3:15-16 </a:t>
            </a:r>
          </a:p>
          <a:p>
            <a:pPr marL="0" indent="0" algn="ctr">
              <a:buNone/>
            </a:pPr>
            <a:r>
              <a:rPr lang="en-US" sz="3200" b="1" dirty="0" smtClean="0"/>
              <a:t>Fruitlessness has its Consequences!</a:t>
            </a:r>
            <a:endParaRPr lang="en-US" sz="3200" b="1" dirty="0"/>
          </a:p>
          <a:p>
            <a:pPr marL="0" lvl="0" indent="0" algn="ctr">
              <a:buNone/>
            </a:pPr>
            <a:r>
              <a:rPr lang="en-US" i="1" dirty="0"/>
              <a:t>John 15:1-8 </a:t>
            </a:r>
            <a:r>
              <a:rPr lang="en-US" i="1" dirty="0" smtClean="0"/>
              <a:t>; Matthew 25:41; Mark 11:15-19</a:t>
            </a:r>
            <a:endParaRPr lang="en-US" i="1" dirty="0"/>
          </a:p>
          <a:p>
            <a:pPr marL="0" indent="0" algn="ctr">
              <a:buNone/>
            </a:pPr>
            <a:r>
              <a:rPr lang="en-US" sz="3200" b="1" dirty="0" smtClean="0"/>
              <a:t>Faith </a:t>
            </a:r>
            <a:r>
              <a:rPr lang="en-US" sz="3200" b="1" dirty="0"/>
              <a:t>and </a:t>
            </a:r>
            <a:r>
              <a:rPr lang="en-US" sz="3200" b="1" dirty="0" smtClean="0"/>
              <a:t>Prayer are Necessary/Powerful!</a:t>
            </a:r>
            <a:endParaRPr lang="en-US" sz="3200" b="1" dirty="0"/>
          </a:p>
          <a:p>
            <a:pPr marL="0" lvl="0" indent="0" algn="ctr">
              <a:buNone/>
            </a:pPr>
            <a:r>
              <a:rPr lang="en-US" i="1" dirty="0"/>
              <a:t>Romans </a:t>
            </a:r>
            <a:r>
              <a:rPr lang="en-US" i="1" dirty="0" smtClean="0"/>
              <a:t>10:17; James 1:5-7; Matthew 6:14-15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318" y="614878"/>
            <a:ext cx="1804032" cy="82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13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71" y="825344"/>
            <a:ext cx="4105141" cy="3754662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Chiller" panose="04020404031007020602" pitchFamily="82" charset="0"/>
              </a:rPr>
              <a:t>Jesus Curses the Fig Tree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04" y="4580006"/>
            <a:ext cx="4061676" cy="1655762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Mark 11:12-14, 20-26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219281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1279</Words>
  <Application>Microsoft Office PowerPoint</Application>
  <PresentationFormat>On-screen Show (4:3)</PresentationFormat>
  <Paragraphs>107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Chiller</vt:lpstr>
      <vt:lpstr>Wingdings</vt:lpstr>
      <vt:lpstr>Office Theme</vt:lpstr>
      <vt:lpstr>PowerPoint Presentation</vt:lpstr>
      <vt:lpstr>Jesus Curses the Fig Tree</vt:lpstr>
      <vt:lpstr>A Teaching Opportunity</vt:lpstr>
      <vt:lpstr>What was He teaching?</vt:lpstr>
      <vt:lpstr>What was He teaching?</vt:lpstr>
      <vt:lpstr>What was He teaching?</vt:lpstr>
      <vt:lpstr>Jesus Curses the Fig Tree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Curses the Fig Tree</dc:title>
  <dc:creator>Jeremiah Cox</dc:creator>
  <cp:lastModifiedBy>Jeremiah Cox</cp:lastModifiedBy>
  <cp:revision>11</cp:revision>
  <dcterms:created xsi:type="dcterms:W3CDTF">2015-04-17T19:00:03Z</dcterms:created>
  <dcterms:modified xsi:type="dcterms:W3CDTF">2015-09-27T15:19:32Z</dcterms:modified>
</cp:coreProperties>
</file>