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sldIdLst>
    <p:sldId id="259" r:id="rId2"/>
    <p:sldId id="256" r:id="rId3"/>
    <p:sldId id="257" r:id="rId4"/>
    <p:sldId id="261" r:id="rId5"/>
    <p:sldId id="260" r:id="rId6"/>
    <p:sldId id="258" r:id="rId7"/>
    <p:sldId id="262" r:id="rId8"/>
    <p:sldId id="263" r:id="rId9"/>
    <p:sldId id="264" r:id="rId10"/>
  </p:sldIdLst>
  <p:sldSz cx="9144000" cy="6858000" type="screen4x3"/>
  <p:notesSz cx="6858000" cy="9144000"/>
  <p:embeddedFontLst>
    <p:embeddedFont>
      <p:font typeface="Calibri Light" panose="020F0302020204030204" pitchFamily="34" charset="0"/>
      <p:regular r:id="rId12"/>
      <p:italic r:id="rId13"/>
    </p:embeddedFont>
    <p:embeddedFont>
      <p:font typeface="Blackadder ITC" panose="04020505051007020D02" pitchFamily="82" charset="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71BB-BB9F-4379-AC89-A8BB8F8F6650}" type="datetimeFigureOut">
              <a:rPr lang="en-US" smtClean="0"/>
              <a:t>9/5/2015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7AD13-E1D9-4ECA-B220-E80BBC8D0ABA}" type="slidenum">
              <a:rPr lang="en-US" smtClean="0"/>
              <a:t>‹#›</a:t>
            </a:fld>
            <a:endParaRPr lang="en-US"/>
          </a:p>
        </p:txBody>
      </p:sp>
    </p:spTree>
    <p:extLst>
      <p:ext uri="{BB962C8B-B14F-4D97-AF65-F5344CB8AC3E}">
        <p14:creationId xmlns:p14="http://schemas.microsoft.com/office/powerpoint/2010/main" val="37853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sz="1100" dirty="0"/>
          </a:p>
          <a:p>
            <a:pPr marL="171450" lvl="0" indent="-171450">
              <a:buFont typeface="Arial" panose="020B0604020202020204" pitchFamily="34" charset="0"/>
              <a:buChar char="•"/>
            </a:pPr>
            <a:r>
              <a:rPr lang="en-US" dirty="0"/>
              <a:t>The context of 1 Corinthians 12-14 is spiritual gifts. </a:t>
            </a:r>
            <a:endParaRPr lang="en-US" sz="1100" dirty="0"/>
          </a:p>
          <a:p>
            <a:pPr marL="171450" lvl="0" indent="-171450">
              <a:buFont typeface="Arial" panose="020B0604020202020204" pitchFamily="34" charset="0"/>
              <a:buChar char="•"/>
            </a:pPr>
            <a:r>
              <a:rPr lang="en-US" dirty="0"/>
              <a:t>We often go to 1 Corinthians 13 to illustrate the fact that spiritual gifts have ceased (</a:t>
            </a:r>
            <a:r>
              <a:rPr lang="en-US" b="1" dirty="0"/>
              <a:t>cf. 13:8-10</a:t>
            </a:r>
            <a:r>
              <a:rPr lang="en-US" dirty="0"/>
              <a:t>). We use it to discuss the need for love, and how it works (</a:t>
            </a:r>
            <a:r>
              <a:rPr lang="en-US" b="1" dirty="0"/>
              <a:t>cf. 13:1-8</a:t>
            </a:r>
            <a:r>
              <a:rPr lang="en-US" dirty="0"/>
              <a:t>). But what are the problems Paul is addressing here? </a:t>
            </a:r>
            <a:r>
              <a:rPr lang="en-US" dirty="0">
                <a:sym typeface="Wingdings" panose="05000000000000000000" pitchFamily="2" charset="2"/>
              </a:rPr>
              <a:t></a:t>
            </a:r>
            <a:endParaRPr lang="en-US" sz="1100" dirty="0"/>
          </a:p>
          <a:p>
            <a:pPr marL="171450" lvl="0" indent="-171450">
              <a:buFont typeface="Arial" panose="020B0604020202020204" pitchFamily="34" charset="0"/>
              <a:buChar char="•"/>
            </a:pPr>
            <a:r>
              <a:rPr lang="en-US" dirty="0"/>
              <a:t>There was an obvious problem with the Corinthians associating spiritual gifts in some way with the pagan identification with idol worship (</a:t>
            </a:r>
            <a:r>
              <a:rPr lang="en-US" b="1" dirty="0"/>
              <a:t>cf. 12:1-3</a:t>
            </a:r>
            <a:r>
              <a:rPr lang="en-US" dirty="0"/>
              <a:t>).</a:t>
            </a:r>
            <a:endParaRPr lang="en-US" sz="1100" dirty="0"/>
          </a:p>
          <a:p>
            <a:pPr marL="628650" lvl="1" indent="-171450">
              <a:buFont typeface="Arial" panose="020B0604020202020204" pitchFamily="34" charset="0"/>
              <a:buChar char="•"/>
            </a:pPr>
            <a:r>
              <a:rPr lang="en-US" dirty="0"/>
              <a:t>Paul makes the point that the spiritual gifts aren’t the same as whatever occurred with idol worship.</a:t>
            </a:r>
            <a:endParaRPr lang="en-US" sz="1100" dirty="0"/>
          </a:p>
          <a:p>
            <a:pPr marL="628650" lvl="1" indent="-171450">
              <a:buFont typeface="Arial" panose="020B0604020202020204" pitchFamily="34" charset="0"/>
              <a:buChar char="•"/>
            </a:pPr>
            <a:r>
              <a:rPr lang="en-US" dirty="0"/>
              <a:t>The Holy Spirit has authority and therefore only speaks one thing. Therefore, the pagan phenomena which occurred (whatever it was) was not to be identified as spiritual gifts.</a:t>
            </a:r>
            <a:endParaRPr lang="en-US" sz="1100" dirty="0"/>
          </a:p>
          <a:p>
            <a:pPr marL="171450" lvl="0" indent="-171450">
              <a:buFont typeface="Arial" panose="020B0604020202020204" pitchFamily="34" charset="0"/>
              <a:buChar char="•"/>
            </a:pPr>
            <a:r>
              <a:rPr lang="en-US" b="1" dirty="0"/>
              <a:t>The most applicable problem he addressed had to do with a more </a:t>
            </a:r>
            <a:r>
              <a:rPr lang="en-US" b="1" u="sng" dirty="0"/>
              <a:t>generic human problem.</a:t>
            </a:r>
            <a:endParaRPr lang="en-US" sz="1100" dirty="0"/>
          </a:p>
          <a:p>
            <a:pPr marL="628650" lvl="1" indent="-171450">
              <a:buFont typeface="Arial" panose="020B0604020202020204" pitchFamily="34" charset="0"/>
              <a:buChar char="•"/>
            </a:pPr>
            <a:r>
              <a:rPr lang="en-US" b="1" dirty="0"/>
              <a:t>The Corinthians abused spiritual gifts and thus caused </a:t>
            </a:r>
            <a:r>
              <a:rPr lang="en-US" b="1" u="sng" dirty="0"/>
              <a:t>division</a:t>
            </a:r>
            <a:r>
              <a:rPr lang="en-US" b="1" dirty="0"/>
              <a:t>.</a:t>
            </a:r>
            <a:endParaRPr lang="en-US" sz="1100" dirty="0"/>
          </a:p>
          <a:p>
            <a:pPr marL="628650" lvl="1" indent="-171450">
              <a:buFont typeface="Arial" panose="020B0604020202020204" pitchFamily="34" charset="0"/>
              <a:buChar char="•"/>
            </a:pPr>
            <a:r>
              <a:rPr lang="en-US" b="1" dirty="0"/>
              <a:t>They didn’t understand the </a:t>
            </a:r>
            <a:r>
              <a:rPr lang="en-US" b="1" u="sng" dirty="0"/>
              <a:t>proper use</a:t>
            </a:r>
            <a:r>
              <a:rPr lang="en-US" b="1" dirty="0"/>
              <a:t> of spiritual gifts.</a:t>
            </a:r>
            <a:endParaRPr lang="en-US" sz="1100" dirty="0"/>
          </a:p>
          <a:p>
            <a:pPr marL="628650" lvl="1" indent="-171450">
              <a:buFont typeface="Arial" panose="020B0604020202020204" pitchFamily="34" charset="0"/>
              <a:buChar char="•"/>
            </a:pPr>
            <a:r>
              <a:rPr lang="en-US" b="1" dirty="0"/>
              <a:t>They missed the point about </a:t>
            </a:r>
            <a:r>
              <a:rPr lang="en-US" b="1" u="sng" dirty="0"/>
              <a:t>their relationship in Christ</a:t>
            </a:r>
            <a:r>
              <a:rPr lang="en-US" b="1" dirty="0"/>
              <a:t>, and what it promoted.</a:t>
            </a:r>
            <a:endParaRPr lang="en-US" sz="1100" dirty="0"/>
          </a:p>
          <a:p>
            <a:pPr marL="171450" lvl="0" indent="-171450">
              <a:buFont typeface="Arial" panose="020B0604020202020204" pitchFamily="34" charset="0"/>
              <a:buChar char="•"/>
            </a:pPr>
            <a:r>
              <a:rPr lang="en-US" b="1" dirty="0"/>
              <a:t>The following lesson seeks to establish the principles Paul establishes in the text. Although spiritual gifts do not exist today, these things were written for our learning as well. </a:t>
            </a:r>
            <a:r>
              <a:rPr lang="en-US" b="1" dirty="0">
                <a:sym typeface="Wingdings" panose="05000000000000000000" pitchFamily="2" charset="2"/>
              </a:rPr>
              <a:t></a:t>
            </a:r>
            <a:endParaRPr lang="en-US" sz="1100"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2</a:t>
            </a:fld>
            <a:endParaRPr lang="en-US"/>
          </a:p>
        </p:txBody>
      </p:sp>
    </p:spTree>
    <p:extLst>
      <p:ext uri="{BB962C8B-B14F-4D97-AF65-F5344CB8AC3E}">
        <p14:creationId xmlns:p14="http://schemas.microsoft.com/office/powerpoint/2010/main" val="381001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Different Gifts, Same Spirit</a:t>
            </a:r>
          </a:p>
          <a:p>
            <a:pPr lvl="0"/>
            <a:r>
              <a:rPr lang="en-US" dirty="0"/>
              <a:t>Origin of Gifts.</a:t>
            </a:r>
          </a:p>
          <a:p>
            <a:pPr marL="171450" lvl="0" indent="-171450">
              <a:buFont typeface="Arial" panose="020B0604020202020204" pitchFamily="34" charset="0"/>
              <a:buChar char="•"/>
            </a:pPr>
            <a:r>
              <a:rPr lang="en-US" b="1" dirty="0"/>
              <a:t>(12:4-11)</a:t>
            </a:r>
            <a:r>
              <a:rPr lang="en-US" dirty="0"/>
              <a:t> – The spiritual gifts differed in what they did. However, their end was the same.</a:t>
            </a:r>
          </a:p>
          <a:p>
            <a:pPr marL="628650" lvl="1" indent="-171450">
              <a:buFont typeface="Arial" panose="020B0604020202020204" pitchFamily="34" charset="0"/>
              <a:buChar char="•"/>
            </a:pPr>
            <a:r>
              <a:rPr lang="en-US" b="1" dirty="0"/>
              <a:t>(12:27-30)</a:t>
            </a:r>
            <a:r>
              <a:rPr lang="en-US" dirty="0"/>
              <a:t> – Not all were able to do the same thing, because not all were appointed to the same thing.</a:t>
            </a:r>
          </a:p>
          <a:p>
            <a:pPr marL="171450" lvl="0" indent="-171450">
              <a:buFont typeface="Arial" panose="020B0604020202020204" pitchFamily="34" charset="0"/>
              <a:buChar char="•"/>
            </a:pPr>
            <a:r>
              <a:rPr lang="en-US" dirty="0"/>
              <a:t>Paul continues to emphasize the origin of the gifts for a reason. The gifts all come from the one Spirit – the Holy Spirit. His redemptive work includes the bringing of truth – </a:t>
            </a:r>
            <a:r>
              <a:rPr lang="en-US" b="1" dirty="0"/>
              <a:t>John 16:12-15</a:t>
            </a:r>
            <a:endParaRPr lang="en-US" dirty="0"/>
          </a:p>
          <a:p>
            <a:pPr marL="628650" lvl="1" indent="-171450">
              <a:buFont typeface="Arial" panose="020B0604020202020204" pitchFamily="34" charset="0"/>
              <a:buChar char="•"/>
            </a:pPr>
            <a:r>
              <a:rPr lang="en-US" b="1" dirty="0"/>
              <a:t>The spiritual gifts were different, but had a common collective origin. Thus, their purpose was the same, despite the differences in their specific actions.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3</a:t>
            </a:fld>
            <a:endParaRPr lang="en-US"/>
          </a:p>
        </p:txBody>
      </p:sp>
    </p:spTree>
    <p:extLst>
      <p:ext uri="{BB962C8B-B14F-4D97-AF65-F5344CB8AC3E}">
        <p14:creationId xmlns:p14="http://schemas.microsoft.com/office/powerpoint/2010/main" val="7057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Purpose in receiving gifts.</a:t>
            </a:r>
          </a:p>
          <a:p>
            <a:pPr marL="171450" lvl="0" indent="-171450">
              <a:buFont typeface="Arial" panose="020B0604020202020204" pitchFamily="34" charset="0"/>
              <a:buChar char="•"/>
            </a:pPr>
            <a:r>
              <a:rPr lang="en-US" b="1" dirty="0"/>
              <a:t>If the HS’s redemptive work is through the revelation of the entire truth, then it is only logical that gifts given via the Spirit work to the same end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(12:7)</a:t>
            </a:r>
            <a:r>
              <a:rPr lang="en-US" dirty="0"/>
              <a:t> – The purpose of the Spiritual gifts was to profit not only the one who received it, but of others as well. </a:t>
            </a:r>
            <a:r>
              <a:rPr lang="en-US" b="1" dirty="0"/>
              <a:t>The ESV says, </a:t>
            </a:r>
            <a:r>
              <a:rPr lang="en-US" b="1" i="1" dirty="0"/>
              <a:t>“To each is given the manifestation of the Spirit for the common good.” (v. 7)</a:t>
            </a:r>
            <a:endParaRPr lang="en-US" dirty="0"/>
          </a:p>
          <a:p>
            <a:pPr marL="628650" lvl="1" indent="-171450">
              <a:buFont typeface="Arial" panose="020B0604020202020204" pitchFamily="34" charset="0"/>
              <a:buChar char="•"/>
            </a:pPr>
            <a:r>
              <a:rPr lang="en-US" b="1" i="1" dirty="0"/>
              <a:t>How could one person’s gift profit another? </a:t>
            </a:r>
            <a:r>
              <a:rPr lang="en-US" b="1" i="1" dirty="0">
                <a:sym typeface="Wingdings" panose="05000000000000000000" pitchFamily="2" charset="2"/>
              </a:rPr>
              <a:t></a:t>
            </a:r>
            <a:endParaRPr lang="en-US" dirty="0"/>
          </a:p>
          <a:p>
            <a:pPr marL="1085850" lvl="2" indent="-171450">
              <a:buFont typeface="Arial" panose="020B0604020202020204" pitchFamily="34" charset="0"/>
              <a:buChar char="•"/>
            </a:pPr>
            <a:r>
              <a:rPr lang="en-US" dirty="0"/>
              <a:t>(</a:t>
            </a:r>
            <a:r>
              <a:rPr lang="en-US" b="1" dirty="0"/>
              <a:t>13:8-12</a:t>
            </a:r>
            <a:r>
              <a:rPr lang="en-US" dirty="0"/>
              <a:t>) – The apostle Paul, in explaining the need for love (which we’ll get to), suggests that love will continue but gifts will cease. </a:t>
            </a:r>
            <a:r>
              <a:rPr lang="en-US" b="1" dirty="0"/>
              <a:t>Why? </a:t>
            </a:r>
            <a:r>
              <a:rPr lang="en-US" b="1" dirty="0">
                <a:sym typeface="Wingdings" panose="05000000000000000000" pitchFamily="2" charset="2"/>
              </a:rPr>
              <a:t></a:t>
            </a:r>
            <a:endParaRPr lang="en-US" dirty="0"/>
          </a:p>
          <a:p>
            <a:pPr marL="1543050" lvl="3" indent="-171450">
              <a:buFont typeface="Arial" panose="020B0604020202020204" pitchFamily="34" charset="0"/>
              <a:buChar char="•"/>
            </a:pPr>
            <a:r>
              <a:rPr lang="en-US" b="1" i="1" dirty="0"/>
              <a:t>They are parts to a whole. When the perfect comes, or that which is complete, there will be fulfillment of their purpose.</a:t>
            </a:r>
            <a:endParaRPr lang="en-US" dirty="0"/>
          </a:p>
          <a:p>
            <a:pPr marL="1543050" lvl="3" indent="-171450">
              <a:buFont typeface="Arial" panose="020B0604020202020204" pitchFamily="34" charset="0"/>
              <a:buChar char="•"/>
            </a:pPr>
            <a:r>
              <a:rPr lang="en-US" dirty="0"/>
              <a:t>Knowledge – to understand information.</a:t>
            </a:r>
          </a:p>
          <a:p>
            <a:pPr marL="2000250" lvl="4" indent="-171450">
              <a:buFont typeface="Arial" panose="020B0604020202020204" pitchFamily="34" charset="0"/>
              <a:buChar char="•"/>
            </a:pPr>
            <a:r>
              <a:rPr lang="en-US" dirty="0"/>
              <a:t>This wasn’t regular knowledge – it was a spiritual gift. (Miraculous knowledge.)</a:t>
            </a:r>
          </a:p>
          <a:p>
            <a:pPr marL="2000250" lvl="4" indent="-171450">
              <a:buFont typeface="Arial" panose="020B0604020202020204" pitchFamily="34" charset="0"/>
              <a:buChar char="•"/>
            </a:pPr>
            <a:r>
              <a:rPr lang="en-US" dirty="0"/>
              <a:t>They couldn’t know it without it being given in this way.</a:t>
            </a:r>
          </a:p>
          <a:p>
            <a:pPr marL="1543050" lvl="3" indent="-171450">
              <a:buFont typeface="Arial" panose="020B0604020202020204" pitchFamily="34" charset="0"/>
              <a:buChar char="•"/>
            </a:pPr>
            <a:r>
              <a:rPr lang="en-US" dirty="0"/>
              <a:t>Tongues – language that carries with it meaning (so another form of information). </a:t>
            </a:r>
            <a:r>
              <a:rPr lang="en-US" b="1" dirty="0"/>
              <a:t>(cf. 14:10).</a:t>
            </a:r>
            <a:endParaRPr lang="en-US" dirty="0"/>
          </a:p>
          <a:p>
            <a:pPr marL="2000250" lvl="4" indent="-171450">
              <a:buFont typeface="Arial" panose="020B0604020202020204" pitchFamily="34" charset="0"/>
              <a:buChar char="•"/>
            </a:pPr>
            <a:r>
              <a:rPr lang="en-US" dirty="0"/>
              <a:t>Again this is miraculous.</a:t>
            </a:r>
          </a:p>
          <a:p>
            <a:pPr marL="1543050" lvl="3" indent="-171450">
              <a:buFont typeface="Arial" panose="020B0604020202020204" pitchFamily="34" charset="0"/>
              <a:buChar char="•"/>
            </a:pPr>
            <a:r>
              <a:rPr lang="en-US" dirty="0"/>
              <a:t>Prophecy – revelation of God’s will. (more information)</a:t>
            </a:r>
          </a:p>
          <a:p>
            <a:pPr marL="2000250" lvl="4" indent="-171450">
              <a:buFont typeface="Arial" panose="020B0604020202020204" pitchFamily="34" charset="0"/>
              <a:buChar char="•"/>
            </a:pPr>
            <a:r>
              <a:rPr lang="en-US" dirty="0"/>
              <a:t>Prophets told the future, but their primary purpose was being spokesmen of God.</a:t>
            </a:r>
          </a:p>
          <a:p>
            <a:pPr marL="2000250" lvl="4" indent="-171450">
              <a:buFont typeface="Arial" panose="020B0604020202020204" pitchFamily="34" charset="0"/>
              <a:buChar char="•"/>
            </a:pPr>
            <a:r>
              <a:rPr lang="en-US" dirty="0"/>
              <a:t>God spoke His will through them.</a:t>
            </a:r>
          </a:p>
          <a:p>
            <a:pPr marL="1543050" lvl="3" indent="-171450">
              <a:buFont typeface="Arial" panose="020B0604020202020204" pitchFamily="34" charset="0"/>
              <a:buChar char="•"/>
            </a:pPr>
            <a:r>
              <a:rPr lang="en-US" dirty="0"/>
              <a:t>These were PARTS of God’s WHOLE revelation!</a:t>
            </a:r>
          </a:p>
          <a:p>
            <a:pPr marL="2000250" lvl="4" indent="-171450">
              <a:buFont typeface="Arial" panose="020B0604020202020204" pitchFamily="34" charset="0"/>
              <a:buChar char="•"/>
            </a:pPr>
            <a:r>
              <a:rPr lang="en-US" b="1" dirty="0"/>
              <a:t>(13:11) – Paul uses a metaphor to show Spiritual gifts were for the infancy of the church in God’s revelation.</a:t>
            </a:r>
            <a:endParaRPr lang="en-US" dirty="0"/>
          </a:p>
          <a:p>
            <a:pPr marL="2000250" lvl="4" indent="-171450">
              <a:buFont typeface="Arial" panose="020B0604020202020204" pitchFamily="34" charset="0"/>
              <a:buChar char="•"/>
            </a:pPr>
            <a:r>
              <a:rPr lang="en-US" b="1" dirty="0"/>
              <a:t>(13:12) – Having God’s revelation in bits and pieces was like looking in a cloudy mirror (ancient mirrors weren’t as clear). But when we receive the full revelation it’s as clear as if we were looking at ourselves face to face.</a:t>
            </a:r>
            <a:endParaRPr lang="en-US" dirty="0"/>
          </a:p>
          <a:p>
            <a:pPr marL="171450" lvl="0" indent="-171450">
              <a:buFont typeface="Arial" panose="020B0604020202020204" pitchFamily="34" charset="0"/>
              <a:buChar char="•"/>
            </a:pPr>
            <a:r>
              <a:rPr lang="en-US" b="1" dirty="0"/>
              <a:t>The purpose of spiritual gifts was for the edification of the church. This agrees with Paul’s statement, </a:t>
            </a:r>
            <a:r>
              <a:rPr lang="en-US" b="1" i="1" dirty="0"/>
              <a:t>“for the profit of all.”</a:t>
            </a:r>
            <a:r>
              <a:rPr lang="en-US" b="1" dirty="0"/>
              <a:t>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4</a:t>
            </a:fld>
            <a:endParaRPr lang="en-US"/>
          </a:p>
        </p:txBody>
      </p:sp>
    </p:spTree>
    <p:extLst>
      <p:ext uri="{BB962C8B-B14F-4D97-AF65-F5344CB8AC3E}">
        <p14:creationId xmlns:p14="http://schemas.microsoft.com/office/powerpoint/2010/main" val="154215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Edification </a:t>
            </a:r>
            <a:r>
              <a:rPr lang="en-US" b="1" dirty="0"/>
              <a:t>(construction; build up)</a:t>
            </a:r>
            <a:endParaRPr lang="en-US" dirty="0"/>
          </a:p>
          <a:p>
            <a:pPr marL="171450" lvl="0" indent="-171450">
              <a:buFont typeface="Arial" panose="020B0604020202020204" pitchFamily="34" charset="0"/>
              <a:buChar char="•"/>
            </a:pPr>
            <a:r>
              <a:rPr lang="en-US" b="1" dirty="0"/>
              <a:t>(12:31)</a:t>
            </a:r>
            <a:r>
              <a:rPr lang="en-US" dirty="0"/>
              <a:t> – Desire the best gifts. This suggests that some gifts, although all were profitable, were more profitable than others. Why?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(14:1-5)</a:t>
            </a:r>
            <a:r>
              <a:rPr lang="en-US" dirty="0"/>
              <a:t> – Prophecy needs no interpreter. A tongue speaker may be speaking in a language that someone does not know </a:t>
            </a:r>
            <a:r>
              <a:rPr lang="en-US" b="1" dirty="0"/>
              <a:t>(cf. 14:11 – If he can’t understand the language, and does not have an interpreter, it doesn’t profit him.)</a:t>
            </a:r>
            <a:endParaRPr lang="en-US" dirty="0"/>
          </a:p>
          <a:p>
            <a:pPr marL="171450" lvl="0" indent="-171450">
              <a:buFont typeface="Arial" panose="020B0604020202020204" pitchFamily="34" charset="0"/>
              <a:buChar char="•"/>
            </a:pPr>
            <a:r>
              <a:rPr lang="en-US" b="1" dirty="0"/>
              <a:t>This all follows the same concept of a system of information – the will of God!</a:t>
            </a:r>
            <a:endParaRPr lang="en-US" dirty="0"/>
          </a:p>
          <a:p>
            <a:pPr marL="171450" lvl="0" indent="-171450">
              <a:buFont typeface="Arial" panose="020B0604020202020204" pitchFamily="34" charset="0"/>
              <a:buChar char="•"/>
            </a:pPr>
            <a:r>
              <a:rPr lang="en-US" b="1" dirty="0"/>
              <a:t>Edification is not without understanding! – (14:12-20).</a:t>
            </a:r>
            <a:endParaRPr lang="en-US" dirty="0"/>
          </a:p>
          <a:p>
            <a:pPr marL="628650" lvl="1" indent="-171450">
              <a:buFont typeface="Arial" panose="020B0604020202020204" pitchFamily="34" charset="0"/>
              <a:buChar char="•"/>
            </a:pPr>
            <a:r>
              <a:rPr lang="en-US" dirty="0"/>
              <a:t>The church is being influenced by the pagan-like worship of the 21</a:t>
            </a:r>
            <a:r>
              <a:rPr lang="en-US" baseline="30000" dirty="0"/>
              <a:t>st</a:t>
            </a:r>
            <a:r>
              <a:rPr lang="en-US" dirty="0"/>
              <a:t> century.</a:t>
            </a:r>
          </a:p>
          <a:p>
            <a:pPr marL="628650" lvl="1" indent="-171450">
              <a:buFont typeface="Arial" panose="020B0604020202020204" pitchFamily="34" charset="0"/>
              <a:buChar char="•"/>
            </a:pPr>
            <a:r>
              <a:rPr lang="en-US" dirty="0"/>
              <a:t>This worship is comprised of upbeat music, entertainment, emotions, and participation in secular activities such as sports and games.</a:t>
            </a:r>
          </a:p>
          <a:p>
            <a:pPr marL="628650" lvl="1" indent="-171450">
              <a:buFont typeface="Arial" panose="020B0604020202020204" pitchFamily="34" charset="0"/>
              <a:buChar char="•"/>
            </a:pPr>
            <a:r>
              <a:rPr lang="en-US" dirty="0"/>
              <a:t>This is being labeled as edification.</a:t>
            </a:r>
          </a:p>
          <a:p>
            <a:pPr marL="628650" lvl="1" indent="-171450">
              <a:buFont typeface="Arial" panose="020B0604020202020204" pitchFamily="34" charset="0"/>
              <a:buChar char="•"/>
            </a:pPr>
            <a:r>
              <a:rPr lang="en-US" b="1" i="1" dirty="0"/>
              <a:t>God says that edification comes from hearing and understanding His word. This often provokes emotion, and should. However, we have emotion because we are edified. We are not edified by simply feeling a certain way, i.e. having emotion.</a:t>
            </a:r>
            <a:endParaRPr lang="en-US" dirty="0"/>
          </a:p>
          <a:p>
            <a:pPr marL="628650" lvl="1" indent="-171450">
              <a:buFont typeface="Arial" panose="020B0604020202020204" pitchFamily="34" charset="0"/>
              <a:buChar char="•"/>
            </a:pPr>
            <a:r>
              <a:rPr lang="en-US" b="1" dirty="0"/>
              <a:t>When we say we were edified because we went to a singing what do we mean? Did the songs convict us? Inform us? Encourage us by their message? Or were we simply moved by the melody?</a:t>
            </a:r>
            <a:endParaRPr lang="en-US" dirty="0"/>
          </a:p>
          <a:p>
            <a:pPr marL="1085850" lvl="2" indent="-171450">
              <a:buFont typeface="Arial" panose="020B0604020202020204" pitchFamily="34" charset="0"/>
              <a:buChar char="•"/>
            </a:pPr>
            <a:r>
              <a:rPr lang="en-US" b="1" i="1" dirty="0"/>
              <a:t>“teaching and admonishing one another in psalms and hymns and spiritual songs, singing with grace in your hearts to the Lord.”</a:t>
            </a:r>
            <a:r>
              <a:rPr lang="en-US" b="1" dirty="0"/>
              <a:t> (Colossians 3:16).</a:t>
            </a:r>
            <a:endParaRPr lang="en-US" dirty="0"/>
          </a:p>
          <a:p>
            <a:pPr marL="628650" lvl="1" indent="-171450">
              <a:buFont typeface="Arial" panose="020B0604020202020204" pitchFamily="34" charset="0"/>
              <a:buChar char="•"/>
            </a:pPr>
            <a:r>
              <a:rPr lang="en-US" b="1" dirty="0"/>
              <a:t>Were we edified by a gospel meeting because of the message preached? Or simply because we saw some friends we haven’t seen in some time? Or because afterward we were able to have fun with people we know?</a:t>
            </a:r>
            <a:endParaRPr lang="en-US" dirty="0"/>
          </a:p>
          <a:p>
            <a:pPr marL="628650" lvl="1" indent="-171450">
              <a:buFont typeface="Arial" panose="020B0604020202020204" pitchFamily="34" charset="0"/>
              <a:buChar char="•"/>
            </a:pPr>
            <a:r>
              <a:rPr lang="en-US" b="1" dirty="0"/>
              <a:t>Resting edification on the foundation of human emotion is extremely dangerous.</a:t>
            </a:r>
            <a:endParaRPr lang="en-US" dirty="0"/>
          </a:p>
          <a:p>
            <a:pPr marL="1085850" lvl="2" indent="-171450">
              <a:buFont typeface="Arial" panose="020B0604020202020204" pitchFamily="34" charset="0"/>
              <a:buChar char="•"/>
            </a:pPr>
            <a:r>
              <a:rPr lang="en-US" b="1" dirty="0"/>
              <a:t>Emotions change constantly, but God’s word does not. </a:t>
            </a:r>
            <a:endParaRPr lang="en-US" dirty="0"/>
          </a:p>
          <a:p>
            <a:pPr marL="1085850" lvl="2" indent="-171450">
              <a:buFont typeface="Arial" panose="020B0604020202020204" pitchFamily="34" charset="0"/>
              <a:buChar char="•"/>
            </a:pPr>
            <a:r>
              <a:rPr lang="en-US" b="1" dirty="0"/>
              <a:t>We can be lifted up by God’s truth at any point in time.</a:t>
            </a:r>
            <a:endParaRPr lang="en-US" dirty="0"/>
          </a:p>
          <a:p>
            <a:pPr marL="628650" lvl="1" indent="-171450">
              <a:buFont typeface="Arial" panose="020B0604020202020204" pitchFamily="34" charset="0"/>
              <a:buChar char="•"/>
            </a:pPr>
            <a:r>
              <a:rPr lang="en-US" b="1" i="1" dirty="0"/>
              <a:t>So many fall away from the truth because they just don’t get it. It isn’t about emotion, but about the information God has given us about His will for us!</a:t>
            </a:r>
            <a:endParaRPr lang="en-US" dirty="0"/>
          </a:p>
          <a:p>
            <a:pPr marL="171450" lvl="0" indent="-171450">
              <a:buFont typeface="Arial" panose="020B0604020202020204" pitchFamily="34" charset="0"/>
              <a:buChar char="•"/>
            </a:pPr>
            <a:r>
              <a:rPr lang="en-US" dirty="0"/>
              <a:t>The whole purpose of spiritual gifts was for those who had them to use them to benefit the church – </a:t>
            </a:r>
            <a:r>
              <a:rPr lang="en-US" b="1" i="1" dirty="0"/>
              <a:t>“Even so you, since you are zealous for spiritual gifts, let it be for the edification of the church that you seek to excel” (14:12).</a:t>
            </a:r>
            <a:endParaRPr lang="en-US" dirty="0"/>
          </a:p>
          <a:p>
            <a:pPr marL="628650" lvl="1" indent="-171450">
              <a:buFont typeface="Arial" panose="020B0604020202020204" pitchFamily="34" charset="0"/>
              <a:buChar char="•"/>
            </a:pPr>
            <a:r>
              <a:rPr lang="en-US" b="1" i="1" dirty="0"/>
              <a:t>We want our actions to be beneficial to others!</a:t>
            </a:r>
            <a:endParaRPr lang="en-US" dirty="0"/>
          </a:p>
          <a:p>
            <a:pPr marL="628650" lvl="1" indent="-171450">
              <a:buFont typeface="Arial" panose="020B0604020202020204" pitchFamily="34" charset="0"/>
              <a:buChar char="•"/>
            </a:pPr>
            <a:r>
              <a:rPr lang="en-US" b="1" i="1" dirty="0"/>
              <a:t>This is possible when we understand our commonality with each other, and treat each other accordingly</a:t>
            </a:r>
            <a:r>
              <a:rPr lang="en-US" dirty="0"/>
              <a:t>.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5</a:t>
            </a:fld>
            <a:endParaRPr lang="en-US"/>
          </a:p>
        </p:txBody>
      </p:sp>
    </p:spTree>
    <p:extLst>
      <p:ext uri="{BB962C8B-B14F-4D97-AF65-F5344CB8AC3E}">
        <p14:creationId xmlns:p14="http://schemas.microsoft.com/office/powerpoint/2010/main" val="177611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One baptism into one Body.</a:t>
            </a:r>
          </a:p>
          <a:p>
            <a:pPr marL="171450" lvl="0" indent="-171450">
              <a:buFont typeface="Arial" panose="020B0604020202020204" pitchFamily="34" charset="0"/>
              <a:buChar char="•"/>
            </a:pPr>
            <a:r>
              <a:rPr lang="en-US" b="1" dirty="0"/>
              <a:t>(12:12-14)</a:t>
            </a:r>
            <a:r>
              <a:rPr lang="en-US" dirty="0"/>
              <a:t> – The one baptism and one body are interrelated. In order to be a part of the one body you must partake in the one baptism. What baptism?</a:t>
            </a:r>
          </a:p>
          <a:p>
            <a:pPr marL="628650" lvl="1" indent="-171450">
              <a:buFont typeface="Arial" panose="020B0604020202020204" pitchFamily="34" charset="0"/>
              <a:buChar char="•"/>
            </a:pPr>
            <a:r>
              <a:rPr lang="en-US" b="1" dirty="0"/>
              <a:t>Some say HS baptism because of the context of spiritual gifts</a:t>
            </a:r>
            <a:r>
              <a:rPr lang="en-US" dirty="0"/>
              <a:t>.</a:t>
            </a:r>
          </a:p>
          <a:p>
            <a:pPr marL="628650" lvl="1" indent="-171450">
              <a:buFont typeface="Arial" panose="020B0604020202020204" pitchFamily="34" charset="0"/>
              <a:buChar char="•"/>
            </a:pPr>
            <a:r>
              <a:rPr lang="en-US" b="1" dirty="0"/>
              <a:t>This is inaccurate</a:t>
            </a:r>
            <a:r>
              <a:rPr lang="en-US" dirty="0"/>
              <a:t>. </a:t>
            </a:r>
            <a:r>
              <a:rPr lang="en-US" dirty="0">
                <a:sym typeface="Wingdings" panose="05000000000000000000" pitchFamily="2" charset="2"/>
              </a:rPr>
              <a:t></a:t>
            </a:r>
            <a:endParaRPr lang="en-US" dirty="0"/>
          </a:p>
          <a:p>
            <a:pPr marL="1085850" lvl="2" indent="-171450">
              <a:buFont typeface="Arial" panose="020B0604020202020204" pitchFamily="34" charset="0"/>
              <a:buChar char="•"/>
            </a:pPr>
            <a:r>
              <a:rPr lang="en-US" b="1" dirty="0"/>
              <a:t>HS baptism occurred twice in scripture –</a:t>
            </a:r>
            <a:r>
              <a:rPr lang="en-US" dirty="0"/>
              <a:t> </a:t>
            </a:r>
            <a:r>
              <a:rPr lang="en-US" b="1" dirty="0"/>
              <a:t>Acts 1:4-5; 2:4</a:t>
            </a:r>
            <a:r>
              <a:rPr lang="en-US" dirty="0"/>
              <a:t> (Apostles); </a:t>
            </a:r>
            <a:r>
              <a:rPr lang="en-US" b="1" dirty="0"/>
              <a:t>Acts 10:44-46</a:t>
            </a:r>
            <a:r>
              <a:rPr lang="en-US" dirty="0"/>
              <a:t> (Cornelius’ household – gentiles)</a:t>
            </a:r>
          </a:p>
          <a:p>
            <a:pPr marL="1543050" lvl="3" indent="-171450">
              <a:buFont typeface="Arial" panose="020B0604020202020204" pitchFamily="34" charset="0"/>
              <a:buChar char="•"/>
            </a:pPr>
            <a:r>
              <a:rPr lang="en-US" b="1" dirty="0"/>
              <a:t>Denotes the gospel being brought to the Jews and Gentiles both.</a:t>
            </a:r>
            <a:endParaRPr lang="en-US" dirty="0"/>
          </a:p>
          <a:p>
            <a:pPr marL="1543050" lvl="3" indent="-171450">
              <a:buFont typeface="Arial" panose="020B0604020202020204" pitchFamily="34" charset="0"/>
              <a:buChar char="•"/>
            </a:pPr>
            <a:r>
              <a:rPr lang="en-US" b="1" dirty="0"/>
              <a:t>Notice 10:47-48 – They were baptized with water afterward. </a:t>
            </a:r>
            <a:endParaRPr lang="en-US" dirty="0"/>
          </a:p>
          <a:p>
            <a:pPr marL="2000250" lvl="4" indent="-171450">
              <a:buFont typeface="Arial" panose="020B0604020202020204" pitchFamily="34" charset="0"/>
              <a:buChar char="•"/>
            </a:pPr>
            <a:r>
              <a:rPr lang="en-US" b="1" dirty="0"/>
              <a:t>The one baptism that all must partake in is water baptism.</a:t>
            </a:r>
            <a:endParaRPr lang="en-US" dirty="0"/>
          </a:p>
          <a:p>
            <a:pPr marL="171450" lvl="0" indent="-171450">
              <a:buFont typeface="Arial" panose="020B0604020202020204" pitchFamily="34" charset="0"/>
              <a:buChar char="•"/>
            </a:pPr>
            <a:r>
              <a:rPr lang="en-US" b="1" dirty="0"/>
              <a:t>When this happens you are added to the one body – This one body must be </a:t>
            </a:r>
            <a:r>
              <a:rPr lang="en-US" b="1" i="1" dirty="0"/>
              <a:t>“endeavoring to keep the unity of the Spirit in the bond of peace” </a:t>
            </a:r>
            <a:r>
              <a:rPr lang="en-US" b="1" dirty="0"/>
              <a:t>(Ephesians 4:3).</a:t>
            </a:r>
            <a:endParaRPr lang="en-US" dirty="0"/>
          </a:p>
          <a:p>
            <a:pPr marL="628650" lvl="1" indent="-171450">
              <a:buFont typeface="Arial" panose="020B0604020202020204" pitchFamily="34" charset="0"/>
              <a:buChar char="•"/>
            </a:pPr>
            <a:r>
              <a:rPr lang="en-US" b="1" dirty="0"/>
              <a:t>Logically, to make this point Paul uses a metaphor of the human body to illustrate the point of unity.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6</a:t>
            </a:fld>
            <a:endParaRPr lang="en-US"/>
          </a:p>
        </p:txBody>
      </p:sp>
    </p:spTree>
    <p:extLst>
      <p:ext uri="{BB962C8B-B14F-4D97-AF65-F5344CB8AC3E}">
        <p14:creationId xmlns:p14="http://schemas.microsoft.com/office/powerpoint/2010/main" val="315271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Unity in the Body.</a:t>
            </a:r>
          </a:p>
          <a:p>
            <a:pPr marL="171450" lvl="0" indent="-171450">
              <a:buFont typeface="Arial" panose="020B0604020202020204" pitchFamily="34" charset="0"/>
              <a:buChar char="•"/>
            </a:pPr>
            <a:r>
              <a:rPr lang="en-US" b="1" dirty="0"/>
              <a:t>(12:15-19)</a:t>
            </a:r>
            <a:r>
              <a:rPr lang="en-US" dirty="0"/>
              <a:t> – Although your gift may SEEM less significant it is not.</a:t>
            </a:r>
          </a:p>
          <a:p>
            <a:pPr marL="628650" lvl="1" indent="-171450">
              <a:buFont typeface="Arial" panose="020B0604020202020204" pitchFamily="34" charset="0"/>
              <a:buChar char="•"/>
            </a:pPr>
            <a:r>
              <a:rPr lang="en-US" b="1" dirty="0"/>
              <a:t>A common problem with members of the church is low self-esteem and high maintenance.</a:t>
            </a:r>
            <a:endParaRPr lang="en-US" dirty="0"/>
          </a:p>
          <a:p>
            <a:pPr marL="628650" lvl="1" indent="-171450">
              <a:buFont typeface="Arial" panose="020B0604020202020204" pitchFamily="34" charset="0"/>
              <a:buChar char="•"/>
            </a:pPr>
            <a:r>
              <a:rPr lang="en-US" b="1" dirty="0"/>
              <a:t>Paul admonishes such with these verses.</a:t>
            </a:r>
            <a:endParaRPr lang="en-US" dirty="0"/>
          </a:p>
          <a:p>
            <a:pPr marL="628650" lvl="1" indent="-171450">
              <a:buFont typeface="Arial" panose="020B0604020202020204" pitchFamily="34" charset="0"/>
              <a:buChar char="•"/>
            </a:pPr>
            <a:r>
              <a:rPr lang="en-US" b="1" dirty="0"/>
              <a:t>Don’t fool yourself by thinking you are being humble when you say you are not needed at the assembly.</a:t>
            </a:r>
            <a:endParaRPr lang="en-US" dirty="0"/>
          </a:p>
          <a:p>
            <a:pPr marL="628650" lvl="1" indent="-171450">
              <a:buFont typeface="Arial" panose="020B0604020202020204" pitchFamily="34" charset="0"/>
              <a:buChar char="•"/>
            </a:pPr>
            <a:r>
              <a:rPr lang="en-US" b="1" dirty="0"/>
              <a:t>When you show up and participate, you edify others and are a significant, and important member of the whole body!</a:t>
            </a:r>
            <a:endParaRPr lang="en-US" dirty="0"/>
          </a:p>
          <a:p>
            <a:pPr marL="1085850" lvl="2" indent="-171450">
              <a:buFont typeface="Arial" panose="020B0604020202020204" pitchFamily="34" charset="0"/>
              <a:buChar char="•"/>
            </a:pPr>
            <a:r>
              <a:rPr lang="en-US" b="1" dirty="0"/>
              <a:t>To look down on yourself causes neglect of the rest of the members!</a:t>
            </a:r>
            <a:endParaRPr lang="en-US" dirty="0"/>
          </a:p>
          <a:p>
            <a:pPr marL="171450" lvl="0" indent="-171450">
              <a:buFont typeface="Arial" panose="020B0604020202020204" pitchFamily="34" charset="0"/>
              <a:buChar char="•"/>
            </a:pPr>
            <a:r>
              <a:rPr lang="en-US" b="1" dirty="0"/>
              <a:t>(12:20-26)</a:t>
            </a:r>
            <a:r>
              <a:rPr lang="en-US" dirty="0"/>
              <a:t> – Although your gift or role may SEEM by some to be more significant, don’t grow haughty.</a:t>
            </a:r>
          </a:p>
          <a:p>
            <a:pPr marL="628650" lvl="1" indent="-171450">
              <a:buFont typeface="Arial" panose="020B0604020202020204" pitchFamily="34" charset="0"/>
              <a:buChar char="•"/>
            </a:pPr>
            <a:r>
              <a:rPr lang="en-US" b="1" dirty="0"/>
              <a:t>All parts of the body are needed. </a:t>
            </a:r>
            <a:endParaRPr lang="en-US" dirty="0"/>
          </a:p>
          <a:p>
            <a:pPr marL="628650" lvl="1" indent="-171450">
              <a:buFont typeface="Arial" panose="020B0604020202020204" pitchFamily="34" charset="0"/>
              <a:buChar char="•"/>
            </a:pPr>
            <a:r>
              <a:rPr lang="en-US" b="1" dirty="0"/>
              <a:t>It is not Christ like to look down on someone else.</a:t>
            </a:r>
            <a:endParaRPr lang="en-US" dirty="0"/>
          </a:p>
          <a:p>
            <a:pPr marL="628650" lvl="1" indent="-171450">
              <a:buFont typeface="Arial" panose="020B0604020202020204" pitchFamily="34" charset="0"/>
              <a:buChar char="•"/>
            </a:pPr>
            <a:r>
              <a:rPr lang="en-US" b="1" dirty="0"/>
              <a:t>Those who spoke in tongues thought they were the best, when in reality Paul praised the gift of prophecy! ALL PARTS ARE NEEDED!</a:t>
            </a:r>
            <a:endParaRPr lang="en-US" dirty="0"/>
          </a:p>
          <a:p>
            <a:pPr marL="628650" lvl="1" indent="-171450">
              <a:buFont typeface="Arial" panose="020B0604020202020204" pitchFamily="34" charset="0"/>
              <a:buChar char="•"/>
            </a:pPr>
            <a:r>
              <a:rPr lang="en-US" b="1" dirty="0"/>
              <a:t>We must </a:t>
            </a:r>
            <a:r>
              <a:rPr lang="en-US" b="1" i="1" dirty="0"/>
              <a:t>“Let nothing be done through selfish ambition or conceit, but in lowliness of mind let each esteem others better than himself.” (Philippians 2:3).</a:t>
            </a:r>
            <a:endParaRPr lang="en-US" dirty="0"/>
          </a:p>
          <a:p>
            <a:pPr marL="171450" lvl="0" indent="-171450">
              <a:buFont typeface="Arial" panose="020B0604020202020204" pitchFamily="34" charset="0"/>
              <a:buChar char="•"/>
            </a:pPr>
            <a:r>
              <a:rPr lang="en-US" b="1" i="1" dirty="0"/>
              <a:t>If we have the proper mindset we will be able to act properly.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7</a:t>
            </a:fld>
            <a:endParaRPr lang="en-US"/>
          </a:p>
        </p:txBody>
      </p:sp>
    </p:spTree>
    <p:extLst>
      <p:ext uri="{BB962C8B-B14F-4D97-AF65-F5344CB8AC3E}">
        <p14:creationId xmlns:p14="http://schemas.microsoft.com/office/powerpoint/2010/main" val="3553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Love is key</a:t>
            </a:r>
          </a:p>
          <a:p>
            <a:pPr marL="171450" lvl="0" indent="-171450">
              <a:buFont typeface="Arial" panose="020B0604020202020204" pitchFamily="34" charset="0"/>
              <a:buChar char="•"/>
            </a:pPr>
            <a:r>
              <a:rPr lang="en-US" b="1" dirty="0"/>
              <a:t>(13:1-8a</a:t>
            </a:r>
            <a:r>
              <a:rPr lang="en-US" dirty="0"/>
              <a:t>) – Elsewhere, Paul describes love as </a:t>
            </a:r>
            <a:r>
              <a:rPr lang="en-US" b="1" i="1" dirty="0"/>
              <a:t>“the bond of perfection”</a:t>
            </a:r>
            <a:r>
              <a:rPr lang="en-US" b="1" dirty="0"/>
              <a:t> (Colossians 3:14).</a:t>
            </a:r>
            <a:endParaRPr lang="en-US" dirty="0"/>
          </a:p>
          <a:p>
            <a:pPr marL="628650" lvl="1" indent="-171450">
              <a:buFont typeface="Arial" panose="020B0604020202020204" pitchFamily="34" charset="0"/>
              <a:buChar char="•"/>
            </a:pPr>
            <a:r>
              <a:rPr lang="en-US" dirty="0"/>
              <a:t>Love transcendent and preeminent commandment.</a:t>
            </a:r>
          </a:p>
          <a:p>
            <a:pPr marL="628650" lvl="1" indent="-171450">
              <a:buFont typeface="Arial" panose="020B0604020202020204" pitchFamily="34" charset="0"/>
              <a:buChar char="•"/>
            </a:pPr>
            <a:r>
              <a:rPr lang="en-US" dirty="0"/>
              <a:t>It “never fails” because it is a matter of choice, not chance.</a:t>
            </a:r>
          </a:p>
          <a:p>
            <a:pPr marL="628650" lvl="1" indent="-171450">
              <a:buFont typeface="Arial" panose="020B0604020202020204" pitchFamily="34" charset="0"/>
              <a:buChar char="•"/>
            </a:pPr>
            <a:r>
              <a:rPr lang="en-US" dirty="0"/>
              <a:t>No matter the circumstances we can always love one another, and in fact we are commanded to.</a:t>
            </a:r>
          </a:p>
          <a:p>
            <a:pPr marL="628650" lvl="1" indent="-171450">
              <a:buFont typeface="Arial" panose="020B0604020202020204" pitchFamily="34" charset="0"/>
              <a:buChar char="•"/>
            </a:pPr>
            <a:r>
              <a:rPr lang="en-US" dirty="0"/>
              <a:t>Paul’s inspired description of love promotes action, not passivism.</a:t>
            </a:r>
          </a:p>
          <a:p>
            <a:pPr marL="1085850" lvl="2" indent="-171450">
              <a:buFont typeface="Arial" panose="020B0604020202020204" pitchFamily="34" charset="0"/>
              <a:buChar char="•"/>
            </a:pPr>
            <a:r>
              <a:rPr lang="en-US" dirty="0"/>
              <a:t>It promotes selflessness, and sees the value in others.</a:t>
            </a:r>
          </a:p>
          <a:p>
            <a:pPr marL="628650" lvl="1" indent="-171450">
              <a:buFont typeface="Arial" panose="020B0604020202020204" pitchFamily="34" charset="0"/>
              <a:buChar char="•"/>
            </a:pPr>
            <a:r>
              <a:rPr lang="en-US" dirty="0"/>
              <a:t>In all we do we are to love. The body requires such to function.</a:t>
            </a:r>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8</a:t>
            </a:fld>
            <a:endParaRPr lang="en-US"/>
          </a:p>
        </p:txBody>
      </p:sp>
    </p:spTree>
    <p:extLst>
      <p:ext uri="{BB962C8B-B14F-4D97-AF65-F5344CB8AC3E}">
        <p14:creationId xmlns:p14="http://schemas.microsoft.com/office/powerpoint/2010/main" val="160257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The body is one unit composed of many members.</a:t>
            </a:r>
          </a:p>
          <a:p>
            <a:pPr marL="171450" lvl="0" indent="-171450">
              <a:buFont typeface="Arial" panose="020B0604020202020204" pitchFamily="34" charset="0"/>
              <a:buChar char="•"/>
            </a:pPr>
            <a:r>
              <a:rPr lang="en-US" dirty="0"/>
              <a:t>We are to recognize our responsibilities as being members of the body.</a:t>
            </a:r>
          </a:p>
          <a:p>
            <a:pPr marL="171450" lvl="0" indent="-171450">
              <a:buFont typeface="Arial" panose="020B0604020202020204" pitchFamily="34" charset="0"/>
              <a:buChar char="•"/>
            </a:pPr>
            <a:r>
              <a:rPr lang="en-US" dirty="0"/>
              <a:t>We must seek to constantly take advantage of opportunities to </a:t>
            </a:r>
            <a:r>
              <a:rPr lang="en-US" b="1" i="1" dirty="0"/>
              <a:t>“stir up love and good works”</a:t>
            </a:r>
            <a:r>
              <a:rPr lang="en-US" b="1" dirty="0"/>
              <a:t> (Hebrews 10:24)</a:t>
            </a:r>
            <a:r>
              <a:rPr lang="en-US" dirty="0"/>
              <a:t>.</a:t>
            </a:r>
          </a:p>
          <a:p>
            <a:pPr marL="171450" lvl="0" indent="-171450">
              <a:buFont typeface="Arial" panose="020B0604020202020204" pitchFamily="34" charset="0"/>
              <a:buChar char="•"/>
            </a:pPr>
            <a:r>
              <a:rPr lang="en-US" dirty="0"/>
              <a:t>God’s elect have the privilege of being a part of a system – multitude of working parts functioning together in unity to accomplish the common goal of glorifying God.</a:t>
            </a:r>
          </a:p>
          <a:p>
            <a:pPr marL="171450" lvl="0" indent="-171450">
              <a:buFont typeface="Arial" panose="020B0604020202020204" pitchFamily="34" charset="0"/>
              <a:buChar char="•"/>
            </a:pPr>
            <a:r>
              <a:rPr lang="en-US" dirty="0"/>
              <a:t>We must act as such!</a:t>
            </a:r>
          </a:p>
        </p:txBody>
      </p:sp>
      <p:sp>
        <p:nvSpPr>
          <p:cNvPr id="4" name="Slide Number Placeholder 3"/>
          <p:cNvSpPr>
            <a:spLocks noGrp="1"/>
          </p:cNvSpPr>
          <p:nvPr>
            <p:ph type="sldNum" sz="quarter" idx="10"/>
          </p:nvPr>
        </p:nvSpPr>
        <p:spPr/>
        <p:txBody>
          <a:bodyPr/>
          <a:lstStyle/>
          <a:p>
            <a:fld id="{1D27AD13-E1D9-4ECA-B220-E80BBC8D0ABA}" type="slidenum">
              <a:rPr lang="en-US" smtClean="0"/>
              <a:t>9</a:t>
            </a:fld>
            <a:endParaRPr lang="en-US"/>
          </a:p>
        </p:txBody>
      </p:sp>
    </p:spTree>
    <p:extLst>
      <p:ext uri="{BB962C8B-B14F-4D97-AF65-F5344CB8AC3E}">
        <p14:creationId xmlns:p14="http://schemas.microsoft.com/office/powerpoint/2010/main" val="31663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40432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731759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1820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52432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6C548-339C-497E-AE22-CEC1721D8527}" type="datetimeFigureOut">
              <a:rPr lang="en-US" smtClean="0"/>
              <a:t>9/5/2015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12236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6C548-339C-497E-AE22-CEC1721D8527}" type="datetimeFigureOut">
              <a:rPr lang="en-US" smtClean="0"/>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6611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A6C548-339C-497E-AE22-CEC1721D8527}" type="datetimeFigureOut">
              <a:rPr lang="en-US" smtClean="0"/>
              <a:t>9/5/2015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886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A6C548-339C-497E-AE22-CEC1721D8527}" type="datetimeFigureOut">
              <a:rPr lang="en-US" smtClean="0"/>
              <a:t>9/5/2015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54800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6C548-339C-497E-AE22-CEC1721D8527}" type="datetimeFigureOut">
              <a:rPr lang="en-US" smtClean="0"/>
              <a:t>9/5/2015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85265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C548-339C-497E-AE22-CEC1721D8527}" type="datetimeFigureOut">
              <a:rPr lang="en-US" smtClean="0"/>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79222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C548-339C-497E-AE22-CEC1721D8527}" type="datetimeFigureOut">
              <a:rPr lang="en-US" smtClean="0"/>
              <a:t>9/5/2015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09366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6C548-339C-497E-AE22-CEC1721D8527}" type="datetimeFigureOut">
              <a:rPr lang="en-US" smtClean="0"/>
              <a:t>9/5/2015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6E781-AAB3-4EA9-B7E9-259E03BF290D}" type="slidenum">
              <a:rPr lang="en-US" smtClean="0"/>
              <a:t>‹#›</a:t>
            </a:fld>
            <a:endParaRPr lang="en-US"/>
          </a:p>
        </p:txBody>
      </p:sp>
    </p:spTree>
    <p:extLst>
      <p:ext uri="{BB962C8B-B14F-4D97-AF65-F5344CB8AC3E}">
        <p14:creationId xmlns:p14="http://schemas.microsoft.com/office/powerpoint/2010/main" val="407677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0307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6917"/>
            <a:ext cx="7772400" cy="2387600"/>
          </a:xfrm>
        </p:spPr>
        <p:txBody>
          <a:bodyPr>
            <a:noAutofit/>
          </a:bodyPr>
          <a:lstStyle/>
          <a:p>
            <a:r>
              <a:rPr lang="en-US" sz="9600" b="1" dirty="0" smtClean="0">
                <a:latin typeface="Blackadder ITC" panose="04020505051007020D02" pitchFamily="82" charset="0"/>
              </a:rPr>
              <a:t>One Body, One Spirit</a:t>
            </a:r>
            <a:endParaRPr lang="en-US" sz="9600" b="1" dirty="0">
              <a:latin typeface="Blackadder ITC" panose="04020505051007020D02" pitchFamily="82" charset="0"/>
            </a:endParaRPr>
          </a:p>
        </p:txBody>
      </p:sp>
      <p:sp>
        <p:nvSpPr>
          <p:cNvPr id="3" name="Subtitle 2"/>
          <p:cNvSpPr>
            <a:spLocks noGrp="1"/>
          </p:cNvSpPr>
          <p:nvPr>
            <p:ph type="subTitle" idx="1"/>
          </p:nvPr>
        </p:nvSpPr>
        <p:spPr>
          <a:xfrm>
            <a:off x="1143000" y="4452043"/>
            <a:ext cx="6858000" cy="1655762"/>
          </a:xfrm>
        </p:spPr>
        <p:txBody>
          <a:bodyPr>
            <a:normAutofit/>
          </a:bodyPr>
          <a:lstStyle/>
          <a:p>
            <a:r>
              <a:rPr lang="en-US" sz="3600" i="1" dirty="0" smtClean="0"/>
              <a:t>1 Corinthians 12, 13, 14</a:t>
            </a:r>
            <a:endParaRPr lang="en-US" sz="3600" i="1" dirty="0"/>
          </a:p>
        </p:txBody>
      </p:sp>
    </p:spTree>
    <p:extLst>
      <p:ext uri="{BB962C8B-B14F-4D97-AF65-F5344CB8AC3E}">
        <p14:creationId xmlns:p14="http://schemas.microsoft.com/office/powerpoint/2010/main" val="17742374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2"/>
            <a:ext cx="7886700" cy="1325563"/>
          </a:xfrm>
        </p:spPr>
        <p:txBody>
          <a:bodyPr>
            <a:noAutofit/>
          </a:bodyPr>
          <a:lstStyle/>
          <a:p>
            <a:pPr algn="ctr"/>
            <a:r>
              <a:rPr lang="en-US" sz="6600" b="1" dirty="0" smtClean="0">
                <a:latin typeface="Blackadder ITC" panose="04020505051007020D02" pitchFamily="82" charset="0"/>
              </a:rPr>
              <a:t>Different Gifts, </a:t>
            </a:r>
            <a:br>
              <a:rPr lang="en-US" sz="6600" b="1" dirty="0" smtClean="0">
                <a:latin typeface="Blackadder ITC" panose="04020505051007020D02" pitchFamily="82" charset="0"/>
              </a:rPr>
            </a:br>
            <a:r>
              <a:rPr lang="en-US" sz="6600" b="1" dirty="0" smtClean="0">
                <a:latin typeface="Blackadder ITC" panose="04020505051007020D02" pitchFamily="82" charset="0"/>
              </a:rPr>
              <a:t>Same Spirit</a:t>
            </a:r>
            <a:endParaRPr lang="en-US" sz="6600" b="1" dirty="0">
              <a:latin typeface="Blackadder ITC" panose="04020505051007020D02" pitchFamily="82" charset="0"/>
            </a:endParaRPr>
          </a:p>
        </p:txBody>
      </p:sp>
      <p:sp>
        <p:nvSpPr>
          <p:cNvPr id="3" name="Content Placeholder 2"/>
          <p:cNvSpPr>
            <a:spLocks noGrp="1"/>
          </p:cNvSpPr>
          <p:nvPr>
            <p:ph idx="1"/>
          </p:nvPr>
        </p:nvSpPr>
        <p:spPr>
          <a:xfrm>
            <a:off x="628650" y="2263508"/>
            <a:ext cx="7886700" cy="4351338"/>
          </a:xfrm>
        </p:spPr>
        <p:txBody>
          <a:bodyPr>
            <a:normAutofit/>
          </a:bodyPr>
          <a:lstStyle/>
          <a:p>
            <a:pPr marL="0" indent="0" algn="ctr">
              <a:buNone/>
            </a:pPr>
            <a:r>
              <a:rPr lang="en-US" sz="4400" b="1" dirty="0" smtClean="0"/>
              <a:t>Origin</a:t>
            </a:r>
            <a:endParaRPr lang="en-US" sz="3600" b="1" dirty="0" smtClean="0"/>
          </a:p>
          <a:p>
            <a:pPr marL="0" indent="0" algn="ctr">
              <a:buNone/>
            </a:pPr>
            <a:r>
              <a:rPr lang="en-US" sz="3600" dirty="0" smtClean="0"/>
              <a:t>– </a:t>
            </a:r>
            <a:r>
              <a:rPr lang="en-US" sz="3600" i="1" dirty="0" smtClean="0"/>
              <a:t>12:4-11</a:t>
            </a:r>
            <a:r>
              <a:rPr lang="en-US" sz="3600" dirty="0" smtClean="0"/>
              <a:t> –</a:t>
            </a:r>
          </a:p>
        </p:txBody>
      </p:sp>
    </p:spTree>
    <p:extLst>
      <p:ext uri="{BB962C8B-B14F-4D97-AF65-F5344CB8AC3E}">
        <p14:creationId xmlns:p14="http://schemas.microsoft.com/office/powerpoint/2010/main" val="455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2"/>
            <a:ext cx="7886700" cy="1325563"/>
          </a:xfrm>
        </p:spPr>
        <p:txBody>
          <a:bodyPr>
            <a:noAutofit/>
          </a:bodyPr>
          <a:lstStyle/>
          <a:p>
            <a:pPr algn="ctr"/>
            <a:r>
              <a:rPr lang="en-US" sz="6600" b="1" dirty="0" smtClean="0">
                <a:latin typeface="Blackadder ITC" panose="04020505051007020D02" pitchFamily="82" charset="0"/>
              </a:rPr>
              <a:t>Different Gifts, </a:t>
            </a:r>
            <a:br>
              <a:rPr lang="en-US" sz="6600" b="1" dirty="0" smtClean="0">
                <a:latin typeface="Blackadder ITC" panose="04020505051007020D02" pitchFamily="82" charset="0"/>
              </a:rPr>
            </a:br>
            <a:r>
              <a:rPr lang="en-US" sz="6600" b="1" dirty="0" smtClean="0">
                <a:latin typeface="Blackadder ITC" panose="04020505051007020D02" pitchFamily="82" charset="0"/>
              </a:rPr>
              <a:t>Same Spirit</a:t>
            </a:r>
            <a:endParaRPr lang="en-US" sz="6600" b="1" dirty="0">
              <a:latin typeface="Blackadder ITC" panose="04020505051007020D02" pitchFamily="82" charset="0"/>
            </a:endParaRPr>
          </a:p>
        </p:txBody>
      </p:sp>
      <p:sp>
        <p:nvSpPr>
          <p:cNvPr id="3" name="Content Placeholder 2"/>
          <p:cNvSpPr>
            <a:spLocks noGrp="1"/>
          </p:cNvSpPr>
          <p:nvPr>
            <p:ph idx="1"/>
          </p:nvPr>
        </p:nvSpPr>
        <p:spPr>
          <a:xfrm>
            <a:off x="628650" y="2263508"/>
            <a:ext cx="7886700" cy="4351338"/>
          </a:xfrm>
        </p:spPr>
        <p:txBody>
          <a:bodyPr>
            <a:normAutofit/>
          </a:bodyPr>
          <a:lstStyle/>
          <a:p>
            <a:pPr marL="0" indent="0" algn="ctr">
              <a:buNone/>
            </a:pPr>
            <a:r>
              <a:rPr lang="en-US" sz="4400" b="1" dirty="0" smtClean="0"/>
              <a:t>Origin</a:t>
            </a:r>
            <a:endParaRPr lang="en-US" sz="3600" b="1" dirty="0" smtClean="0"/>
          </a:p>
          <a:p>
            <a:pPr marL="0" indent="0" algn="ctr">
              <a:buNone/>
            </a:pPr>
            <a:r>
              <a:rPr lang="en-US" sz="3600" dirty="0" smtClean="0"/>
              <a:t>– </a:t>
            </a:r>
            <a:r>
              <a:rPr lang="en-US" sz="3600" i="1" dirty="0" smtClean="0"/>
              <a:t>12:4-11</a:t>
            </a:r>
            <a:r>
              <a:rPr lang="en-US" sz="3600" dirty="0" smtClean="0"/>
              <a:t> –</a:t>
            </a:r>
          </a:p>
          <a:p>
            <a:pPr marL="0" indent="0" algn="ctr">
              <a:buNone/>
            </a:pPr>
            <a:r>
              <a:rPr lang="en-US" sz="4400" b="1" dirty="0" smtClean="0"/>
              <a:t>Purpose</a:t>
            </a:r>
          </a:p>
          <a:p>
            <a:pPr marL="0" indent="0" algn="ctr">
              <a:buNone/>
            </a:pPr>
            <a:r>
              <a:rPr lang="en-US" sz="3600" i="1" dirty="0" smtClean="0"/>
              <a:t>– 12:7; 13:8-12 –</a:t>
            </a:r>
          </a:p>
        </p:txBody>
      </p:sp>
    </p:spTree>
    <p:extLst>
      <p:ext uri="{BB962C8B-B14F-4D97-AF65-F5344CB8AC3E}">
        <p14:creationId xmlns:p14="http://schemas.microsoft.com/office/powerpoint/2010/main" val="33176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2"/>
            <a:ext cx="7886700" cy="1325563"/>
          </a:xfrm>
        </p:spPr>
        <p:txBody>
          <a:bodyPr>
            <a:noAutofit/>
          </a:bodyPr>
          <a:lstStyle/>
          <a:p>
            <a:pPr algn="ctr"/>
            <a:r>
              <a:rPr lang="en-US" sz="6600" b="1" dirty="0" smtClean="0">
                <a:latin typeface="Blackadder ITC" panose="04020505051007020D02" pitchFamily="82" charset="0"/>
              </a:rPr>
              <a:t>Different Gifts, </a:t>
            </a:r>
            <a:br>
              <a:rPr lang="en-US" sz="6600" b="1" dirty="0" smtClean="0">
                <a:latin typeface="Blackadder ITC" panose="04020505051007020D02" pitchFamily="82" charset="0"/>
              </a:rPr>
            </a:br>
            <a:r>
              <a:rPr lang="en-US" sz="6600" b="1" dirty="0" smtClean="0">
                <a:latin typeface="Blackadder ITC" panose="04020505051007020D02" pitchFamily="82" charset="0"/>
              </a:rPr>
              <a:t>Same Spirit</a:t>
            </a:r>
            <a:endParaRPr lang="en-US" sz="6600" b="1" dirty="0">
              <a:latin typeface="Blackadder ITC" panose="04020505051007020D02" pitchFamily="82" charset="0"/>
            </a:endParaRPr>
          </a:p>
        </p:txBody>
      </p:sp>
      <p:sp>
        <p:nvSpPr>
          <p:cNvPr id="3" name="Content Placeholder 2"/>
          <p:cNvSpPr>
            <a:spLocks noGrp="1"/>
          </p:cNvSpPr>
          <p:nvPr>
            <p:ph idx="1"/>
          </p:nvPr>
        </p:nvSpPr>
        <p:spPr>
          <a:xfrm>
            <a:off x="628650" y="2263508"/>
            <a:ext cx="7886700" cy="4351338"/>
          </a:xfrm>
        </p:spPr>
        <p:txBody>
          <a:bodyPr>
            <a:normAutofit/>
          </a:bodyPr>
          <a:lstStyle/>
          <a:p>
            <a:pPr marL="0" indent="0" algn="ctr">
              <a:buNone/>
            </a:pPr>
            <a:r>
              <a:rPr lang="en-US" sz="4400" b="1" dirty="0" smtClean="0"/>
              <a:t>Origin</a:t>
            </a:r>
            <a:endParaRPr lang="en-US" sz="3600" b="1" dirty="0" smtClean="0"/>
          </a:p>
          <a:p>
            <a:pPr marL="0" indent="0" algn="ctr">
              <a:buNone/>
            </a:pPr>
            <a:r>
              <a:rPr lang="en-US" sz="3600" dirty="0" smtClean="0"/>
              <a:t>– </a:t>
            </a:r>
            <a:r>
              <a:rPr lang="en-US" sz="3600" i="1" dirty="0" smtClean="0"/>
              <a:t>12:4-11</a:t>
            </a:r>
            <a:r>
              <a:rPr lang="en-US" sz="3600" dirty="0" smtClean="0"/>
              <a:t> –</a:t>
            </a:r>
          </a:p>
          <a:p>
            <a:pPr marL="0" indent="0" algn="ctr">
              <a:buNone/>
            </a:pPr>
            <a:r>
              <a:rPr lang="en-US" sz="4400" b="1" dirty="0" smtClean="0"/>
              <a:t>Purpose</a:t>
            </a:r>
          </a:p>
          <a:p>
            <a:pPr marL="0" indent="0" algn="ctr">
              <a:buNone/>
            </a:pPr>
            <a:r>
              <a:rPr lang="en-US" sz="3600" i="1" dirty="0" smtClean="0"/>
              <a:t>– 12:7; 13:8-12 –</a:t>
            </a:r>
          </a:p>
          <a:p>
            <a:pPr marL="0" indent="0" algn="ctr">
              <a:buNone/>
            </a:pPr>
            <a:r>
              <a:rPr lang="en-US" sz="4400" b="1" dirty="0" smtClean="0"/>
              <a:t>Edification</a:t>
            </a:r>
          </a:p>
          <a:p>
            <a:pPr marL="0" indent="0" algn="ctr">
              <a:buNone/>
            </a:pPr>
            <a:r>
              <a:rPr lang="en-US" sz="3600" i="1" dirty="0" smtClean="0"/>
              <a:t>– 14:1-5, 12-20 –</a:t>
            </a:r>
            <a:endParaRPr lang="en-US" sz="3600" i="1" dirty="0"/>
          </a:p>
        </p:txBody>
      </p:sp>
    </p:spTree>
    <p:extLst>
      <p:ext uri="{BB962C8B-B14F-4D97-AF65-F5344CB8AC3E}">
        <p14:creationId xmlns:p14="http://schemas.microsoft.com/office/powerpoint/2010/main" val="36743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2"/>
            <a:ext cx="7886700" cy="1325563"/>
          </a:xfrm>
        </p:spPr>
        <p:txBody>
          <a:bodyPr>
            <a:noAutofit/>
          </a:bodyPr>
          <a:lstStyle/>
          <a:p>
            <a:pPr algn="ctr"/>
            <a:r>
              <a:rPr lang="en-US" sz="6600" b="1" dirty="0" smtClean="0">
                <a:latin typeface="Blackadder ITC" panose="04020505051007020D02" pitchFamily="82" charset="0"/>
              </a:rPr>
              <a:t>Unity in the Spirit</a:t>
            </a:r>
            <a:endParaRPr lang="en-US" sz="6600" b="1" dirty="0">
              <a:latin typeface="Blackadder ITC" panose="04020505051007020D02" pitchFamily="82" charset="0"/>
            </a:endParaRPr>
          </a:p>
        </p:txBody>
      </p:sp>
      <p:sp>
        <p:nvSpPr>
          <p:cNvPr id="3" name="Content Placeholder 2"/>
          <p:cNvSpPr>
            <a:spLocks noGrp="1"/>
          </p:cNvSpPr>
          <p:nvPr>
            <p:ph idx="1"/>
          </p:nvPr>
        </p:nvSpPr>
        <p:spPr>
          <a:xfrm>
            <a:off x="628650" y="2263508"/>
            <a:ext cx="7886700" cy="4351338"/>
          </a:xfrm>
        </p:spPr>
        <p:txBody>
          <a:bodyPr>
            <a:normAutofit/>
          </a:bodyPr>
          <a:lstStyle/>
          <a:p>
            <a:pPr marL="0" indent="0" algn="ctr">
              <a:buNone/>
            </a:pPr>
            <a:r>
              <a:rPr lang="en-US" sz="4400" b="1" dirty="0" smtClean="0"/>
              <a:t>One Baptism</a:t>
            </a:r>
            <a:endParaRPr lang="en-US" sz="3600" b="1" dirty="0" smtClean="0"/>
          </a:p>
          <a:p>
            <a:pPr marL="0" indent="0" algn="ctr">
              <a:buNone/>
            </a:pPr>
            <a:r>
              <a:rPr lang="en-US" sz="3600" dirty="0" smtClean="0"/>
              <a:t>– </a:t>
            </a:r>
            <a:r>
              <a:rPr lang="en-US" sz="3600" i="1" dirty="0" smtClean="0"/>
              <a:t>12:12-14</a:t>
            </a:r>
            <a:r>
              <a:rPr lang="en-US" sz="3600" dirty="0" smtClean="0"/>
              <a:t> –</a:t>
            </a:r>
          </a:p>
        </p:txBody>
      </p:sp>
    </p:spTree>
    <p:extLst>
      <p:ext uri="{BB962C8B-B14F-4D97-AF65-F5344CB8AC3E}">
        <p14:creationId xmlns:p14="http://schemas.microsoft.com/office/powerpoint/2010/main" val="3655727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2"/>
            <a:ext cx="7886700" cy="1325563"/>
          </a:xfrm>
        </p:spPr>
        <p:txBody>
          <a:bodyPr>
            <a:noAutofit/>
          </a:bodyPr>
          <a:lstStyle/>
          <a:p>
            <a:pPr algn="ctr"/>
            <a:r>
              <a:rPr lang="en-US" sz="6600" b="1" dirty="0" smtClean="0">
                <a:latin typeface="Blackadder ITC" panose="04020505051007020D02" pitchFamily="82" charset="0"/>
              </a:rPr>
              <a:t>Unity in the Spirit</a:t>
            </a:r>
            <a:endParaRPr lang="en-US" sz="6600" b="1" dirty="0">
              <a:latin typeface="Blackadder ITC" panose="04020505051007020D02" pitchFamily="82" charset="0"/>
            </a:endParaRPr>
          </a:p>
        </p:txBody>
      </p:sp>
      <p:sp>
        <p:nvSpPr>
          <p:cNvPr id="3" name="Content Placeholder 2"/>
          <p:cNvSpPr>
            <a:spLocks noGrp="1"/>
          </p:cNvSpPr>
          <p:nvPr>
            <p:ph idx="1"/>
          </p:nvPr>
        </p:nvSpPr>
        <p:spPr>
          <a:xfrm>
            <a:off x="628650" y="2263508"/>
            <a:ext cx="7886700" cy="4351338"/>
          </a:xfrm>
        </p:spPr>
        <p:txBody>
          <a:bodyPr>
            <a:normAutofit/>
          </a:bodyPr>
          <a:lstStyle/>
          <a:p>
            <a:pPr marL="0" indent="0" algn="ctr">
              <a:buNone/>
            </a:pPr>
            <a:r>
              <a:rPr lang="en-US" sz="4400" b="1" dirty="0" smtClean="0"/>
              <a:t>One Baptism</a:t>
            </a:r>
            <a:endParaRPr lang="en-US" sz="3600" b="1" dirty="0" smtClean="0"/>
          </a:p>
          <a:p>
            <a:pPr marL="0" indent="0" algn="ctr">
              <a:buNone/>
            </a:pPr>
            <a:r>
              <a:rPr lang="en-US" sz="3600" dirty="0" smtClean="0"/>
              <a:t>– </a:t>
            </a:r>
            <a:r>
              <a:rPr lang="en-US" sz="3600" i="1" dirty="0" smtClean="0"/>
              <a:t>12:12-14</a:t>
            </a:r>
            <a:r>
              <a:rPr lang="en-US" sz="3600" dirty="0" smtClean="0"/>
              <a:t> –</a:t>
            </a:r>
          </a:p>
          <a:p>
            <a:pPr marL="0" indent="0" algn="ctr">
              <a:buNone/>
            </a:pPr>
            <a:r>
              <a:rPr lang="en-US" sz="4400" b="1" dirty="0" smtClean="0"/>
              <a:t>One Body</a:t>
            </a:r>
          </a:p>
          <a:p>
            <a:pPr marL="0" indent="0" algn="ctr">
              <a:buNone/>
            </a:pPr>
            <a:r>
              <a:rPr lang="en-US" sz="3600" i="1" dirty="0" smtClean="0"/>
              <a:t>– 12:15-26 –</a:t>
            </a:r>
          </a:p>
        </p:txBody>
      </p:sp>
    </p:spTree>
    <p:extLst>
      <p:ext uri="{BB962C8B-B14F-4D97-AF65-F5344CB8AC3E}">
        <p14:creationId xmlns:p14="http://schemas.microsoft.com/office/powerpoint/2010/main" val="40033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3912"/>
            <a:ext cx="7886700" cy="1325563"/>
          </a:xfrm>
        </p:spPr>
        <p:txBody>
          <a:bodyPr>
            <a:noAutofit/>
          </a:bodyPr>
          <a:lstStyle/>
          <a:p>
            <a:pPr algn="ctr"/>
            <a:r>
              <a:rPr lang="en-US" sz="6600" b="1" dirty="0" smtClean="0">
                <a:latin typeface="Blackadder ITC" panose="04020505051007020D02" pitchFamily="82" charset="0"/>
              </a:rPr>
              <a:t>Unity in the Spirit</a:t>
            </a:r>
            <a:endParaRPr lang="en-US" sz="6600" b="1" dirty="0">
              <a:latin typeface="Blackadder ITC" panose="04020505051007020D02" pitchFamily="82" charset="0"/>
            </a:endParaRPr>
          </a:p>
        </p:txBody>
      </p:sp>
      <p:sp>
        <p:nvSpPr>
          <p:cNvPr id="3" name="Content Placeholder 2"/>
          <p:cNvSpPr>
            <a:spLocks noGrp="1"/>
          </p:cNvSpPr>
          <p:nvPr>
            <p:ph idx="1"/>
          </p:nvPr>
        </p:nvSpPr>
        <p:spPr>
          <a:xfrm>
            <a:off x="628650" y="2263508"/>
            <a:ext cx="7886700" cy="4351338"/>
          </a:xfrm>
        </p:spPr>
        <p:txBody>
          <a:bodyPr>
            <a:normAutofit/>
          </a:bodyPr>
          <a:lstStyle/>
          <a:p>
            <a:pPr marL="0" indent="0" algn="ctr">
              <a:buNone/>
            </a:pPr>
            <a:r>
              <a:rPr lang="en-US" sz="4400" b="1" dirty="0" smtClean="0"/>
              <a:t>One Baptism</a:t>
            </a:r>
            <a:endParaRPr lang="en-US" sz="3600" b="1" dirty="0" smtClean="0"/>
          </a:p>
          <a:p>
            <a:pPr marL="0" indent="0" algn="ctr">
              <a:buNone/>
            </a:pPr>
            <a:r>
              <a:rPr lang="en-US" sz="3600" dirty="0" smtClean="0"/>
              <a:t>– </a:t>
            </a:r>
            <a:r>
              <a:rPr lang="en-US" sz="3600" i="1" dirty="0" smtClean="0"/>
              <a:t>12:12-14</a:t>
            </a:r>
            <a:r>
              <a:rPr lang="en-US" sz="3600" dirty="0" smtClean="0"/>
              <a:t> –</a:t>
            </a:r>
          </a:p>
          <a:p>
            <a:pPr marL="0" indent="0" algn="ctr">
              <a:buNone/>
            </a:pPr>
            <a:r>
              <a:rPr lang="en-US" sz="4400" b="1" dirty="0" smtClean="0"/>
              <a:t>One Body</a:t>
            </a:r>
          </a:p>
          <a:p>
            <a:pPr marL="0" indent="0" algn="ctr">
              <a:buNone/>
            </a:pPr>
            <a:r>
              <a:rPr lang="en-US" sz="3600" i="1" dirty="0" smtClean="0"/>
              <a:t>– 12:15-26 –</a:t>
            </a:r>
          </a:p>
          <a:p>
            <a:pPr marL="0" indent="0" algn="ctr">
              <a:buNone/>
            </a:pPr>
            <a:r>
              <a:rPr lang="en-US" sz="4400" b="1" dirty="0" smtClean="0"/>
              <a:t>Love</a:t>
            </a:r>
          </a:p>
          <a:p>
            <a:pPr marL="0" indent="0" algn="ctr">
              <a:buNone/>
            </a:pPr>
            <a:r>
              <a:rPr lang="en-US" sz="3600" i="1" dirty="0" smtClean="0"/>
              <a:t>– 13:1-8 –</a:t>
            </a:r>
            <a:endParaRPr lang="en-US" sz="3600" i="1" dirty="0"/>
          </a:p>
        </p:txBody>
      </p:sp>
    </p:spTree>
    <p:extLst>
      <p:ext uri="{BB962C8B-B14F-4D97-AF65-F5344CB8AC3E}">
        <p14:creationId xmlns:p14="http://schemas.microsoft.com/office/powerpoint/2010/main" val="34379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6917"/>
            <a:ext cx="7772400" cy="2387600"/>
          </a:xfrm>
        </p:spPr>
        <p:txBody>
          <a:bodyPr>
            <a:noAutofit/>
          </a:bodyPr>
          <a:lstStyle/>
          <a:p>
            <a:r>
              <a:rPr lang="en-US" sz="9600" b="1" dirty="0" smtClean="0">
                <a:latin typeface="Blackadder ITC" panose="04020505051007020D02" pitchFamily="82" charset="0"/>
              </a:rPr>
              <a:t>One Body, One Spirit</a:t>
            </a:r>
            <a:endParaRPr lang="en-US" sz="9600" b="1" dirty="0">
              <a:latin typeface="Blackadder ITC" panose="04020505051007020D02" pitchFamily="82" charset="0"/>
            </a:endParaRPr>
          </a:p>
        </p:txBody>
      </p:sp>
      <p:sp>
        <p:nvSpPr>
          <p:cNvPr id="3" name="Subtitle 2"/>
          <p:cNvSpPr>
            <a:spLocks noGrp="1"/>
          </p:cNvSpPr>
          <p:nvPr>
            <p:ph type="subTitle" idx="1"/>
          </p:nvPr>
        </p:nvSpPr>
        <p:spPr>
          <a:xfrm>
            <a:off x="1143000" y="4452043"/>
            <a:ext cx="6858000" cy="1655762"/>
          </a:xfrm>
        </p:spPr>
        <p:txBody>
          <a:bodyPr>
            <a:normAutofit/>
          </a:bodyPr>
          <a:lstStyle/>
          <a:p>
            <a:r>
              <a:rPr lang="en-US" sz="3600" i="1" dirty="0" smtClean="0"/>
              <a:t>1 Corinthians 12, 13, 14</a:t>
            </a:r>
            <a:endParaRPr lang="en-US" sz="3600" i="1" dirty="0"/>
          </a:p>
        </p:txBody>
      </p:sp>
    </p:spTree>
    <p:extLst>
      <p:ext uri="{BB962C8B-B14F-4D97-AF65-F5344CB8AC3E}">
        <p14:creationId xmlns:p14="http://schemas.microsoft.com/office/powerpoint/2010/main" val="29400111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1832</Words>
  <Application>Microsoft Office PowerPoint</Application>
  <PresentationFormat>On-screen Show (4:3)</PresentationFormat>
  <Paragraphs>133</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 Light</vt:lpstr>
      <vt:lpstr>Blackadder ITC</vt:lpstr>
      <vt:lpstr>Calibri</vt:lpstr>
      <vt:lpstr>Wingdings</vt:lpstr>
      <vt:lpstr>Arial</vt:lpstr>
      <vt:lpstr>Office Theme</vt:lpstr>
      <vt:lpstr>PowerPoint Presentation</vt:lpstr>
      <vt:lpstr>One Body, One Spirit</vt:lpstr>
      <vt:lpstr>Different Gifts,  Same Spirit</vt:lpstr>
      <vt:lpstr>Different Gifts,  Same Spirit</vt:lpstr>
      <vt:lpstr>Different Gifts,  Same Spirit</vt:lpstr>
      <vt:lpstr>Unity in the Spirit</vt:lpstr>
      <vt:lpstr>Unity in the Spirit</vt:lpstr>
      <vt:lpstr>Unity in the Spirit</vt:lpstr>
      <vt:lpstr>One Body, One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Body, One Spirit</dc:title>
  <dc:creator>Jeremiah Cox</dc:creator>
  <cp:lastModifiedBy>Jeremiah Cox</cp:lastModifiedBy>
  <cp:revision>6</cp:revision>
  <dcterms:created xsi:type="dcterms:W3CDTF">2015-09-05T21:48:59Z</dcterms:created>
  <dcterms:modified xsi:type="dcterms:W3CDTF">2015-09-05T22:07:21Z</dcterms:modified>
</cp:coreProperties>
</file>