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263" r:id="rId2"/>
    <p:sldId id="256" r:id="rId3"/>
    <p:sldId id="257" r:id="rId4"/>
    <p:sldId id="258" r:id="rId5"/>
    <p:sldId id="259" r:id="rId6"/>
    <p:sldId id="260" r:id="rId7"/>
    <p:sldId id="261" r:id="rId8"/>
    <p:sldId id="262" r:id="rId9"/>
  </p:sldIdLst>
  <p:sldSz cx="9144000" cy="6858000" type="screen4x3"/>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Harlow Solid Italic" panose="04030604020F02020D02" pitchFamily="82" charset="0"/>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BEB2-65EA-4BB5-8913-B72BBDB3BA62}" type="datetimeFigureOut">
              <a:rPr lang="en-US" smtClean="0"/>
              <a:t>8/30/2015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1215F-6A41-42A8-BC73-F8E0DE0159C5}" type="slidenum">
              <a:rPr lang="en-US" smtClean="0"/>
              <a:t>‹#›</a:t>
            </a:fld>
            <a:endParaRPr lang="en-US"/>
          </a:p>
        </p:txBody>
      </p:sp>
    </p:spTree>
    <p:extLst>
      <p:ext uri="{BB962C8B-B14F-4D97-AF65-F5344CB8AC3E}">
        <p14:creationId xmlns:p14="http://schemas.microsoft.com/office/powerpoint/2010/main" val="344271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Moral Decline in America</a:t>
            </a:r>
            <a:endParaRPr lang="en-US" sz="1100" dirty="0"/>
          </a:p>
          <a:p>
            <a:pPr marL="171450" lvl="0" indent="-171450">
              <a:buFont typeface="Arial" panose="020B0604020202020204" pitchFamily="34" charset="0"/>
              <a:buChar char="•"/>
            </a:pPr>
            <a:r>
              <a:rPr lang="en-US" dirty="0"/>
              <a:t>On January 29</a:t>
            </a:r>
            <a:r>
              <a:rPr lang="en-US" baseline="30000" dirty="0"/>
              <a:t>th</a:t>
            </a:r>
            <a:r>
              <a:rPr lang="en-US" dirty="0"/>
              <a:t>, 1919 the 18</a:t>
            </a:r>
            <a:r>
              <a:rPr lang="en-US" baseline="30000" dirty="0"/>
              <a:t>th</a:t>
            </a:r>
            <a:r>
              <a:rPr lang="en-US" dirty="0"/>
              <a:t> amendment was ratified which prohibited the manufacture, transportation, and sale of intoxicating liquor.</a:t>
            </a:r>
          </a:p>
          <a:p>
            <a:pPr marL="628650" lvl="1" indent="-171450">
              <a:buFont typeface="Arial" panose="020B0604020202020204" pitchFamily="34" charset="0"/>
              <a:buChar char="•"/>
            </a:pPr>
            <a:r>
              <a:rPr lang="en-US" dirty="0"/>
              <a:t>Bootlegging, illegal drinking spots known as </a:t>
            </a:r>
            <a:r>
              <a:rPr lang="en-US" i="1" dirty="0"/>
              <a:t>speakeasies</a:t>
            </a:r>
            <a:r>
              <a:rPr lang="en-US" dirty="0"/>
              <a:t>, and the rise in gang violence contributed to the decrease in support for Prohibition and ultimately the ratification of the 21</a:t>
            </a:r>
            <a:r>
              <a:rPr lang="en-US" baseline="30000" dirty="0"/>
              <a:t>st</a:t>
            </a:r>
            <a:r>
              <a:rPr lang="en-US" dirty="0"/>
              <a:t> amendment in 1933 which repealed the 18</a:t>
            </a:r>
            <a:r>
              <a:rPr lang="en-US" baseline="30000" dirty="0"/>
              <a:t>th</a:t>
            </a:r>
            <a:r>
              <a:rPr lang="en-US" dirty="0"/>
              <a:t> amendment – bringing prohibition to a close.</a:t>
            </a:r>
          </a:p>
          <a:p>
            <a:pPr marL="628650" lvl="1" indent="-171450">
              <a:buFont typeface="Arial" panose="020B0604020202020204" pitchFamily="34" charset="0"/>
              <a:buChar char="•"/>
            </a:pPr>
            <a:r>
              <a:rPr lang="en-US" b="1" dirty="0"/>
              <a:t>Now alcohol is a normal social beverage easily and readily available even to minors.</a:t>
            </a:r>
            <a:endParaRPr lang="en-US" dirty="0"/>
          </a:p>
          <a:p>
            <a:pPr marL="171450" lvl="0" indent="-171450">
              <a:buFont typeface="Arial" panose="020B0604020202020204" pitchFamily="34" charset="0"/>
              <a:buChar char="•"/>
            </a:pPr>
            <a:r>
              <a:rPr lang="en-US" dirty="0"/>
              <a:t>In July of 1925, a teacher named John T. Scopes went to trial for teaching evolution over creation in a public school, violating a Tennessee state law which made it a misdemeanor punishable by fine to “teach any theory that denies the story of the Divine Creation of man as taught in the Bible, and to teach instead that man has descended from a lower order of animals.” He was found guilty as charged.</a:t>
            </a:r>
          </a:p>
          <a:p>
            <a:pPr marL="628650" lvl="1" indent="-171450">
              <a:buFont typeface="Arial" panose="020B0604020202020204" pitchFamily="34" charset="0"/>
              <a:buChar char="•"/>
            </a:pPr>
            <a:r>
              <a:rPr lang="en-US" b="1" dirty="0"/>
              <a:t>Evolution is now taught as fact while creation is left out of schools.</a:t>
            </a:r>
            <a:endParaRPr lang="en-US" dirty="0"/>
          </a:p>
          <a:p>
            <a:pPr marL="171450" lvl="0" indent="-171450">
              <a:buFont typeface="Arial" panose="020B0604020202020204" pitchFamily="34" charset="0"/>
              <a:buChar char="•"/>
            </a:pPr>
            <a:r>
              <a:rPr lang="en-US" dirty="0"/>
              <a:t>In the 1950’s, TV censorship prohibited profanity, sex, and other immoral activities from being shown on screen.</a:t>
            </a:r>
          </a:p>
          <a:p>
            <a:pPr marL="628650" lvl="1" indent="-171450">
              <a:buFont typeface="Arial" panose="020B0604020202020204" pitchFamily="34" charset="0"/>
              <a:buChar char="•"/>
            </a:pPr>
            <a:r>
              <a:rPr lang="en-US" b="1" dirty="0"/>
              <a:t>Husband’s and Wives’ rooms were shown with two separate beds. </a:t>
            </a:r>
            <a:endParaRPr lang="en-US" dirty="0"/>
          </a:p>
          <a:p>
            <a:pPr marL="628650" lvl="1" indent="-171450">
              <a:buFont typeface="Arial" panose="020B0604020202020204" pitchFamily="34" charset="0"/>
              <a:buChar char="•"/>
            </a:pPr>
            <a:r>
              <a:rPr lang="en-US" b="1" dirty="0"/>
              <a:t>Now most shows emphasize and glorify promiscuity, homosexuality, adultery, drinking, drugs, language, and the like.</a:t>
            </a:r>
            <a:endParaRPr lang="en-US" dirty="0"/>
          </a:p>
          <a:p>
            <a:pPr marL="171450" lvl="0" indent="-171450">
              <a:buFont typeface="Arial" panose="020B0604020202020204" pitchFamily="34" charset="0"/>
              <a:buChar char="•"/>
            </a:pPr>
            <a:r>
              <a:rPr lang="en-US" dirty="0"/>
              <a:t>In 1973 the Roe v. Wade decision made abortion legal in the United States.</a:t>
            </a:r>
          </a:p>
          <a:p>
            <a:pPr marL="628650" lvl="1" indent="-171450">
              <a:buFont typeface="Arial" panose="020B0604020202020204" pitchFamily="34" charset="0"/>
              <a:buChar char="•"/>
            </a:pPr>
            <a:r>
              <a:rPr lang="en-US" b="1" dirty="0"/>
              <a:t>Since then, 54,559,615 human beings have been murdered by being aborted.</a:t>
            </a:r>
            <a:endParaRPr lang="en-US" dirty="0"/>
          </a:p>
          <a:p>
            <a:pPr marL="628650" lvl="1" indent="-171450">
              <a:buFont typeface="Arial" panose="020B0604020202020204" pitchFamily="34" charset="0"/>
              <a:buChar char="•"/>
            </a:pPr>
            <a:r>
              <a:rPr lang="en-US" b="1" dirty="0"/>
              <a:t>Approximately 1.21 million abortions per year.</a:t>
            </a:r>
            <a:endParaRPr lang="en-US" dirty="0"/>
          </a:p>
          <a:p>
            <a:pPr marL="628650" lvl="1" indent="-171450">
              <a:buFont typeface="Arial" panose="020B0604020202020204" pitchFamily="34" charset="0"/>
              <a:buChar char="•"/>
            </a:pPr>
            <a:r>
              <a:rPr lang="en-US" b="1" dirty="0"/>
              <a:t>In the same time frame as the Holocaust there are about 1.3 million more murders in the U.S. due to abortion.</a:t>
            </a:r>
            <a:endParaRPr lang="en-US" dirty="0"/>
          </a:p>
          <a:p>
            <a:pPr marL="628650" lvl="1" indent="-171450">
              <a:buFont typeface="Arial" panose="020B0604020202020204" pitchFamily="34" charset="0"/>
              <a:buChar char="•"/>
            </a:pPr>
            <a:r>
              <a:rPr lang="en-US" b="1" dirty="0"/>
              <a:t>This has become socially accepted as a woman’s right.</a:t>
            </a:r>
            <a:endParaRPr lang="en-US" dirty="0"/>
          </a:p>
          <a:p>
            <a:pPr marL="171450" lvl="0" indent="-171450">
              <a:buFont typeface="Arial" panose="020B0604020202020204" pitchFamily="34" charset="0"/>
              <a:buChar char="•"/>
            </a:pPr>
            <a:r>
              <a:rPr lang="en-US" dirty="0"/>
              <a:t>In 2015 the Supreme Court ruled that gay marriage was legal in all states.</a:t>
            </a:r>
          </a:p>
          <a:p>
            <a:pPr marL="171450" lvl="0" indent="-171450">
              <a:buFont typeface="Arial" panose="020B0604020202020204" pitchFamily="34" charset="0"/>
              <a:buChar char="•"/>
            </a:pPr>
            <a:r>
              <a:rPr lang="en-US" b="1" dirty="0"/>
              <a:t>These are just a few of many indications and examples of moral decline in our country.</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1</a:t>
            </a:fld>
            <a:endParaRPr lang="en-US"/>
          </a:p>
        </p:txBody>
      </p:sp>
    </p:spTree>
    <p:extLst>
      <p:ext uri="{BB962C8B-B14F-4D97-AF65-F5344CB8AC3E}">
        <p14:creationId xmlns:p14="http://schemas.microsoft.com/office/powerpoint/2010/main" val="263833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This is the world our children, and our future children will be introduced to at some point in their lives.</a:t>
            </a:r>
            <a:endParaRPr lang="en-US" dirty="0"/>
          </a:p>
          <a:p>
            <a:pPr marL="171450" lvl="0" indent="-171450">
              <a:buFont typeface="Arial" panose="020B0604020202020204" pitchFamily="34" charset="0"/>
              <a:buChar char="•"/>
            </a:pPr>
            <a:r>
              <a:rPr lang="en-US" b="1" dirty="0"/>
              <a:t>How do we raise Godly Children in an Ungodly World?</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2</a:t>
            </a:fld>
            <a:endParaRPr lang="en-US"/>
          </a:p>
        </p:txBody>
      </p:sp>
    </p:spTree>
    <p:extLst>
      <p:ext uri="{BB962C8B-B14F-4D97-AF65-F5344CB8AC3E}">
        <p14:creationId xmlns:p14="http://schemas.microsoft.com/office/powerpoint/2010/main" val="272767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Nothing New Under the Sun</a:t>
            </a:r>
          </a:p>
          <a:p>
            <a:pPr marL="171450" lvl="0" indent="-171450">
              <a:buFont typeface="Arial" panose="020B0604020202020204" pitchFamily="34" charset="0"/>
              <a:buChar char="•"/>
            </a:pPr>
            <a:r>
              <a:rPr lang="en-US" b="1" i="1" dirty="0"/>
              <a:t>“That which has been is what will be, that which is done is what will be done, and there is nothing new under the sun” (Ecclesiastes 1:9)</a:t>
            </a:r>
            <a:r>
              <a:rPr lang="en-US" dirty="0"/>
              <a:t>.</a:t>
            </a:r>
          </a:p>
          <a:p>
            <a:pPr marL="628650" lvl="1" indent="-171450">
              <a:buFont typeface="Arial" panose="020B0604020202020204" pitchFamily="34" charset="0"/>
              <a:buChar char="•"/>
            </a:pPr>
            <a:r>
              <a:rPr lang="en-US" b="1" dirty="0"/>
              <a:t>It can be easy to excuse parenting failures, and disorderly children on the pervasive immorality of the time. But is that a legitimate excuse?</a:t>
            </a:r>
            <a:endParaRPr lang="en-US" dirty="0"/>
          </a:p>
          <a:p>
            <a:pPr marL="171450" lvl="0" indent="-171450">
              <a:buFont typeface="Arial" panose="020B0604020202020204" pitchFamily="34" charset="0"/>
              <a:buChar char="•"/>
            </a:pPr>
            <a:r>
              <a:rPr lang="en-US" dirty="0"/>
              <a:t>Cain murdered Abel (</a:t>
            </a:r>
            <a:r>
              <a:rPr lang="en-US" b="1" dirty="0"/>
              <a:t>cf. Genesis 4</a:t>
            </a:r>
            <a:r>
              <a:rPr lang="en-US" dirty="0"/>
              <a:t>).</a:t>
            </a:r>
          </a:p>
          <a:p>
            <a:pPr marL="628650" lvl="1" indent="-171450">
              <a:buFont typeface="Arial" panose="020B0604020202020204" pitchFamily="34" charset="0"/>
              <a:buChar char="•"/>
            </a:pPr>
            <a:r>
              <a:rPr lang="en-US" dirty="0"/>
              <a:t>Children offered to false god, </a:t>
            </a:r>
            <a:r>
              <a:rPr lang="en-US" dirty="0" err="1"/>
              <a:t>Molech</a:t>
            </a:r>
            <a:r>
              <a:rPr lang="en-US" dirty="0"/>
              <a:t> (</a:t>
            </a:r>
            <a:r>
              <a:rPr lang="en-US" b="1" dirty="0"/>
              <a:t>cf. 2 Kings 23:10</a:t>
            </a:r>
            <a:r>
              <a:rPr lang="en-US" dirty="0"/>
              <a:t>).</a:t>
            </a:r>
          </a:p>
          <a:p>
            <a:pPr marL="171450" lvl="0" indent="-171450">
              <a:buFont typeface="Arial" panose="020B0604020202020204" pitchFamily="34" charset="0"/>
              <a:buChar char="•"/>
            </a:pPr>
            <a:r>
              <a:rPr lang="en-US" dirty="0"/>
              <a:t>Every thought evil continually in Noah’s time (</a:t>
            </a:r>
            <a:r>
              <a:rPr lang="en-US" b="1" i="1" dirty="0"/>
              <a:t>cf. Genesis 6:5 – “every intent of the thoughts of his heart was only evil continually.”</a:t>
            </a:r>
            <a:r>
              <a:rPr lang="en-US" dirty="0"/>
              <a:t>)</a:t>
            </a:r>
          </a:p>
          <a:p>
            <a:pPr marL="171450" lvl="0" indent="-171450">
              <a:buFont typeface="Arial" panose="020B0604020202020204" pitchFamily="34" charset="0"/>
              <a:buChar char="•"/>
            </a:pPr>
            <a:r>
              <a:rPr lang="en-US" b="1" dirty="0"/>
              <a:t>There are many other examples we could give that show immorality has always been an extreme problem that God’s people had to deal with. </a:t>
            </a:r>
            <a:endParaRPr lang="en-US" dirty="0"/>
          </a:p>
          <a:p>
            <a:pPr marL="628650" lvl="1" indent="-171450">
              <a:buFont typeface="Arial" panose="020B0604020202020204" pitchFamily="34" charset="0"/>
              <a:buChar char="•"/>
            </a:pPr>
            <a:r>
              <a:rPr lang="en-US" b="1" dirty="0"/>
              <a:t>The instruction of the Bible for parenting remains legitimate, and will continue to prove to be an indispensable guideline for raising children.</a:t>
            </a:r>
            <a:endParaRPr lang="en-US" dirty="0"/>
          </a:p>
          <a:p>
            <a:pPr marL="1085850" lvl="2" indent="-171450">
              <a:buFont typeface="Arial" panose="020B0604020202020204" pitchFamily="34" charset="0"/>
              <a:buChar char="•"/>
            </a:pPr>
            <a:r>
              <a:rPr lang="en-US" b="1" dirty="0"/>
              <a:t>Not parenting books filled with man’s wisdom, and philosophy. But the inspired Word of God </a:t>
            </a:r>
            <a:r>
              <a:rPr lang="en-US" b="1" u="sng" dirty="0"/>
              <a:t>(cf. 2 Timothy 3:16-17)</a:t>
            </a:r>
            <a:r>
              <a:rPr lang="en-US" b="1" dirty="0"/>
              <a:t>.</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3</a:t>
            </a:fld>
            <a:endParaRPr lang="en-US"/>
          </a:p>
        </p:txBody>
      </p:sp>
    </p:spTree>
    <p:extLst>
      <p:ext uri="{BB962C8B-B14F-4D97-AF65-F5344CB8AC3E}">
        <p14:creationId xmlns:p14="http://schemas.microsoft.com/office/powerpoint/2010/main" val="117164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The Home.</a:t>
            </a:r>
          </a:p>
          <a:p>
            <a:pPr lvl="0"/>
            <a:r>
              <a:rPr lang="en-US" sz="1400" dirty="0"/>
              <a:t>Marriage – the oldest institution.</a:t>
            </a:r>
          </a:p>
          <a:p>
            <a:pPr marL="171450" lvl="0" indent="-171450">
              <a:buFont typeface="Arial" panose="020B0604020202020204" pitchFamily="34" charset="0"/>
              <a:buChar char="•"/>
            </a:pPr>
            <a:r>
              <a:rPr lang="en-US" b="1" dirty="0"/>
              <a:t>Genesis 2:21-24; 1:27-28</a:t>
            </a:r>
            <a:r>
              <a:rPr lang="en-US" dirty="0"/>
              <a:t> – Marriage is the foundation of all institutions, for it is the first.</a:t>
            </a:r>
          </a:p>
          <a:p>
            <a:pPr marL="628650" lvl="1" indent="-171450">
              <a:buFont typeface="Arial" panose="020B0604020202020204" pitchFamily="34" charset="0"/>
              <a:buChar char="•"/>
            </a:pPr>
            <a:r>
              <a:rPr lang="en-US" dirty="0"/>
              <a:t>The marriage relationship produces life, and provides the first sense of moral compass to following generations. </a:t>
            </a:r>
          </a:p>
          <a:p>
            <a:pPr marL="628650" lvl="1" indent="-171450">
              <a:buFont typeface="Arial" panose="020B0604020202020204" pitchFamily="34" charset="0"/>
              <a:buChar char="•"/>
            </a:pPr>
            <a:r>
              <a:rPr lang="en-US" b="1" i="1" dirty="0"/>
              <a:t>A child’s initial impression of who God is, and what our relationship to Him should be, comes directly from their parents.</a:t>
            </a:r>
            <a:endParaRPr lang="en-US" dirty="0"/>
          </a:p>
          <a:p>
            <a:pPr marL="171450" lvl="0" indent="-171450">
              <a:buFont typeface="Arial" panose="020B0604020202020204" pitchFamily="34" charset="0"/>
              <a:buChar char="•"/>
            </a:pPr>
            <a:r>
              <a:rPr lang="en-US" b="1" i="1" dirty="0"/>
              <a:t>“Train up a child in the way he should go, and when he is old he will not depart from it” (Proverbs 22:6)</a:t>
            </a:r>
            <a:r>
              <a:rPr lang="en-US" dirty="0"/>
              <a:t>.</a:t>
            </a:r>
          </a:p>
          <a:p>
            <a:pPr marL="628650" lvl="1" indent="-171450">
              <a:buFont typeface="Arial" panose="020B0604020202020204" pitchFamily="34" charset="0"/>
              <a:buChar char="•"/>
            </a:pPr>
            <a:r>
              <a:rPr lang="en-US" b="1" i="1" dirty="0"/>
              <a:t>This starts with the conformity of the husband and wife to the divine blueprint of marriage. </a:t>
            </a:r>
            <a:r>
              <a:rPr lang="en-US" b="1" i="1" dirty="0">
                <a:sym typeface="Wingdings" panose="05000000000000000000" pitchFamily="2" charset="2"/>
              </a:rPr>
              <a:t></a:t>
            </a:r>
            <a:endParaRPr lang="en-US" dirty="0"/>
          </a:p>
          <a:p>
            <a:pPr lvl="0"/>
            <a:r>
              <a:rPr lang="en-US" sz="1400" dirty="0"/>
              <a:t>Marriage – the fundamental construct.</a:t>
            </a:r>
          </a:p>
          <a:p>
            <a:pPr marL="171450" lvl="0" indent="-171450">
              <a:buFont typeface="Arial" panose="020B0604020202020204" pitchFamily="34" charset="0"/>
              <a:buChar char="•"/>
            </a:pPr>
            <a:r>
              <a:rPr lang="en-US" dirty="0"/>
              <a:t>Man is head – </a:t>
            </a:r>
            <a:r>
              <a:rPr lang="en-US" b="1" dirty="0"/>
              <a:t>1 Corinthians 11:3</a:t>
            </a:r>
            <a:r>
              <a:rPr lang="en-US" dirty="0"/>
              <a:t> – Man is the authority in the home.</a:t>
            </a:r>
          </a:p>
          <a:p>
            <a:pPr marL="628650" lvl="1" indent="-171450">
              <a:buFont typeface="Arial" panose="020B0604020202020204" pitchFamily="34" charset="0"/>
              <a:buChar char="•"/>
            </a:pPr>
            <a:r>
              <a:rPr lang="en-US" b="1" dirty="0"/>
              <a:t>A child’s understanding, and respect for authority begins with the wife’s submission to her husband. (cf. Ephesians 5:24).</a:t>
            </a:r>
            <a:endParaRPr lang="en-US" dirty="0"/>
          </a:p>
          <a:p>
            <a:pPr marL="171450" lvl="0" indent="-171450">
              <a:buFont typeface="Arial" panose="020B0604020202020204" pitchFamily="34" charset="0"/>
              <a:buChar char="•"/>
            </a:pPr>
            <a:r>
              <a:rPr lang="en-US" dirty="0"/>
              <a:t>Man is loving – </a:t>
            </a:r>
            <a:r>
              <a:rPr lang="en-US" b="1" dirty="0"/>
              <a:t>Ephesians 5:25</a:t>
            </a:r>
            <a:r>
              <a:rPr lang="en-US" dirty="0"/>
              <a:t> – The authority man possesses should not be used as a vice.</a:t>
            </a:r>
          </a:p>
          <a:p>
            <a:pPr marL="628650" lvl="1" indent="-171450">
              <a:buFont typeface="Arial" panose="020B0604020202020204" pitchFamily="34" charset="0"/>
              <a:buChar char="•"/>
            </a:pPr>
            <a:r>
              <a:rPr lang="en-US" b="1" dirty="0"/>
              <a:t>When a husband treats a wife </a:t>
            </a:r>
            <a:r>
              <a:rPr lang="en-US" b="1" i="1" dirty="0"/>
              <a:t>“as being heirs together of the grace of life”</a:t>
            </a:r>
            <a:r>
              <a:rPr lang="en-US" b="1" dirty="0"/>
              <a:t> (1 Peter 3:7), a child will not view submission to authority as oppressive, but helpful and right.</a:t>
            </a:r>
            <a:endParaRPr lang="en-US" dirty="0"/>
          </a:p>
          <a:p>
            <a:pPr marL="171450" lvl="0" indent="-171450">
              <a:buFont typeface="Arial" panose="020B0604020202020204" pitchFamily="34" charset="0"/>
              <a:buChar char="•"/>
            </a:pPr>
            <a:r>
              <a:rPr lang="en-US" b="1" i="1" dirty="0"/>
              <a:t>Society defiles itself with the reversal of roles in ungodly propaganda. Things don’t work as well when they aren’t functioning as God has designed them to function.</a:t>
            </a:r>
            <a:endParaRPr lang="en-US" dirty="0"/>
          </a:p>
          <a:p>
            <a:pPr marL="171450" lvl="0" indent="-171450">
              <a:buFont typeface="Arial" panose="020B0604020202020204" pitchFamily="34" charset="0"/>
              <a:buChar char="•"/>
            </a:pPr>
            <a:r>
              <a:rPr lang="en-US" b="1" i="1" dirty="0"/>
              <a:t>A properly functioning marriage transitions to the value a child perceives in his father’s and mother’s instruction </a:t>
            </a:r>
            <a:r>
              <a:rPr lang="en-US" b="1" i="1" dirty="0">
                <a:sym typeface="Wingdings" panose="05000000000000000000" pitchFamily="2" charset="2"/>
              </a:rPr>
              <a:t></a:t>
            </a:r>
            <a:endParaRPr lang="en-US" dirty="0"/>
          </a:p>
          <a:p>
            <a:pPr marL="628650" lvl="1" indent="-171450">
              <a:buFont typeface="Arial" panose="020B0604020202020204" pitchFamily="34" charset="0"/>
              <a:buChar char="•"/>
            </a:pPr>
            <a:r>
              <a:rPr lang="en-US" b="1" i="1" dirty="0"/>
              <a:t>“hear the instruction of your father, and do not forsake the law of your mother; for they will be a graceful ornament on your head, and chains about your neck” (Proverbs 1:8-9).</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4</a:t>
            </a:fld>
            <a:endParaRPr lang="en-US"/>
          </a:p>
        </p:txBody>
      </p:sp>
    </p:spTree>
    <p:extLst>
      <p:ext uri="{BB962C8B-B14F-4D97-AF65-F5344CB8AC3E}">
        <p14:creationId xmlns:p14="http://schemas.microsoft.com/office/powerpoint/2010/main" val="52581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Instruction</a:t>
            </a:r>
          </a:p>
          <a:p>
            <a:pPr lvl="0"/>
            <a:r>
              <a:rPr lang="en-US" sz="1400" dirty="0"/>
              <a:t>Obey your parents – a universal rule for children, and something parents can expect.</a:t>
            </a:r>
          </a:p>
          <a:p>
            <a:pPr marL="171450" lvl="0" indent="-171450">
              <a:buFont typeface="Arial" panose="020B0604020202020204" pitchFamily="34" charset="0"/>
              <a:buChar char="•"/>
            </a:pPr>
            <a:r>
              <a:rPr lang="en-US" b="1" i="1" dirty="0"/>
              <a:t>Parents need to recognize that children have no reasonable motive for disobedience (save for ungodly instruction from the parents).</a:t>
            </a:r>
            <a:endParaRPr lang="en-US" dirty="0"/>
          </a:p>
          <a:p>
            <a:pPr marL="628650" lvl="1" indent="-171450">
              <a:buFont typeface="Arial" panose="020B0604020202020204" pitchFamily="34" charset="0"/>
              <a:buChar char="•"/>
            </a:pPr>
            <a:r>
              <a:rPr lang="en-US" b="1" i="1" dirty="0"/>
              <a:t>It is a disservice to the child when parents yield to their demands.</a:t>
            </a:r>
            <a:endParaRPr lang="en-US" dirty="0"/>
          </a:p>
          <a:p>
            <a:pPr marL="171450" lvl="0" indent="-171450">
              <a:buFont typeface="Arial" panose="020B0604020202020204" pitchFamily="34" charset="0"/>
              <a:buChar char="•"/>
            </a:pPr>
            <a:r>
              <a:rPr lang="en-US" b="1" dirty="0"/>
              <a:t>Ephesians 6:1-3</a:t>
            </a:r>
            <a:r>
              <a:rPr lang="en-US" dirty="0"/>
              <a:t> – This is the standard of right!</a:t>
            </a:r>
          </a:p>
          <a:p>
            <a:pPr lvl="0"/>
            <a:r>
              <a:rPr lang="en-US" sz="1400" dirty="0"/>
              <a:t>The father – the primary spiritual nurturer.</a:t>
            </a:r>
          </a:p>
          <a:p>
            <a:pPr marL="171450" lvl="0" indent="-171450">
              <a:buFont typeface="Arial" panose="020B0604020202020204" pitchFamily="34" charset="0"/>
              <a:buChar char="•"/>
            </a:pPr>
            <a:r>
              <a:rPr lang="en-US" dirty="0"/>
              <a:t>Providing financially is an important aspect of fatherhood (</a:t>
            </a:r>
            <a:r>
              <a:rPr lang="en-US" b="1" dirty="0"/>
              <a:t>cf. 1 Timothy 5:8</a:t>
            </a:r>
            <a:r>
              <a:rPr lang="en-US" dirty="0"/>
              <a:t>).</a:t>
            </a:r>
          </a:p>
          <a:p>
            <a:pPr marL="171450" lvl="0" indent="-171450">
              <a:buFont typeface="Arial" panose="020B0604020202020204" pitchFamily="34" charset="0"/>
              <a:buChar char="•"/>
            </a:pPr>
            <a:r>
              <a:rPr lang="en-US" b="1" i="1" dirty="0"/>
              <a:t>However, it is not the only, nor the most important facet of being a father to your child</a:t>
            </a:r>
            <a:r>
              <a:rPr lang="en-US" i="1" dirty="0"/>
              <a:t>.</a:t>
            </a:r>
            <a:endParaRPr lang="en-US" dirty="0"/>
          </a:p>
          <a:p>
            <a:pPr marL="628650" lvl="1" indent="-171450">
              <a:buFont typeface="Arial" panose="020B0604020202020204" pitchFamily="34" charset="0"/>
              <a:buChar char="•"/>
            </a:pPr>
            <a:r>
              <a:rPr lang="en-US" b="1" dirty="0"/>
              <a:t>Ephesians 6:4</a:t>
            </a:r>
            <a:r>
              <a:rPr lang="en-US" dirty="0"/>
              <a:t> – Paul specifically mentions fathers.</a:t>
            </a:r>
          </a:p>
          <a:p>
            <a:pPr marL="1085850" lvl="2" indent="-171450">
              <a:buFont typeface="Arial" panose="020B0604020202020204" pitchFamily="34" charset="0"/>
              <a:buChar char="•"/>
            </a:pPr>
            <a:r>
              <a:rPr lang="en-US" b="1" i="1" dirty="0"/>
              <a:t>Fathers are emphasized due to their headship of the family. They should be, and are designed to be constantly involved in their child’s learning of the Lord.</a:t>
            </a:r>
            <a:endParaRPr lang="en-US" dirty="0"/>
          </a:p>
          <a:p>
            <a:pPr marL="1543050" lvl="3" indent="-171450">
              <a:buFont typeface="Arial" panose="020B0604020202020204" pitchFamily="34" charset="0"/>
              <a:buChar char="•"/>
            </a:pPr>
            <a:r>
              <a:rPr lang="en-US" b="1" i="1" dirty="0"/>
              <a:t>They are to look for opportunities to teach and take them!</a:t>
            </a:r>
            <a:endParaRPr lang="en-US" dirty="0"/>
          </a:p>
          <a:p>
            <a:pPr marL="1085850" lvl="2" indent="-171450">
              <a:buFont typeface="Arial" panose="020B0604020202020204" pitchFamily="34" charset="0"/>
              <a:buChar char="•"/>
            </a:pPr>
            <a:r>
              <a:rPr lang="en-US" dirty="0"/>
              <a:t>This does not negate the responsibility of mothers to teach.</a:t>
            </a:r>
          </a:p>
          <a:p>
            <a:pPr marL="1543050" lvl="3" indent="-171450">
              <a:buFont typeface="Arial" panose="020B0604020202020204" pitchFamily="34" charset="0"/>
              <a:buChar char="•"/>
            </a:pPr>
            <a:r>
              <a:rPr lang="en-US" b="1" i="1" dirty="0"/>
              <a:t>Proverbs 31:26 (A virtuous wife) – “She opens her mouth with wisdom, and on her tongue is the law of kindness.” </a:t>
            </a:r>
            <a:endParaRPr lang="en-US" dirty="0"/>
          </a:p>
          <a:p>
            <a:pPr marL="1543050" lvl="3" indent="-171450">
              <a:buFont typeface="Arial" panose="020B0604020202020204" pitchFamily="34" charset="0"/>
              <a:buChar char="•"/>
            </a:pPr>
            <a:r>
              <a:rPr lang="en-US" dirty="0"/>
              <a:t>Timothy raised and taught by women – </a:t>
            </a:r>
            <a:r>
              <a:rPr lang="en-US" b="1" dirty="0"/>
              <a:t>2 Timothy 1:3-5; 3:14-15</a:t>
            </a:r>
            <a:endParaRPr lang="en-US" dirty="0"/>
          </a:p>
          <a:p>
            <a:pPr marL="1085850" lvl="2" indent="-171450">
              <a:buFont typeface="Arial" panose="020B0604020202020204" pitchFamily="34" charset="0"/>
              <a:buChar char="•"/>
            </a:pPr>
            <a:r>
              <a:rPr lang="en-US" b="1" dirty="0"/>
              <a:t>Instruction to our children must be grounded upon the fundamental purpose of our existence – </a:t>
            </a:r>
            <a:r>
              <a:rPr lang="en-US" b="1"/>
              <a:t>Deuteronomy </a:t>
            </a:r>
            <a:r>
              <a:rPr lang="en-US" b="1" smtClean="0"/>
              <a:t>6:6-9, 20-25</a:t>
            </a:r>
            <a:endParaRPr lang="en-US" dirty="0"/>
          </a:p>
          <a:p>
            <a:pPr marL="1543050" lvl="3" indent="-171450">
              <a:buFont typeface="Arial" panose="020B0604020202020204" pitchFamily="34" charset="0"/>
              <a:buChar char="•"/>
            </a:pPr>
            <a:r>
              <a:rPr lang="en-US" b="1" i="1" dirty="0"/>
              <a:t>“Fear God and keep His commandments, For this is man’s all”</a:t>
            </a:r>
            <a:r>
              <a:rPr lang="en-US" b="1" dirty="0"/>
              <a:t> (Ecclesiastes 12:13)</a:t>
            </a:r>
            <a:r>
              <a:rPr lang="en-US" dirty="0"/>
              <a:t>.</a:t>
            </a:r>
          </a:p>
          <a:p>
            <a:pPr marL="1543050" lvl="3" indent="-171450">
              <a:buFont typeface="Arial" panose="020B0604020202020204" pitchFamily="34" charset="0"/>
              <a:buChar char="•"/>
            </a:pPr>
            <a:r>
              <a:rPr lang="en-US" b="1" u="sng" dirty="0"/>
              <a:t>A child’s integrity when mom and dad aren’t around depends upon their understanding that GOD IS!</a:t>
            </a:r>
            <a:endParaRPr lang="en-US" dirty="0"/>
          </a:p>
          <a:p>
            <a:pPr marL="1085850" lvl="2" indent="-171450">
              <a:buFont typeface="Arial" panose="020B0604020202020204" pitchFamily="34" charset="0"/>
              <a:buChar char="•"/>
            </a:pPr>
            <a:r>
              <a:rPr lang="en-US" dirty="0"/>
              <a:t>A father should have the courage to stand with Joshua – </a:t>
            </a:r>
            <a:r>
              <a:rPr lang="en-US" b="1" dirty="0"/>
              <a:t>Joshua 24:15</a:t>
            </a:r>
            <a:endParaRPr lang="en-US" dirty="0"/>
          </a:p>
          <a:p>
            <a:pPr marL="1543050" lvl="3" indent="-171450">
              <a:buFont typeface="Arial" panose="020B0604020202020204" pitchFamily="34" charset="0"/>
              <a:buChar char="•"/>
            </a:pPr>
            <a:r>
              <a:rPr lang="en-US" dirty="0"/>
              <a:t>The ultimate instruction is to serve God. By listening to parents you obey your Lord.</a:t>
            </a:r>
          </a:p>
          <a:p>
            <a:pPr marL="171450" lvl="0" indent="-171450">
              <a:buFont typeface="Arial" panose="020B0604020202020204" pitchFamily="34" charset="0"/>
              <a:buChar char="•"/>
            </a:pPr>
            <a:r>
              <a:rPr lang="en-US" b="1" i="1" dirty="0"/>
              <a:t>When a child decides not to heed the instruction of the parents there is divine instruction for discipline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5</a:t>
            </a:fld>
            <a:endParaRPr lang="en-US"/>
          </a:p>
        </p:txBody>
      </p:sp>
    </p:spTree>
    <p:extLst>
      <p:ext uri="{BB962C8B-B14F-4D97-AF65-F5344CB8AC3E}">
        <p14:creationId xmlns:p14="http://schemas.microsoft.com/office/powerpoint/2010/main" val="373902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Discipline</a:t>
            </a:r>
          </a:p>
          <a:p>
            <a:pPr lvl="0"/>
            <a:r>
              <a:rPr lang="en-US" sz="1400" dirty="0"/>
              <a:t>Discipline is an act of love.</a:t>
            </a:r>
          </a:p>
          <a:p>
            <a:pPr marL="171450" lvl="0" indent="-171450">
              <a:buFont typeface="Arial" panose="020B0604020202020204" pitchFamily="34" charset="0"/>
              <a:buChar char="•"/>
            </a:pPr>
            <a:r>
              <a:rPr lang="en-US" dirty="0"/>
              <a:t>Discipline can seem harsh, but when done the correct way it brings forth good fruit – </a:t>
            </a:r>
            <a:r>
              <a:rPr lang="en-US" b="1" dirty="0"/>
              <a:t>Hebrews 12:5-11</a:t>
            </a:r>
            <a:endParaRPr lang="en-US" dirty="0"/>
          </a:p>
          <a:p>
            <a:pPr marL="628650" lvl="1" indent="-171450">
              <a:buFont typeface="Arial" panose="020B0604020202020204" pitchFamily="34" charset="0"/>
              <a:buChar char="•"/>
            </a:pPr>
            <a:r>
              <a:rPr lang="en-US" dirty="0"/>
              <a:t>God sometimes uses difficult situations and trials as chastisement for His spiritual children.</a:t>
            </a:r>
          </a:p>
          <a:p>
            <a:pPr marL="628650" lvl="1" indent="-171450">
              <a:buFont typeface="Arial" panose="020B0604020202020204" pitchFamily="34" charset="0"/>
              <a:buChar char="•"/>
            </a:pPr>
            <a:r>
              <a:rPr lang="en-US" dirty="0"/>
              <a:t>This is the same concept of discipline from the earthly father to the earthly son </a:t>
            </a:r>
            <a:r>
              <a:rPr lang="en-US" b="1" dirty="0"/>
              <a:t>(v. 9).</a:t>
            </a:r>
            <a:endParaRPr lang="en-US" dirty="0"/>
          </a:p>
          <a:p>
            <a:pPr marL="628650" lvl="1" indent="-171450">
              <a:buFont typeface="Arial" panose="020B0604020202020204" pitchFamily="34" charset="0"/>
              <a:buChar char="•"/>
            </a:pPr>
            <a:r>
              <a:rPr lang="en-US" b="1" i="1" dirty="0"/>
              <a:t>Discipline is an action of love and embrace that reaches for that which is good for the child. </a:t>
            </a:r>
            <a:r>
              <a:rPr lang="en-US" b="1" i="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Proverbs 13:24; 22:15; 23:13-14; 29:15</a:t>
            </a:r>
            <a:r>
              <a:rPr lang="en-US" dirty="0"/>
              <a:t> – These passages scream love and care.</a:t>
            </a:r>
          </a:p>
          <a:p>
            <a:pPr marL="628650" lvl="1" indent="-171450">
              <a:buFont typeface="Arial" panose="020B0604020202020204" pitchFamily="34" charset="0"/>
              <a:buChar char="•"/>
            </a:pPr>
            <a:r>
              <a:rPr lang="en-US" dirty="0"/>
              <a:t>The world would have us believe that discipline is harsh and unloving, but God tells us the opposite.</a:t>
            </a:r>
          </a:p>
          <a:p>
            <a:pPr lvl="0"/>
            <a:r>
              <a:rPr lang="en-US" sz="1400" dirty="0"/>
              <a:t>A lack of discipline shows neglect.</a:t>
            </a:r>
          </a:p>
          <a:p>
            <a:pPr marL="171450" lvl="0" indent="-171450">
              <a:buFont typeface="Arial" panose="020B0604020202020204" pitchFamily="34" charset="0"/>
              <a:buChar char="•"/>
            </a:pPr>
            <a:r>
              <a:rPr lang="en-US" dirty="0"/>
              <a:t>Eli and his sons – </a:t>
            </a:r>
            <a:r>
              <a:rPr lang="en-US" b="1" dirty="0"/>
              <a:t>1 Samuel 2:12, 17, 22-25</a:t>
            </a:r>
            <a:endParaRPr lang="en-US" dirty="0"/>
          </a:p>
          <a:p>
            <a:pPr marL="628650" lvl="1" indent="-171450">
              <a:buFont typeface="Arial" panose="020B0604020202020204" pitchFamily="34" charset="0"/>
              <a:buChar char="•"/>
            </a:pPr>
            <a:r>
              <a:rPr lang="en-US" dirty="0"/>
              <a:t>Eli’s sons were disobedient so Eli rebuked them with words. Yet they did not listen and he didn’t take further action.</a:t>
            </a:r>
          </a:p>
          <a:p>
            <a:pPr marL="628650" lvl="1" indent="-171450">
              <a:buFont typeface="Arial" panose="020B0604020202020204" pitchFamily="34" charset="0"/>
              <a:buChar char="•"/>
            </a:pPr>
            <a:r>
              <a:rPr lang="en-US" dirty="0"/>
              <a:t>Many would say he did all he could, but God thought otherwise.</a:t>
            </a:r>
          </a:p>
          <a:p>
            <a:pPr marL="628650" lvl="1" indent="-171450">
              <a:buFont typeface="Arial" panose="020B0604020202020204" pitchFamily="34" charset="0"/>
              <a:buChar char="•"/>
            </a:pPr>
            <a:r>
              <a:rPr lang="en-US" b="1" dirty="0"/>
              <a:t>(3:11-14)</a:t>
            </a:r>
            <a:r>
              <a:rPr lang="en-US" dirty="0"/>
              <a:t> – God implied that Eli could, and should have done more. </a:t>
            </a:r>
          </a:p>
          <a:p>
            <a:pPr marL="1085850" lvl="2" indent="-171450">
              <a:buFont typeface="Arial" panose="020B0604020202020204" pitchFamily="34" charset="0"/>
              <a:buChar char="•"/>
            </a:pPr>
            <a:r>
              <a:rPr lang="en-US" b="1" dirty="0"/>
              <a:t>He did not discipline them and it cost them their lives!</a:t>
            </a:r>
            <a:endParaRPr lang="en-US" dirty="0"/>
          </a:p>
          <a:p>
            <a:r>
              <a:rPr lang="en-US" b="1" i="1" dirty="0"/>
              <a:t>A proper home, instruction, and discipline is sorely needed for all children. Raising Godly Children in an Ungodly World is not a choice, but a command from our God. Many things hang in the balance when the raising of your children is considered.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a:xfrm>
            <a:off x="3886200" y="8685213"/>
            <a:ext cx="2971800" cy="458787"/>
          </a:xfrm>
        </p:spPr>
        <p:txBody>
          <a:bodyPr/>
          <a:lstStyle/>
          <a:p>
            <a:fld id="{5391215F-6A41-42A8-BC73-F8E0DE0159C5}" type="slidenum">
              <a:rPr lang="en-US" smtClean="0"/>
              <a:t>6</a:t>
            </a:fld>
            <a:endParaRPr lang="en-US"/>
          </a:p>
        </p:txBody>
      </p:sp>
    </p:spTree>
    <p:extLst>
      <p:ext uri="{BB962C8B-B14F-4D97-AF65-F5344CB8AC3E}">
        <p14:creationId xmlns:p14="http://schemas.microsoft.com/office/powerpoint/2010/main" val="315456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Raising Godly children is NEEDED!</a:t>
            </a:r>
          </a:p>
          <a:p>
            <a:pPr marL="171450" lvl="0" indent="-171450">
              <a:buFont typeface="Arial" panose="020B0604020202020204" pitchFamily="34" charset="0"/>
              <a:buChar char="•"/>
            </a:pPr>
            <a:r>
              <a:rPr lang="en-US" b="1" dirty="0"/>
              <a:t>Judges 2:7-15</a:t>
            </a:r>
            <a:r>
              <a:rPr lang="en-US" dirty="0"/>
              <a:t> – The next generation of Israelites after Joshua died did not know God. Thus they displeased Him.</a:t>
            </a:r>
          </a:p>
          <a:p>
            <a:pPr marL="628650" lvl="1" indent="-171450">
              <a:buFont typeface="Arial" panose="020B0604020202020204" pitchFamily="34" charset="0"/>
              <a:buChar char="•"/>
            </a:pPr>
            <a:r>
              <a:rPr lang="en-US" b="1" dirty="0"/>
              <a:t>“Freedom is never more than one generation away from extinction. We didn't pass it to our children in the bloodstream. It must be fought for, protected, and handed on for them to do the same, or one day we will spend our sunset years telling our children and our children's children what it was once like in the United States where men were free.” – Ronald Reagan</a:t>
            </a:r>
            <a:endParaRPr lang="en-US" dirty="0"/>
          </a:p>
          <a:p>
            <a:pPr marL="171450" lvl="0" indent="-171450">
              <a:buFont typeface="Arial" panose="020B0604020202020204" pitchFamily="34" charset="0"/>
              <a:buChar char="•"/>
            </a:pPr>
            <a:r>
              <a:rPr lang="en-US" b="1" u="sng" dirty="0"/>
              <a:t>We must not make the mistake of assuming our children will be faithful, and have a firm conviction just because we do.</a:t>
            </a:r>
            <a:endParaRPr lang="en-US" dirty="0"/>
          </a:p>
          <a:p>
            <a:pPr marL="171450" lvl="0" indent="-171450">
              <a:buFont typeface="Arial" panose="020B0604020202020204" pitchFamily="34" charset="0"/>
              <a:buChar char="•"/>
            </a:pPr>
            <a:r>
              <a:rPr lang="en-US" b="1" u="sng" dirty="0"/>
              <a:t>They are their own person, with their own responsibilities, and their own mind.</a:t>
            </a:r>
            <a:endParaRPr lang="en-US" dirty="0"/>
          </a:p>
          <a:p>
            <a:pPr marL="628650" lvl="1" indent="-171450">
              <a:buFont typeface="Arial" panose="020B0604020202020204" pitchFamily="34" charset="0"/>
              <a:buChar char="•"/>
            </a:pPr>
            <a:r>
              <a:rPr lang="en-US" b="1" u="sng" dirty="0"/>
              <a:t>Faith is not inherited. It is learned, and found (cf. Romans 10:17).</a:t>
            </a:r>
            <a:endParaRPr lang="en-US" dirty="0"/>
          </a:p>
          <a:p>
            <a:pPr marL="171450" lvl="0" indent="-171450">
              <a:buFont typeface="Arial" panose="020B0604020202020204" pitchFamily="34" charset="0"/>
              <a:buChar char="•"/>
            </a:pPr>
            <a:r>
              <a:rPr lang="en-US" b="1" u="sng" dirty="0"/>
              <a:t>But it is up to the parents to guide them using the Holy parenting book – the Word of God.</a:t>
            </a:r>
            <a:endParaRPr lang="en-US" dirty="0"/>
          </a:p>
          <a:p>
            <a:pPr marL="628650" lvl="1" indent="-171450">
              <a:buFont typeface="Arial" panose="020B0604020202020204" pitchFamily="34" charset="0"/>
              <a:buChar char="•"/>
            </a:pPr>
            <a:r>
              <a:rPr lang="en-US" b="1" i="1" dirty="0"/>
              <a:t>“Train up a child in the way he should go, and when he is old he will not depart from it” (Proverbs 22:6)</a:t>
            </a:r>
            <a:r>
              <a:rPr lang="en-US" dirty="0"/>
              <a:t>.</a:t>
            </a:r>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7</a:t>
            </a:fld>
            <a:endParaRPr lang="en-US"/>
          </a:p>
        </p:txBody>
      </p:sp>
    </p:spTree>
    <p:extLst>
      <p:ext uri="{BB962C8B-B14F-4D97-AF65-F5344CB8AC3E}">
        <p14:creationId xmlns:p14="http://schemas.microsoft.com/office/powerpoint/2010/main" val="1739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There is evil all about us. Our society has no Godward piety, but we must not let that affect our child rearing.</a:t>
            </a:r>
          </a:p>
          <a:p>
            <a:pPr marL="171450" lvl="0" indent="-171450">
              <a:buFont typeface="Arial" panose="020B0604020202020204" pitchFamily="34" charset="0"/>
              <a:buChar char="•"/>
            </a:pPr>
            <a:r>
              <a:rPr lang="en-US" dirty="0"/>
              <a:t>It is a grave responsibility being a parent – one that must not be taken lightly.</a:t>
            </a:r>
          </a:p>
          <a:p>
            <a:pPr marL="171450" lvl="0" indent="-171450">
              <a:buFont typeface="Arial" panose="020B0604020202020204" pitchFamily="34" charset="0"/>
              <a:buChar char="•"/>
            </a:pPr>
            <a:r>
              <a:rPr lang="en-US" dirty="0"/>
              <a:t>However, we can rest assured knowing that God’s word is sufficient for our guidance in parenting, but we must put it to use!</a:t>
            </a:r>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8</a:t>
            </a:fld>
            <a:endParaRPr lang="en-US"/>
          </a:p>
        </p:txBody>
      </p:sp>
    </p:spTree>
    <p:extLst>
      <p:ext uri="{BB962C8B-B14F-4D97-AF65-F5344CB8AC3E}">
        <p14:creationId xmlns:p14="http://schemas.microsoft.com/office/powerpoint/2010/main" val="331887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6075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363601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376270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292171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D1BAB-2888-4610-87A2-624803F5A6B7}"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41616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CD1BAB-2888-4610-87A2-624803F5A6B7}"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409920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CD1BAB-2888-4610-87A2-624803F5A6B7}" type="datetimeFigureOut">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85707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CD1BAB-2888-4610-87A2-624803F5A6B7}" type="datetimeFigureOut">
              <a:rPr lang="en-US" smtClean="0"/>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98481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1BAB-2888-4610-87A2-624803F5A6B7}" type="datetimeFigureOut">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138632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1BAB-2888-4610-87A2-624803F5A6B7}"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27989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1BAB-2888-4610-87A2-624803F5A6B7}"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3236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D1BAB-2888-4610-87A2-624803F5A6B7}" type="datetimeFigureOut">
              <a:rPr lang="en-US" smtClean="0"/>
              <a:t>8/30/2015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E298-3D25-454B-8140-916A2F669D05}" type="slidenum">
              <a:rPr lang="en-US" smtClean="0"/>
              <a:t>‹#›</a:t>
            </a:fld>
            <a:endParaRPr lang="en-US"/>
          </a:p>
        </p:txBody>
      </p:sp>
    </p:spTree>
    <p:extLst>
      <p:ext uri="{BB962C8B-B14F-4D97-AF65-F5344CB8AC3E}">
        <p14:creationId xmlns:p14="http://schemas.microsoft.com/office/powerpoint/2010/main" val="15379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967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22" y="1571223"/>
            <a:ext cx="7772400" cy="4025117"/>
          </a:xfrm>
          <a:solidFill>
            <a:schemeClr val="bg1">
              <a:alpha val="50000"/>
            </a:schemeClr>
          </a:solidFill>
          <a:effectLst>
            <a:glow rad="1143000">
              <a:schemeClr val="bg1">
                <a:alpha val="40000"/>
              </a:schemeClr>
            </a:glow>
            <a:softEdge rad="1270000"/>
          </a:effectLst>
        </p:spPr>
        <p:txBody>
          <a:bodyPr>
            <a:noAutofit/>
          </a:bodyPr>
          <a:lstStyle/>
          <a:p>
            <a:r>
              <a:rPr lang="en-US" sz="7200" dirty="0" smtClean="0">
                <a:latin typeface="Harlow Solid Italic" panose="04030604020F02020D02" pitchFamily="82" charset="0"/>
              </a:rPr>
              <a:t>Raising Godly Children</a:t>
            </a:r>
            <a:br>
              <a:rPr lang="en-US" sz="7200" dirty="0" smtClean="0">
                <a:latin typeface="Harlow Solid Italic" panose="04030604020F02020D02" pitchFamily="82" charset="0"/>
              </a:rPr>
            </a:br>
            <a:r>
              <a:rPr lang="en-US" sz="7200" dirty="0" smtClean="0">
                <a:latin typeface="Harlow Solid Italic" panose="04030604020F02020D02" pitchFamily="82" charset="0"/>
              </a:rPr>
              <a:t>in an</a:t>
            </a:r>
            <a:br>
              <a:rPr lang="en-US" sz="7200" dirty="0" smtClean="0">
                <a:latin typeface="Harlow Solid Italic" panose="04030604020F02020D02" pitchFamily="82" charset="0"/>
              </a:rPr>
            </a:br>
            <a:r>
              <a:rPr lang="en-US" sz="7200" dirty="0" smtClean="0">
                <a:latin typeface="Harlow Solid Italic" panose="04030604020F02020D02" pitchFamily="82" charset="0"/>
              </a:rPr>
              <a:t>Ungodly World</a:t>
            </a:r>
            <a:endParaRPr lang="en-US" sz="7200" dirty="0">
              <a:latin typeface="Harlow Solid Italic" panose="04030604020F02020D02" pitchFamily="82" charset="0"/>
            </a:endParaRPr>
          </a:p>
        </p:txBody>
      </p:sp>
    </p:spTree>
    <p:extLst>
      <p:ext uri="{BB962C8B-B14F-4D97-AF65-F5344CB8AC3E}">
        <p14:creationId xmlns:p14="http://schemas.microsoft.com/office/powerpoint/2010/main" val="387281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lvl="0" indent="0" algn="ctr">
              <a:buNone/>
            </a:pPr>
            <a:endParaRPr lang="en-US" sz="1800" b="1" i="1" dirty="0" smtClean="0"/>
          </a:p>
          <a:p>
            <a:pPr marL="0" lvl="0" indent="0" algn="ctr">
              <a:buNone/>
            </a:pPr>
            <a:r>
              <a:rPr lang="en-US" sz="3200" i="1" dirty="0" smtClean="0"/>
              <a:t>“</a:t>
            </a:r>
            <a:r>
              <a:rPr lang="en-US" sz="3200" i="1" dirty="0"/>
              <a:t>That which has been is what will be, that which is done is what will be done, and there is nothing new under the </a:t>
            </a:r>
            <a:r>
              <a:rPr lang="en-US" sz="3200" i="1" dirty="0" smtClean="0"/>
              <a:t>sun.”</a:t>
            </a:r>
          </a:p>
          <a:p>
            <a:pPr marL="0" lvl="0" indent="0" algn="ctr">
              <a:buNone/>
            </a:pPr>
            <a:r>
              <a:rPr lang="en-US" sz="3200" i="1" dirty="0" smtClean="0"/>
              <a:t>– Ecclesiastes 1:9 –</a:t>
            </a:r>
          </a:p>
          <a:p>
            <a:pPr marL="0" lvl="0" indent="0" algn="ctr">
              <a:buNone/>
            </a:pPr>
            <a:endParaRPr lang="en-US" sz="3200" b="1" i="1" dirty="0"/>
          </a:p>
          <a:p>
            <a:pPr marL="0" lvl="0" indent="0" algn="ctr">
              <a:buNone/>
            </a:pPr>
            <a:r>
              <a:rPr lang="en-US" sz="3600" b="1" dirty="0" smtClean="0"/>
              <a:t>God’s Word is a Sufficient Guide</a:t>
            </a:r>
          </a:p>
          <a:p>
            <a:pPr marL="0" lvl="0" indent="0" algn="ctr">
              <a:buNone/>
            </a:pPr>
            <a:r>
              <a:rPr lang="en-US" sz="3200" i="1" dirty="0" smtClean="0"/>
              <a:t>– 2 Timothy 3:16-17 –</a:t>
            </a:r>
            <a:endParaRPr lang="en-US" sz="3200" dirty="0"/>
          </a:p>
          <a:p>
            <a:endParaRPr lang="en-US" dirty="0"/>
          </a:p>
        </p:txBody>
      </p:sp>
      <p:sp>
        <p:nvSpPr>
          <p:cNvPr id="2" name="Title 1"/>
          <p:cNvSpPr>
            <a:spLocks noGrp="1"/>
          </p:cNvSpPr>
          <p:nvPr>
            <p:ph type="title"/>
          </p:nvPr>
        </p:nvSpPr>
        <p:spPr/>
        <p:txBody>
          <a:bodyPr>
            <a:noAutofit/>
          </a:bodyPr>
          <a:lstStyle/>
          <a:p>
            <a:pPr algn="ctr"/>
            <a:r>
              <a:rPr lang="en-US" sz="6000" dirty="0" smtClean="0">
                <a:latin typeface="Harlow Solid Italic" panose="04030604020F02020D02" pitchFamily="82" charset="0"/>
              </a:rPr>
              <a:t>An Ungodly World</a:t>
            </a:r>
            <a:br>
              <a:rPr lang="en-US" sz="6000" dirty="0" smtClean="0">
                <a:latin typeface="Harlow Solid Italic" panose="04030604020F02020D02" pitchFamily="82" charset="0"/>
              </a:rPr>
            </a:br>
            <a:r>
              <a:rPr lang="en-US" sz="4800" dirty="0" smtClean="0">
                <a:latin typeface="Harlow Solid Italic" panose="04030604020F02020D02" pitchFamily="82" charset="0"/>
              </a:rPr>
              <a:t>– Nothing New –</a:t>
            </a:r>
            <a:endParaRPr lang="en-US" sz="4800" dirty="0">
              <a:latin typeface="Harlow Solid Italic" panose="04030604020F02020D02" pitchFamily="82" charset="0"/>
            </a:endParaRPr>
          </a:p>
        </p:txBody>
      </p:sp>
    </p:spTree>
    <p:extLst>
      <p:ext uri="{BB962C8B-B14F-4D97-AF65-F5344CB8AC3E}">
        <p14:creationId xmlns:p14="http://schemas.microsoft.com/office/powerpoint/2010/main" val="3835389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lvl="0" indent="0" algn="ctr">
              <a:buNone/>
            </a:pPr>
            <a:endParaRPr lang="en-US" sz="4000" b="1" i="1" dirty="0" smtClean="0"/>
          </a:p>
          <a:p>
            <a:pPr marL="0" lvl="0" indent="0" algn="ctr">
              <a:buNone/>
            </a:pPr>
            <a:r>
              <a:rPr lang="en-US" sz="3600" b="1" dirty="0" smtClean="0"/>
              <a:t>The Oldest Institution</a:t>
            </a:r>
          </a:p>
          <a:p>
            <a:pPr marL="0" lvl="0" indent="0" algn="ctr">
              <a:buNone/>
            </a:pPr>
            <a:r>
              <a:rPr lang="en-US" sz="3200" i="1" dirty="0" smtClean="0"/>
              <a:t>– Genesis 2:21-24; 1:27-28 –</a:t>
            </a:r>
          </a:p>
          <a:p>
            <a:pPr marL="0" lvl="0" indent="0" algn="ctr">
              <a:buNone/>
            </a:pPr>
            <a:endParaRPr lang="en-US" sz="3600" b="1" i="1" dirty="0" smtClean="0"/>
          </a:p>
          <a:p>
            <a:pPr marL="0" lvl="0" indent="0" algn="ctr">
              <a:buNone/>
            </a:pPr>
            <a:r>
              <a:rPr lang="en-US" sz="3600" b="1" dirty="0" smtClean="0"/>
              <a:t>The Fundamental Construct</a:t>
            </a:r>
          </a:p>
          <a:p>
            <a:pPr marL="0" lvl="0" indent="0" algn="ctr">
              <a:buNone/>
            </a:pPr>
            <a:r>
              <a:rPr lang="en-US" sz="3200" i="1" dirty="0" smtClean="0"/>
              <a:t>– 1 Corinthians 11:3; Ephesians 5:24-25 –</a:t>
            </a:r>
            <a:endParaRPr lang="en-US" sz="3200" dirty="0"/>
          </a:p>
          <a:p>
            <a:endParaRPr lang="en-US" dirty="0"/>
          </a:p>
        </p:txBody>
      </p:sp>
      <p:sp>
        <p:nvSpPr>
          <p:cNvPr id="2" name="Title 1"/>
          <p:cNvSpPr>
            <a:spLocks noGrp="1"/>
          </p:cNvSpPr>
          <p:nvPr>
            <p:ph type="title"/>
          </p:nvPr>
        </p:nvSpPr>
        <p:spPr/>
        <p:txBody>
          <a:bodyPr>
            <a:noAutofit/>
          </a:bodyPr>
          <a:lstStyle/>
          <a:p>
            <a:pPr algn="ctr"/>
            <a:r>
              <a:rPr lang="en-US" sz="6000" dirty="0" smtClean="0">
                <a:latin typeface="Harlow Solid Italic" panose="04030604020F02020D02" pitchFamily="82" charset="0"/>
              </a:rPr>
              <a:t>The Home – Marriage</a:t>
            </a:r>
            <a:endParaRPr lang="en-US" sz="6000" dirty="0">
              <a:latin typeface="Harlow Solid Italic" panose="04030604020F02020D02" pitchFamily="82" charset="0"/>
            </a:endParaRPr>
          </a:p>
        </p:txBody>
      </p:sp>
    </p:spTree>
    <p:extLst>
      <p:ext uri="{BB962C8B-B14F-4D97-AF65-F5344CB8AC3E}">
        <p14:creationId xmlns:p14="http://schemas.microsoft.com/office/powerpoint/2010/main" val="623099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lvl="0" indent="0" algn="ctr">
              <a:buNone/>
            </a:pPr>
            <a:endParaRPr lang="en-US" b="1" i="1" dirty="0" smtClean="0"/>
          </a:p>
          <a:p>
            <a:pPr marL="0" lvl="0" indent="0" algn="ctr">
              <a:buNone/>
            </a:pPr>
            <a:r>
              <a:rPr lang="en-US" sz="3600" b="1" dirty="0" smtClean="0"/>
              <a:t>Obey Your Parents</a:t>
            </a:r>
          </a:p>
          <a:p>
            <a:pPr marL="0" lvl="0" indent="0" algn="ctr">
              <a:buNone/>
            </a:pPr>
            <a:r>
              <a:rPr lang="en-US" sz="3200" i="1" dirty="0" smtClean="0"/>
              <a:t>– Ephesians 6:1-3 –</a:t>
            </a:r>
          </a:p>
          <a:p>
            <a:pPr marL="0" lvl="0" indent="0" algn="ctr">
              <a:buNone/>
            </a:pPr>
            <a:endParaRPr lang="en-US" sz="3600" b="1" i="1" dirty="0" smtClean="0"/>
          </a:p>
          <a:p>
            <a:pPr marL="0" lvl="0" indent="0" algn="ctr">
              <a:buNone/>
            </a:pPr>
            <a:r>
              <a:rPr lang="en-US" sz="3600" b="1" dirty="0" smtClean="0"/>
              <a:t>The Father</a:t>
            </a:r>
          </a:p>
          <a:p>
            <a:pPr marL="0" lvl="0" indent="0" algn="ctr">
              <a:buNone/>
            </a:pPr>
            <a:r>
              <a:rPr lang="en-US" sz="3200" i="1" dirty="0" smtClean="0"/>
              <a:t>– Ephesians 6:4; Deuteronomy 6:6-9, 20-25;  Joshua 24:15 –</a:t>
            </a:r>
            <a:endParaRPr lang="en-US" sz="3200" dirty="0"/>
          </a:p>
          <a:p>
            <a:endParaRPr lang="en-US" dirty="0"/>
          </a:p>
        </p:txBody>
      </p:sp>
      <p:sp>
        <p:nvSpPr>
          <p:cNvPr id="2" name="Title 1"/>
          <p:cNvSpPr>
            <a:spLocks noGrp="1"/>
          </p:cNvSpPr>
          <p:nvPr>
            <p:ph type="title"/>
          </p:nvPr>
        </p:nvSpPr>
        <p:spPr/>
        <p:txBody>
          <a:bodyPr>
            <a:noAutofit/>
          </a:bodyPr>
          <a:lstStyle/>
          <a:p>
            <a:pPr algn="ctr"/>
            <a:r>
              <a:rPr lang="en-US" sz="6000" dirty="0" smtClean="0">
                <a:latin typeface="Harlow Solid Italic" panose="04030604020F02020D02" pitchFamily="82" charset="0"/>
              </a:rPr>
              <a:t>Instruction</a:t>
            </a:r>
            <a:endParaRPr lang="en-US" sz="6000" dirty="0">
              <a:latin typeface="Harlow Solid Italic" panose="04030604020F02020D02" pitchFamily="82" charset="0"/>
            </a:endParaRPr>
          </a:p>
        </p:txBody>
      </p:sp>
    </p:spTree>
    <p:extLst>
      <p:ext uri="{BB962C8B-B14F-4D97-AF65-F5344CB8AC3E}">
        <p14:creationId xmlns:p14="http://schemas.microsoft.com/office/powerpoint/2010/main" val="352504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lvl="0" indent="0" algn="ctr">
              <a:buNone/>
            </a:pPr>
            <a:endParaRPr lang="en-US" b="1" i="1" dirty="0" smtClean="0"/>
          </a:p>
          <a:p>
            <a:pPr marL="0" lvl="0" indent="0" algn="ctr">
              <a:buNone/>
            </a:pPr>
            <a:r>
              <a:rPr lang="en-US" sz="3600" b="1" dirty="0" smtClean="0"/>
              <a:t>An Act of Love</a:t>
            </a:r>
          </a:p>
          <a:p>
            <a:pPr marL="0" lvl="0" indent="0" algn="ctr">
              <a:buNone/>
            </a:pPr>
            <a:r>
              <a:rPr lang="en-US" sz="3200" i="1" dirty="0" smtClean="0"/>
              <a:t>– Hebrews 12:5-11;                                  Proverbs 13:24; 22:15; 23:13-14; 29:15 –</a:t>
            </a:r>
          </a:p>
          <a:p>
            <a:pPr marL="0" lvl="0" indent="0" algn="ctr">
              <a:buNone/>
            </a:pPr>
            <a:endParaRPr lang="en-US" sz="3600" b="1" i="1" dirty="0" smtClean="0"/>
          </a:p>
          <a:p>
            <a:pPr marL="0" lvl="0" indent="0" algn="ctr">
              <a:buNone/>
            </a:pPr>
            <a:r>
              <a:rPr lang="en-US" sz="3600" b="1" dirty="0" smtClean="0"/>
              <a:t>Lack of Discipline = Negligence</a:t>
            </a:r>
          </a:p>
          <a:p>
            <a:pPr marL="0" lvl="0" indent="0" algn="ctr">
              <a:buNone/>
            </a:pPr>
            <a:r>
              <a:rPr lang="en-US" sz="3200" i="1" dirty="0" smtClean="0"/>
              <a:t>– 1 Samuel 2:12, 17, 22-25; 3:11-14 –</a:t>
            </a:r>
            <a:endParaRPr lang="en-US" sz="3200" dirty="0"/>
          </a:p>
          <a:p>
            <a:endParaRPr lang="en-US" dirty="0"/>
          </a:p>
        </p:txBody>
      </p:sp>
      <p:sp>
        <p:nvSpPr>
          <p:cNvPr id="2" name="Title 1"/>
          <p:cNvSpPr>
            <a:spLocks noGrp="1"/>
          </p:cNvSpPr>
          <p:nvPr>
            <p:ph type="title"/>
          </p:nvPr>
        </p:nvSpPr>
        <p:spPr/>
        <p:txBody>
          <a:bodyPr>
            <a:noAutofit/>
          </a:bodyPr>
          <a:lstStyle/>
          <a:p>
            <a:pPr algn="ctr"/>
            <a:r>
              <a:rPr lang="en-US" sz="6000" dirty="0" smtClean="0">
                <a:latin typeface="Harlow Solid Italic" panose="04030604020F02020D02" pitchFamily="82" charset="0"/>
              </a:rPr>
              <a:t>Discipline</a:t>
            </a:r>
            <a:endParaRPr lang="en-US" sz="6000" dirty="0">
              <a:latin typeface="Harlow Solid Italic" panose="04030604020F02020D02" pitchFamily="82" charset="0"/>
            </a:endParaRPr>
          </a:p>
        </p:txBody>
      </p:sp>
    </p:spTree>
    <p:extLst>
      <p:ext uri="{BB962C8B-B14F-4D97-AF65-F5344CB8AC3E}">
        <p14:creationId xmlns:p14="http://schemas.microsoft.com/office/powerpoint/2010/main" val="3735246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lvl="0" indent="0" algn="ctr">
              <a:buNone/>
            </a:pPr>
            <a:endParaRPr lang="en-US" b="1" i="1" dirty="0" smtClean="0"/>
          </a:p>
          <a:p>
            <a:pPr marL="0" lvl="0" indent="0" algn="ctr">
              <a:buNone/>
            </a:pPr>
            <a:endParaRPr lang="en-US" sz="2400" b="1" i="1" dirty="0" smtClean="0"/>
          </a:p>
          <a:p>
            <a:pPr marL="0" lvl="0" indent="0" algn="ctr">
              <a:buNone/>
            </a:pPr>
            <a:r>
              <a:rPr lang="en-US" sz="3600" b="1" dirty="0" smtClean="0"/>
              <a:t>Judges 2:7-15</a:t>
            </a:r>
          </a:p>
          <a:p>
            <a:pPr marL="0" lvl="0" indent="0" algn="ctr">
              <a:buNone/>
            </a:pPr>
            <a:endParaRPr lang="en-US" i="1" dirty="0" smtClean="0"/>
          </a:p>
          <a:p>
            <a:pPr marL="0" lvl="0" indent="0" algn="ctr">
              <a:buNone/>
            </a:pPr>
            <a:r>
              <a:rPr lang="en-US" sz="3200" i="1" dirty="0" smtClean="0"/>
              <a:t>“</a:t>
            </a:r>
            <a:r>
              <a:rPr lang="en-US" sz="3200" i="1" dirty="0"/>
              <a:t>Train up a child in the way he should go, and when he is old he will not depart from </a:t>
            </a:r>
            <a:r>
              <a:rPr lang="en-US" sz="3200" i="1" dirty="0" smtClean="0"/>
              <a:t>it.”</a:t>
            </a:r>
          </a:p>
          <a:p>
            <a:pPr marL="0" lvl="0" indent="0" algn="ctr">
              <a:buNone/>
            </a:pPr>
            <a:r>
              <a:rPr lang="en-US" sz="3200" i="1" dirty="0" smtClean="0"/>
              <a:t>– Proverbs 22:6 –</a:t>
            </a:r>
            <a:endParaRPr lang="en-US" sz="3200" dirty="0"/>
          </a:p>
        </p:txBody>
      </p:sp>
      <p:sp>
        <p:nvSpPr>
          <p:cNvPr id="2" name="Title 1"/>
          <p:cNvSpPr>
            <a:spLocks noGrp="1"/>
          </p:cNvSpPr>
          <p:nvPr>
            <p:ph type="title"/>
          </p:nvPr>
        </p:nvSpPr>
        <p:spPr/>
        <p:txBody>
          <a:bodyPr>
            <a:noAutofit/>
          </a:bodyPr>
          <a:lstStyle/>
          <a:p>
            <a:pPr algn="ctr"/>
            <a:r>
              <a:rPr lang="en-US" sz="6000" dirty="0" smtClean="0">
                <a:latin typeface="Harlow Solid Italic" panose="04030604020F02020D02" pitchFamily="82" charset="0"/>
              </a:rPr>
              <a:t>Godly Children are Needed</a:t>
            </a:r>
            <a:endParaRPr lang="en-US" sz="6000" dirty="0">
              <a:latin typeface="Harlow Solid Italic" panose="04030604020F02020D02" pitchFamily="82" charset="0"/>
            </a:endParaRPr>
          </a:p>
        </p:txBody>
      </p:sp>
    </p:spTree>
    <p:extLst>
      <p:ext uri="{BB962C8B-B14F-4D97-AF65-F5344CB8AC3E}">
        <p14:creationId xmlns:p14="http://schemas.microsoft.com/office/powerpoint/2010/main" val="19027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22" y="1571223"/>
            <a:ext cx="7772400" cy="4025117"/>
          </a:xfrm>
          <a:solidFill>
            <a:schemeClr val="bg1">
              <a:alpha val="50000"/>
            </a:schemeClr>
          </a:solidFill>
          <a:effectLst>
            <a:glow rad="1143000">
              <a:schemeClr val="bg1">
                <a:alpha val="40000"/>
              </a:schemeClr>
            </a:glow>
            <a:softEdge rad="1270000"/>
          </a:effectLst>
        </p:spPr>
        <p:txBody>
          <a:bodyPr>
            <a:noAutofit/>
          </a:bodyPr>
          <a:lstStyle/>
          <a:p>
            <a:r>
              <a:rPr lang="en-US" sz="7200" dirty="0" smtClean="0">
                <a:latin typeface="Harlow Solid Italic" panose="04030604020F02020D02" pitchFamily="82" charset="0"/>
              </a:rPr>
              <a:t>Raising Godly Children</a:t>
            </a:r>
            <a:br>
              <a:rPr lang="en-US" sz="7200" dirty="0" smtClean="0">
                <a:latin typeface="Harlow Solid Italic" panose="04030604020F02020D02" pitchFamily="82" charset="0"/>
              </a:rPr>
            </a:br>
            <a:r>
              <a:rPr lang="en-US" sz="7200" dirty="0" smtClean="0">
                <a:latin typeface="Harlow Solid Italic" panose="04030604020F02020D02" pitchFamily="82" charset="0"/>
              </a:rPr>
              <a:t>in an</a:t>
            </a:r>
            <a:br>
              <a:rPr lang="en-US" sz="7200" dirty="0" smtClean="0">
                <a:latin typeface="Harlow Solid Italic" panose="04030604020F02020D02" pitchFamily="82" charset="0"/>
              </a:rPr>
            </a:br>
            <a:r>
              <a:rPr lang="en-US" sz="7200" dirty="0" smtClean="0">
                <a:latin typeface="Harlow Solid Italic" panose="04030604020F02020D02" pitchFamily="82" charset="0"/>
              </a:rPr>
              <a:t>Ungodly World</a:t>
            </a:r>
            <a:endParaRPr lang="en-US" sz="7200" dirty="0">
              <a:latin typeface="Harlow Solid Italic" panose="04030604020F02020D02" pitchFamily="82" charset="0"/>
            </a:endParaRPr>
          </a:p>
        </p:txBody>
      </p:sp>
    </p:spTree>
    <p:extLst>
      <p:ext uri="{BB962C8B-B14F-4D97-AF65-F5344CB8AC3E}">
        <p14:creationId xmlns:p14="http://schemas.microsoft.com/office/powerpoint/2010/main" val="3507338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1873</Words>
  <Application>Microsoft Office PowerPoint</Application>
  <PresentationFormat>On-screen Show (4:3)</PresentationFormat>
  <Paragraphs>134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Calibri</vt:lpstr>
      <vt:lpstr>Wingdings</vt:lpstr>
      <vt:lpstr>Arial</vt:lpstr>
      <vt:lpstr>Harlow Solid Italic</vt:lpstr>
      <vt:lpstr>Office Theme</vt:lpstr>
      <vt:lpstr>PowerPoint Presentation</vt:lpstr>
      <vt:lpstr>Raising Godly Children in an Ungodly World</vt:lpstr>
      <vt:lpstr>An Ungodly World – Nothing New –</vt:lpstr>
      <vt:lpstr>The Home – Marriage</vt:lpstr>
      <vt:lpstr>Instruction</vt:lpstr>
      <vt:lpstr>Discipline</vt:lpstr>
      <vt:lpstr>Godly Children are Needed</vt:lpstr>
      <vt:lpstr>Raising Godly Children in an Ungodly World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Godly Children in an Ungodly World</dc:title>
  <dc:creator>Jeremiah Cox</dc:creator>
  <cp:lastModifiedBy>Jeremiah Cox</cp:lastModifiedBy>
  <cp:revision>9</cp:revision>
  <dcterms:created xsi:type="dcterms:W3CDTF">2015-08-29T17:29:00Z</dcterms:created>
  <dcterms:modified xsi:type="dcterms:W3CDTF">2015-08-30T13:20:59Z</dcterms:modified>
</cp:coreProperties>
</file>