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4" r:id="rId2"/>
    <p:sldId id="256" r:id="rId3"/>
    <p:sldId id="257" r:id="rId4"/>
    <p:sldId id="261" r:id="rId5"/>
    <p:sldId id="258" r:id="rId6"/>
    <p:sldId id="259" r:id="rId7"/>
    <p:sldId id="260"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4" d="100"/>
          <a:sy n="74" d="100"/>
        </p:scale>
        <p:origin x="402" y="72"/>
      </p:cViewPr>
      <p:guideLst/>
    </p:cSldViewPr>
  </p:slideViewPr>
  <p:notesTextViewPr>
    <p:cViewPr>
      <p:scale>
        <a:sx n="3" d="2"/>
        <a:sy n="3" d="2"/>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667D0A-09C4-4DA1-B32D-F344484C012F}" type="datetimeFigureOut">
              <a:rPr lang="en-US" smtClean="0"/>
              <a:t>9/12/2015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83E01B-69A9-49FF-ADDF-87CDA6B9721A}" type="slidenum">
              <a:rPr lang="en-US" smtClean="0"/>
              <a:t>‹#›</a:t>
            </a:fld>
            <a:endParaRPr lang="en-US"/>
          </a:p>
        </p:txBody>
      </p:sp>
    </p:spTree>
    <p:extLst>
      <p:ext uri="{BB962C8B-B14F-4D97-AF65-F5344CB8AC3E}">
        <p14:creationId xmlns:p14="http://schemas.microsoft.com/office/powerpoint/2010/main" val="1761988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Holiness of God</a:t>
            </a:r>
            <a:endParaRPr lang="en-US" dirty="0"/>
          </a:p>
          <a:p>
            <a:r>
              <a:rPr lang="en-US" b="1" i="1" dirty="0"/>
              <a:t>1 Peter 1:13-16</a:t>
            </a:r>
            <a:endParaRPr lang="en-US" dirty="0"/>
          </a:p>
          <a:p>
            <a:r>
              <a:rPr lang="en-US" b="1" dirty="0"/>
              <a:t>Introduction</a:t>
            </a:r>
            <a:endParaRPr lang="en-US" dirty="0"/>
          </a:p>
          <a:p>
            <a:pPr marL="171450" lvl="0" indent="-171450">
              <a:buFont typeface="Arial" panose="020B0604020202020204" pitchFamily="34" charset="0"/>
              <a:buChar char="•"/>
            </a:pPr>
            <a:r>
              <a:rPr lang="en-US" dirty="0"/>
              <a:t>The call to holy living must be understood in order to please God. It is imperative.</a:t>
            </a:r>
          </a:p>
          <a:p>
            <a:pPr marL="171450" lvl="0" indent="-171450">
              <a:buFont typeface="Arial" panose="020B0604020202020204" pitchFamily="34" charset="0"/>
              <a:buChar char="•"/>
            </a:pPr>
            <a:r>
              <a:rPr lang="en-US" dirty="0"/>
              <a:t>God is holy, therefore, holy living is defined by Him.</a:t>
            </a:r>
          </a:p>
          <a:p>
            <a:pPr marL="171450" lvl="0" indent="-171450">
              <a:buFont typeface="Arial" panose="020B0604020202020204" pitchFamily="34" charset="0"/>
              <a:buChar char="•"/>
            </a:pPr>
            <a:r>
              <a:rPr lang="en-US" b="1" dirty="0"/>
              <a:t>When we understand the concept of holiness we will grow closer to our God, and understand more fully His requirements and expectations for us, His children.</a:t>
            </a:r>
            <a:endParaRPr lang="en-US" dirty="0"/>
          </a:p>
          <a:p>
            <a:endParaRPr lang="en-US" dirty="0"/>
          </a:p>
        </p:txBody>
      </p:sp>
      <p:sp>
        <p:nvSpPr>
          <p:cNvPr id="4" name="Slide Number Placeholder 3"/>
          <p:cNvSpPr>
            <a:spLocks noGrp="1"/>
          </p:cNvSpPr>
          <p:nvPr>
            <p:ph type="sldNum" sz="quarter" idx="10"/>
          </p:nvPr>
        </p:nvSpPr>
        <p:spPr/>
        <p:txBody>
          <a:bodyPr/>
          <a:lstStyle/>
          <a:p>
            <a:fld id="{E483E01B-69A9-49FF-ADDF-87CDA6B9721A}" type="slidenum">
              <a:rPr lang="en-US" smtClean="0"/>
              <a:t>2</a:t>
            </a:fld>
            <a:endParaRPr lang="en-US"/>
          </a:p>
        </p:txBody>
      </p:sp>
    </p:spTree>
    <p:extLst>
      <p:ext uri="{BB962C8B-B14F-4D97-AF65-F5344CB8AC3E}">
        <p14:creationId xmlns:p14="http://schemas.microsoft.com/office/powerpoint/2010/main" val="781791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He who called you is holy (</a:t>
            </a:r>
            <a:r>
              <a:rPr lang="en-US" b="1" dirty="0"/>
              <a:t>v. 15</a:t>
            </a:r>
            <a:r>
              <a:rPr lang="en-US" dirty="0"/>
              <a:t>)</a:t>
            </a:r>
          </a:p>
          <a:p>
            <a:pPr lvl="0"/>
            <a:r>
              <a:rPr lang="en-US" sz="1600" dirty="0"/>
              <a:t>Holiness defined.</a:t>
            </a:r>
          </a:p>
          <a:p>
            <a:pPr marL="171450" lvl="0" indent="-171450">
              <a:buFont typeface="Arial" panose="020B0604020202020204" pitchFamily="34" charset="0"/>
              <a:buChar char="•"/>
            </a:pPr>
            <a:r>
              <a:rPr lang="en-US" dirty="0"/>
              <a:t>Holy – </a:t>
            </a:r>
            <a:r>
              <a:rPr lang="en-US" i="1" dirty="0" err="1"/>
              <a:t>hagios</a:t>
            </a:r>
            <a:r>
              <a:rPr lang="en-US" dirty="0"/>
              <a:t> – fundamentally signifies separated; set apart. (Related words: consecrated, sanctified, saint)</a:t>
            </a:r>
          </a:p>
          <a:p>
            <a:pPr marL="628650" lvl="1" indent="-171450">
              <a:buFont typeface="Arial" panose="020B0604020202020204" pitchFamily="34" charset="0"/>
              <a:buChar char="•"/>
            </a:pPr>
            <a:r>
              <a:rPr lang="en-US" b="1" dirty="0"/>
              <a:t>Exodus 25:8-9</a:t>
            </a:r>
            <a:r>
              <a:rPr lang="en-US" dirty="0"/>
              <a:t> – In order for God to dwell among His chosen people there had to be a sanctuary prepared according to His specifications.</a:t>
            </a:r>
          </a:p>
          <a:p>
            <a:pPr marL="1085850" lvl="2" indent="-171450">
              <a:buFont typeface="Arial" panose="020B0604020202020204" pitchFamily="34" charset="0"/>
              <a:buChar char="•"/>
            </a:pPr>
            <a:r>
              <a:rPr lang="en-US" b="1" dirty="0"/>
              <a:t>Sanctuary – holy place; i.e. place set apart for a specific purpose.</a:t>
            </a:r>
            <a:endParaRPr lang="en-US" dirty="0"/>
          </a:p>
          <a:p>
            <a:pPr marL="1085850" lvl="2" indent="-171450">
              <a:buFont typeface="Arial" panose="020B0604020202020204" pitchFamily="34" charset="0"/>
              <a:buChar char="•"/>
            </a:pPr>
            <a:r>
              <a:rPr lang="en-US" b="1" dirty="0"/>
              <a:t>When we mention the desire for a sanctuary we speak of a place that is </a:t>
            </a:r>
            <a:r>
              <a:rPr lang="en-US" b="1" u="sng" dirty="0"/>
              <a:t>separate</a:t>
            </a:r>
            <a:r>
              <a:rPr lang="en-US" b="1" dirty="0"/>
              <a:t> from the cares and troubles of our lives. A place of refuge to get our minds off the common occurrences, that is </a:t>
            </a:r>
            <a:r>
              <a:rPr lang="en-US" b="1" u="sng" dirty="0"/>
              <a:t>separate</a:t>
            </a:r>
            <a:r>
              <a:rPr lang="en-US" b="1" dirty="0"/>
              <a:t> from our normal lives. A </a:t>
            </a:r>
            <a:r>
              <a:rPr lang="en-US" b="1" u="sng" dirty="0"/>
              <a:t>get away</a:t>
            </a:r>
            <a:r>
              <a:rPr lang="en-US" b="1" dirty="0"/>
              <a:t> place.</a:t>
            </a:r>
            <a:endParaRPr lang="en-US" dirty="0"/>
          </a:p>
          <a:p>
            <a:pPr marL="628650" lvl="1" indent="-171450">
              <a:buFont typeface="Arial" panose="020B0604020202020204" pitchFamily="34" charset="0"/>
              <a:buChar char="•"/>
            </a:pPr>
            <a:r>
              <a:rPr lang="en-US" b="1" dirty="0"/>
              <a:t>Exodus 29:43-46 – God’s orders for a sanctuary to be built were so He could consecrate it as the place of His dwelling, and communication with them.</a:t>
            </a:r>
            <a:endParaRPr lang="en-US" dirty="0"/>
          </a:p>
          <a:p>
            <a:pPr marL="1085850" lvl="2" indent="-171450">
              <a:buFont typeface="Arial" panose="020B0604020202020204" pitchFamily="34" charset="0"/>
              <a:buChar char="•"/>
            </a:pPr>
            <a:r>
              <a:rPr lang="en-US" b="1" dirty="0"/>
              <a:t>God consistently points out that </a:t>
            </a:r>
            <a:r>
              <a:rPr lang="en-US" b="1" i="1" dirty="0"/>
              <a:t>“I am the Lord their God”</a:t>
            </a:r>
            <a:r>
              <a:rPr lang="en-US" b="1" dirty="0"/>
              <a:t> to stress that He is set apart!</a:t>
            </a:r>
            <a:endParaRPr lang="en-US" dirty="0"/>
          </a:p>
          <a:p>
            <a:pPr marL="1085850" lvl="2" indent="-171450">
              <a:buFont typeface="Arial" panose="020B0604020202020204" pitchFamily="34" charset="0"/>
              <a:buChar char="•"/>
            </a:pPr>
            <a:r>
              <a:rPr lang="en-US" b="1" i="1" dirty="0"/>
              <a:t>“the tabernacle shall be sanctified by My glory”</a:t>
            </a:r>
            <a:r>
              <a:rPr lang="en-US" b="1" dirty="0"/>
              <a:t> – where God dwells is holy! </a:t>
            </a:r>
            <a:endParaRPr lang="en-US" dirty="0"/>
          </a:p>
          <a:p>
            <a:pPr marL="1543050" lvl="3" indent="-171450">
              <a:buFont typeface="Arial" panose="020B0604020202020204" pitchFamily="34" charset="0"/>
              <a:buChar char="•"/>
            </a:pPr>
            <a:r>
              <a:rPr lang="en-US" b="1" dirty="0"/>
              <a:t>(Exodus 3:1-5 </a:t>
            </a:r>
            <a:r>
              <a:rPr lang="en-US" dirty="0"/>
              <a:t>– Moses at burning bush</a:t>
            </a:r>
            <a:r>
              <a:rPr lang="en-US" b="1" dirty="0"/>
              <a:t>.)</a:t>
            </a:r>
            <a:endParaRPr lang="en-US" dirty="0"/>
          </a:p>
          <a:p>
            <a:pPr marL="1085850" lvl="2" indent="-171450">
              <a:buFont typeface="Arial" panose="020B0604020202020204" pitchFamily="34" charset="0"/>
              <a:buChar char="•"/>
            </a:pPr>
            <a:r>
              <a:rPr lang="en-US" b="1" dirty="0"/>
              <a:t>The pattern of the tabernacle represents this truth </a:t>
            </a:r>
            <a:r>
              <a:rPr lang="en-US" b="1"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E483E01B-69A9-49FF-ADDF-87CDA6B9721A}" type="slidenum">
              <a:rPr lang="en-US" smtClean="0"/>
              <a:t>3</a:t>
            </a:fld>
            <a:endParaRPr lang="en-US"/>
          </a:p>
        </p:txBody>
      </p:sp>
    </p:spTree>
    <p:extLst>
      <p:ext uri="{BB962C8B-B14F-4D97-AF65-F5344CB8AC3E}">
        <p14:creationId xmlns:p14="http://schemas.microsoft.com/office/powerpoint/2010/main" val="1397933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5850" lvl="2" indent="-171450">
              <a:buFont typeface="Arial" panose="020B0604020202020204" pitchFamily="34" charset="0"/>
              <a:buChar char="•"/>
            </a:pPr>
            <a:r>
              <a:rPr lang="en-US" b="1" dirty="0"/>
              <a:t>The pattern of the tabernacle represents this truth </a:t>
            </a:r>
            <a:r>
              <a:rPr lang="en-US" b="1" dirty="0">
                <a:sym typeface="Wingdings" panose="05000000000000000000" pitchFamily="2" charset="2"/>
              </a:rPr>
              <a:t></a:t>
            </a:r>
            <a:endParaRPr lang="en-US" dirty="0"/>
          </a:p>
          <a:p>
            <a:pPr marL="628650" lvl="1" indent="-171450">
              <a:buFont typeface="Arial" panose="020B0604020202020204" pitchFamily="34" charset="0"/>
              <a:buChar char="•"/>
            </a:pPr>
            <a:r>
              <a:rPr lang="en-US" b="1" dirty="0"/>
              <a:t>Hebrews 9:1-5 – </a:t>
            </a:r>
            <a:r>
              <a:rPr lang="en-US" dirty="0"/>
              <a:t>Very concisely, the Hebrew writer describes the pattern of the earthly sanctuary.</a:t>
            </a:r>
          </a:p>
          <a:p>
            <a:pPr marL="1085850" lvl="2" indent="-171450">
              <a:buFont typeface="Arial" panose="020B0604020202020204" pitchFamily="34" charset="0"/>
              <a:buChar char="•"/>
            </a:pPr>
            <a:r>
              <a:rPr lang="en-US" b="1" dirty="0"/>
              <a:t>(v. 1)</a:t>
            </a:r>
            <a:r>
              <a:rPr lang="en-US" dirty="0"/>
              <a:t> Sanctuary – holy place</a:t>
            </a:r>
            <a:r>
              <a:rPr lang="en-US" b="1" dirty="0"/>
              <a:t> (Remember, the whole place was set apart because it represented God’s dwelling with the people of Israel.)</a:t>
            </a:r>
            <a:endParaRPr lang="en-US" dirty="0"/>
          </a:p>
          <a:p>
            <a:pPr marL="1085850" lvl="2" indent="-171450">
              <a:buFont typeface="Arial" panose="020B0604020202020204" pitchFamily="34" charset="0"/>
              <a:buChar char="•"/>
            </a:pPr>
            <a:r>
              <a:rPr lang="en-US" b="1" dirty="0"/>
              <a:t>There were two parts to the tabernacle:</a:t>
            </a:r>
            <a:endParaRPr lang="en-US" dirty="0"/>
          </a:p>
          <a:p>
            <a:pPr marL="1543050" lvl="3" indent="-171450">
              <a:buFont typeface="Arial" panose="020B0604020202020204" pitchFamily="34" charset="0"/>
              <a:buChar char="•"/>
            </a:pPr>
            <a:r>
              <a:rPr lang="en-US" b="1" dirty="0"/>
              <a:t>(v. 2)</a:t>
            </a:r>
            <a:r>
              <a:rPr lang="en-US" dirty="0"/>
              <a:t> </a:t>
            </a:r>
            <a:r>
              <a:rPr lang="en-US" i="1" dirty="0"/>
              <a:t>“the first part…called the sanctuary”</a:t>
            </a:r>
            <a:r>
              <a:rPr lang="en-US" dirty="0"/>
              <a:t> – holy place. (same word).</a:t>
            </a:r>
          </a:p>
          <a:p>
            <a:pPr marL="1543050" lvl="3" indent="-171450">
              <a:buFont typeface="Arial" panose="020B0604020202020204" pitchFamily="34" charset="0"/>
              <a:buChar char="•"/>
            </a:pPr>
            <a:r>
              <a:rPr lang="en-US" b="1" dirty="0"/>
              <a:t>(v. 3) </a:t>
            </a:r>
            <a:r>
              <a:rPr lang="en-US" i="1" dirty="0"/>
              <a:t>“behind the second veil…the Holiest of All”</a:t>
            </a:r>
            <a:endParaRPr lang="en-US" dirty="0"/>
          </a:p>
          <a:p>
            <a:pPr marL="2000250" lvl="4" indent="-171450">
              <a:buFont typeface="Arial" panose="020B0604020202020204" pitchFamily="34" charset="0"/>
              <a:buChar char="•"/>
            </a:pPr>
            <a:r>
              <a:rPr lang="en-US" dirty="0"/>
              <a:t>ESV – </a:t>
            </a:r>
            <a:r>
              <a:rPr lang="en-US" i="1" dirty="0"/>
              <a:t>“Most Holy Place”</a:t>
            </a:r>
            <a:endParaRPr lang="en-US" dirty="0"/>
          </a:p>
          <a:p>
            <a:pPr marL="2000250" lvl="4" indent="-171450">
              <a:buFont typeface="Arial" panose="020B0604020202020204" pitchFamily="34" charset="0"/>
              <a:buChar char="•"/>
            </a:pPr>
            <a:r>
              <a:rPr lang="en-US" dirty="0"/>
              <a:t>NASB – </a:t>
            </a:r>
            <a:r>
              <a:rPr lang="en-US" i="1" dirty="0"/>
              <a:t>“Holy of Holies”</a:t>
            </a:r>
            <a:endParaRPr lang="en-US" dirty="0"/>
          </a:p>
          <a:p>
            <a:pPr marL="2000250" lvl="4" indent="-171450">
              <a:buFont typeface="Arial" panose="020B0604020202020204" pitchFamily="34" charset="0"/>
              <a:buChar char="•"/>
            </a:pPr>
            <a:r>
              <a:rPr lang="en-US" b="1" i="1" dirty="0"/>
              <a:t>The Greek has the same word twice in a row. This shows that it is even further set apart than that which is set apart.</a:t>
            </a:r>
            <a:endParaRPr lang="en-US" dirty="0"/>
          </a:p>
          <a:p>
            <a:pPr marL="2000250" lvl="4" indent="-171450">
              <a:buFont typeface="Arial" panose="020B0604020202020204" pitchFamily="34" charset="0"/>
              <a:buChar char="•"/>
            </a:pPr>
            <a:r>
              <a:rPr lang="en-US" b="1" dirty="0"/>
              <a:t>The reason for this being even more holy was the things put in it.</a:t>
            </a:r>
            <a:endParaRPr lang="en-US" dirty="0"/>
          </a:p>
          <a:p>
            <a:pPr marL="2457450" lvl="5" indent="-171450">
              <a:buFont typeface="Arial" panose="020B0604020202020204" pitchFamily="34" charset="0"/>
              <a:buChar char="•"/>
            </a:pPr>
            <a:r>
              <a:rPr lang="en-US" b="1" dirty="0"/>
              <a:t>Ark of the covenant with the cherubim of glory above it.</a:t>
            </a:r>
            <a:endParaRPr lang="en-US" dirty="0"/>
          </a:p>
          <a:p>
            <a:pPr marL="2914650" lvl="6" indent="-171450">
              <a:buFont typeface="Arial" panose="020B0604020202020204" pitchFamily="34" charset="0"/>
              <a:buChar char="•"/>
            </a:pPr>
            <a:r>
              <a:rPr lang="en-US" b="1" dirty="0"/>
              <a:t>(Exodus 25:22) – it is there where God spoke to the high priests. (Representation of immediate presence of God.)</a:t>
            </a:r>
            <a:endParaRPr lang="en-US" dirty="0"/>
          </a:p>
          <a:p>
            <a:pPr marL="171450" lvl="0" indent="-171450">
              <a:buFont typeface="Arial" panose="020B0604020202020204" pitchFamily="34" charset="0"/>
              <a:buChar char="•"/>
            </a:pPr>
            <a:r>
              <a:rPr lang="en-US" b="1" dirty="0"/>
              <a:t>The whole purpose of the tabernacle, and the two rooms inside the tabernacle, was to show that God is EXTREMELY HOLY (set apart).</a:t>
            </a:r>
            <a:endParaRPr lang="en-US" dirty="0"/>
          </a:p>
          <a:p>
            <a:pPr marL="628650" lvl="1" indent="-171450">
              <a:buFont typeface="Arial" panose="020B0604020202020204" pitchFamily="34" charset="0"/>
              <a:buChar char="•"/>
            </a:pPr>
            <a:r>
              <a:rPr lang="en-US" b="1" dirty="0"/>
              <a:t>Tabernacle = set apart place </a:t>
            </a:r>
            <a:r>
              <a:rPr lang="en-US" b="1" dirty="0">
                <a:sym typeface="Wingdings" panose="05000000000000000000" pitchFamily="2" charset="2"/>
              </a:rPr>
              <a:t></a:t>
            </a:r>
            <a:r>
              <a:rPr lang="en-US" b="1" dirty="0"/>
              <a:t> first room is the set apart place in the set apart place </a:t>
            </a:r>
            <a:r>
              <a:rPr lang="en-US" b="1" dirty="0">
                <a:sym typeface="Wingdings" panose="05000000000000000000" pitchFamily="2" charset="2"/>
              </a:rPr>
              <a:t></a:t>
            </a:r>
            <a:r>
              <a:rPr lang="en-US" b="1" dirty="0"/>
              <a:t> second room is the set apart place from the set apart place from the set apart place which is where God symbolically dwells! (HE IS VERY </a:t>
            </a:r>
            <a:r>
              <a:rPr lang="en-US" b="1" dirty="0" err="1"/>
              <a:t>VERY</a:t>
            </a:r>
            <a:r>
              <a:rPr lang="en-US" b="1" dirty="0"/>
              <a:t> HOLY!)</a:t>
            </a:r>
            <a:endParaRPr lang="en-US" dirty="0"/>
          </a:p>
          <a:p>
            <a:pPr marL="628650" lvl="1" indent="-171450">
              <a:buFont typeface="Arial" panose="020B0604020202020204" pitchFamily="34" charset="0"/>
              <a:buChar char="•"/>
            </a:pPr>
            <a:r>
              <a:rPr lang="en-US" b="1" dirty="0"/>
              <a:t>How is He so set apart?? </a:t>
            </a:r>
            <a:r>
              <a:rPr lang="en-US" b="1"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E483E01B-69A9-49FF-ADDF-87CDA6B9721A}" type="slidenum">
              <a:rPr lang="en-US" smtClean="0"/>
              <a:t>4</a:t>
            </a:fld>
            <a:endParaRPr lang="en-US"/>
          </a:p>
        </p:txBody>
      </p:sp>
    </p:spTree>
    <p:extLst>
      <p:ext uri="{BB962C8B-B14F-4D97-AF65-F5344CB8AC3E}">
        <p14:creationId xmlns:p14="http://schemas.microsoft.com/office/powerpoint/2010/main" val="4066774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God alone is:</a:t>
            </a:r>
          </a:p>
          <a:p>
            <a:pPr marL="171450" lvl="0" indent="-171450">
              <a:buFont typeface="Arial" panose="020B0604020202020204" pitchFamily="34" charset="0"/>
              <a:buChar char="•"/>
            </a:pPr>
            <a:r>
              <a:rPr lang="en-US" dirty="0"/>
              <a:t>Divine Nature – </a:t>
            </a:r>
            <a:r>
              <a:rPr lang="en-US" b="1" dirty="0"/>
              <a:t>Isaiah 43:10-13</a:t>
            </a:r>
            <a:endParaRPr lang="en-US" dirty="0"/>
          </a:p>
          <a:p>
            <a:pPr marL="628650" lvl="1" indent="-171450">
              <a:buFont typeface="Arial" panose="020B0604020202020204" pitchFamily="34" charset="0"/>
              <a:buChar char="•"/>
            </a:pPr>
            <a:r>
              <a:rPr lang="en-US" i="1" dirty="0"/>
              <a:t>This is the foundation on which the next two characteristics lay.</a:t>
            </a:r>
            <a:endParaRPr lang="en-US" dirty="0"/>
          </a:p>
          <a:p>
            <a:pPr marL="628650" lvl="1" indent="-171450">
              <a:buFont typeface="Arial" panose="020B0604020202020204" pitchFamily="34" charset="0"/>
              <a:buChar char="•"/>
            </a:pPr>
            <a:r>
              <a:rPr lang="en-US" dirty="0"/>
              <a:t>He is creator, not the creation. He is self-existent.</a:t>
            </a:r>
          </a:p>
          <a:p>
            <a:pPr marL="628650" lvl="1" indent="-171450">
              <a:buFont typeface="Arial" panose="020B0604020202020204" pitchFamily="34" charset="0"/>
              <a:buChar char="•"/>
            </a:pPr>
            <a:r>
              <a:rPr lang="en-US" b="1" i="1" dirty="0"/>
              <a:t>“’I am the Alpha and the Omega, the Beginning and the End’ says the Lord, ‘who is and who was and who is to come, the Almighty’” </a:t>
            </a:r>
            <a:r>
              <a:rPr lang="en-US" b="1" dirty="0"/>
              <a:t>(Revelation 1:8).</a:t>
            </a:r>
            <a:endParaRPr lang="en-US" dirty="0"/>
          </a:p>
          <a:p>
            <a:pPr marL="628650" lvl="1" indent="-171450">
              <a:buFont typeface="Arial" panose="020B0604020202020204" pitchFamily="34" charset="0"/>
              <a:buChar char="•"/>
            </a:pPr>
            <a:r>
              <a:rPr lang="en-US" b="1" i="1" dirty="0"/>
              <a:t>“In the beginning </a:t>
            </a:r>
            <a:r>
              <a:rPr lang="en-US" b="1" i="1" u="sng" dirty="0"/>
              <a:t>God</a:t>
            </a:r>
            <a:r>
              <a:rPr lang="en-US" b="1" i="1" dirty="0"/>
              <a:t>”</a:t>
            </a:r>
            <a:r>
              <a:rPr lang="en-US" b="1" dirty="0"/>
              <a:t> (Genesis 1:1).</a:t>
            </a:r>
            <a:endParaRPr lang="en-US" dirty="0"/>
          </a:p>
          <a:p>
            <a:pPr marL="628650" lvl="1" indent="-171450">
              <a:buFont typeface="Arial" panose="020B0604020202020204" pitchFamily="34" charset="0"/>
              <a:buChar char="•"/>
            </a:pPr>
            <a:r>
              <a:rPr lang="en-US" b="1" dirty="0"/>
              <a:t>Like nothing else – Acts 17:29</a:t>
            </a:r>
            <a:endParaRPr lang="en-US" dirty="0"/>
          </a:p>
          <a:p>
            <a:pPr marL="171450" lvl="0" indent="-171450">
              <a:buFont typeface="Arial" panose="020B0604020202020204" pitchFamily="34" charset="0"/>
              <a:buChar char="•"/>
            </a:pPr>
            <a:r>
              <a:rPr lang="en-US" dirty="0"/>
              <a:t>All Powerful – </a:t>
            </a:r>
            <a:r>
              <a:rPr lang="en-US" b="1" dirty="0"/>
              <a:t>Job 42:2 (Job’s response to God)</a:t>
            </a:r>
            <a:endParaRPr lang="en-US" dirty="0"/>
          </a:p>
          <a:p>
            <a:pPr marL="628650" lvl="1" indent="-171450">
              <a:buFont typeface="Arial" panose="020B0604020202020204" pitchFamily="34" charset="0"/>
              <a:buChar char="•"/>
            </a:pPr>
            <a:r>
              <a:rPr lang="en-US" dirty="0"/>
              <a:t>God is not limited in ability like man. Not in any way!</a:t>
            </a:r>
          </a:p>
          <a:p>
            <a:pPr marL="628650" lvl="1" indent="-171450">
              <a:buFont typeface="Arial" panose="020B0604020202020204" pitchFamily="34" charset="0"/>
              <a:buChar char="•"/>
            </a:pPr>
            <a:r>
              <a:rPr lang="en-US" b="1" i="1" dirty="0"/>
              <a:t>“With men this is impossible, but with God all things are possible” (Matthew 19:26 – speaking of salvation.)</a:t>
            </a:r>
            <a:endParaRPr lang="en-US" dirty="0"/>
          </a:p>
          <a:p>
            <a:pPr marL="171450" lvl="0" indent="-171450">
              <a:buFont typeface="Arial" panose="020B0604020202020204" pitchFamily="34" charset="0"/>
              <a:buChar char="•"/>
            </a:pPr>
            <a:r>
              <a:rPr lang="en-US" dirty="0"/>
              <a:t>Morally Perfect – </a:t>
            </a:r>
            <a:r>
              <a:rPr lang="en-US" b="1" dirty="0"/>
              <a:t>James 1:13</a:t>
            </a:r>
            <a:endParaRPr lang="en-US" dirty="0"/>
          </a:p>
          <a:p>
            <a:pPr marL="628650" lvl="1" indent="-171450">
              <a:buFont typeface="Arial" panose="020B0604020202020204" pitchFamily="34" charset="0"/>
              <a:buChar char="•"/>
            </a:pPr>
            <a:r>
              <a:rPr lang="en-US" b="1" i="1" dirty="0"/>
              <a:t>There is nothing in God’s nature that is impure. It is impossible for Him to do wrong, because He is holy!</a:t>
            </a:r>
            <a:endParaRPr lang="en-US" dirty="0"/>
          </a:p>
          <a:p>
            <a:pPr marL="171450" indent="-171450">
              <a:buFont typeface="Arial" panose="020B0604020202020204" pitchFamily="34" charset="0"/>
              <a:buChar char="•"/>
            </a:pPr>
            <a:r>
              <a:rPr lang="en-US" b="1" i="1" dirty="0"/>
              <a:t>So, God is set apart. What does this mean for us?? </a:t>
            </a:r>
            <a:r>
              <a:rPr lang="en-US" b="1" i="1"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E483E01B-69A9-49FF-ADDF-87CDA6B9721A}" type="slidenum">
              <a:rPr lang="en-US" smtClean="0"/>
              <a:t>5</a:t>
            </a:fld>
            <a:endParaRPr lang="en-US"/>
          </a:p>
        </p:txBody>
      </p:sp>
    </p:spTree>
    <p:extLst>
      <p:ext uri="{BB962C8B-B14F-4D97-AF65-F5344CB8AC3E}">
        <p14:creationId xmlns:p14="http://schemas.microsoft.com/office/powerpoint/2010/main" val="4007617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You also be holy in all your conduct </a:t>
            </a:r>
            <a:r>
              <a:rPr lang="en-US" b="1" dirty="0"/>
              <a:t>(v. 15</a:t>
            </a:r>
            <a:r>
              <a:rPr lang="en-US" dirty="0"/>
              <a:t>)</a:t>
            </a:r>
          </a:p>
          <a:p>
            <a:pPr lvl="0"/>
            <a:r>
              <a:rPr lang="en-US" sz="1600" dirty="0"/>
              <a:t>The Message of Leviticus</a:t>
            </a:r>
          </a:p>
          <a:p>
            <a:pPr marL="171450" lvl="0" indent="-171450">
              <a:buFont typeface="Arial" panose="020B0604020202020204" pitchFamily="34" charset="0"/>
              <a:buChar char="•"/>
            </a:pPr>
            <a:r>
              <a:rPr lang="en-US" b="1" i="1" dirty="0"/>
              <a:t>1 Peter 1:15 is a quote from several places in the book of Leviticus.</a:t>
            </a:r>
            <a:endParaRPr lang="en-US" dirty="0"/>
          </a:p>
          <a:p>
            <a:pPr marL="628650" lvl="1" indent="-171450">
              <a:buFont typeface="Arial" panose="020B0604020202020204" pitchFamily="34" charset="0"/>
              <a:buChar char="•"/>
            </a:pPr>
            <a:r>
              <a:rPr lang="en-US" dirty="0"/>
              <a:t>Leviticus is a book on holiness.</a:t>
            </a:r>
          </a:p>
          <a:p>
            <a:pPr marL="628650" lvl="1" indent="-171450">
              <a:buFont typeface="Arial" panose="020B0604020202020204" pitchFamily="34" charset="0"/>
              <a:buChar char="•"/>
            </a:pPr>
            <a:r>
              <a:rPr lang="en-US" dirty="0"/>
              <a:t>Israel was the nation God set apart to fulfill the promise to Abram </a:t>
            </a:r>
            <a:r>
              <a:rPr lang="en-US" b="1" dirty="0"/>
              <a:t>(cf. Genesis 12:1-3).</a:t>
            </a:r>
            <a:endParaRPr lang="en-US" dirty="0"/>
          </a:p>
          <a:p>
            <a:pPr marL="628650" lvl="1" indent="-171450">
              <a:buFont typeface="Arial" panose="020B0604020202020204" pitchFamily="34" charset="0"/>
              <a:buChar char="•"/>
            </a:pPr>
            <a:r>
              <a:rPr lang="en-US" b="1" dirty="0"/>
              <a:t>A nation must have a law. God gave them the law of Moses in the book of Exodus.</a:t>
            </a:r>
            <a:endParaRPr lang="en-US" dirty="0"/>
          </a:p>
          <a:p>
            <a:pPr marL="628650" lvl="1" indent="-171450">
              <a:buFont typeface="Arial" panose="020B0604020202020204" pitchFamily="34" charset="0"/>
              <a:buChar char="•"/>
            </a:pPr>
            <a:r>
              <a:rPr lang="en-US" b="1" dirty="0"/>
              <a:t>Leviticus contains much of that law. </a:t>
            </a:r>
            <a:r>
              <a:rPr lang="en-US" b="1" dirty="0">
                <a:sym typeface="Wingdings" panose="05000000000000000000" pitchFamily="2" charset="2"/>
              </a:rPr>
              <a:t></a:t>
            </a:r>
            <a:endParaRPr lang="en-US" dirty="0"/>
          </a:p>
          <a:p>
            <a:pPr marL="171450" lvl="0" indent="-171450">
              <a:buFont typeface="Arial" panose="020B0604020202020204" pitchFamily="34" charset="0"/>
              <a:buChar char="•"/>
            </a:pPr>
            <a:r>
              <a:rPr lang="en-US" b="1" u="sng" dirty="0"/>
              <a:t>Moral Laws</a:t>
            </a:r>
            <a:r>
              <a:rPr lang="en-US" b="1" dirty="0"/>
              <a:t> are those which had to do with things inherently evil, impure, sinful – (cf. Leviticus 19:11-12).</a:t>
            </a:r>
            <a:endParaRPr lang="en-US" dirty="0"/>
          </a:p>
          <a:p>
            <a:pPr marL="628650" lvl="1" indent="-171450">
              <a:buFont typeface="Arial" panose="020B0604020202020204" pitchFamily="34" charset="0"/>
              <a:buChar char="•"/>
            </a:pPr>
            <a:r>
              <a:rPr lang="en-US" dirty="0"/>
              <a:t>These laws continue to be true to this day, for they are contrary to the moral nature of God.</a:t>
            </a:r>
          </a:p>
          <a:p>
            <a:pPr marL="628650" lvl="1" indent="-171450">
              <a:buFont typeface="Arial" panose="020B0604020202020204" pitchFamily="34" charset="0"/>
              <a:buChar char="•"/>
            </a:pPr>
            <a:r>
              <a:rPr lang="en-US" b="1" i="1" dirty="0"/>
              <a:t>God cannot sin, or be in fellowship with it, therefore, these laws prohibited His chosen people from engaging in it if He was to be their God and dwell in their presence.</a:t>
            </a:r>
            <a:endParaRPr lang="en-US" dirty="0"/>
          </a:p>
          <a:p>
            <a:pPr marL="171450" lvl="0" indent="-171450">
              <a:buFont typeface="Arial" panose="020B0604020202020204" pitchFamily="34" charset="0"/>
              <a:buChar char="•"/>
            </a:pPr>
            <a:r>
              <a:rPr lang="en-US" b="1" u="sng" dirty="0"/>
              <a:t>Ceremonial Laws</a:t>
            </a:r>
            <a:r>
              <a:rPr lang="en-US" b="1" dirty="0"/>
              <a:t> are those which God implemented to emphasize His holiness, and the seriousness of being in His presence and serving Him – (cf. Leviticus 10:1-3).</a:t>
            </a:r>
            <a:endParaRPr lang="en-US" dirty="0"/>
          </a:p>
          <a:p>
            <a:pPr marL="628650" lvl="1" indent="-171450">
              <a:buFont typeface="Arial" panose="020B0604020202020204" pitchFamily="34" charset="0"/>
              <a:buChar char="•"/>
            </a:pPr>
            <a:r>
              <a:rPr lang="en-US" b="1" dirty="0"/>
              <a:t>They were performing an offering commanded by God, but they didn’t adhere to His specifications.</a:t>
            </a:r>
            <a:endParaRPr lang="en-US" dirty="0"/>
          </a:p>
          <a:p>
            <a:pPr marL="628650" lvl="1" indent="-171450">
              <a:buFont typeface="Arial" panose="020B0604020202020204" pitchFamily="34" charset="0"/>
              <a:buChar char="•"/>
            </a:pPr>
            <a:r>
              <a:rPr lang="en-US" b="1" dirty="0"/>
              <a:t>God’s response to Aaron spoke of His holiness.</a:t>
            </a:r>
            <a:endParaRPr lang="en-US" dirty="0"/>
          </a:p>
          <a:p>
            <a:pPr marL="171450" lvl="0" indent="-171450">
              <a:buFont typeface="Arial" panose="020B0604020202020204" pitchFamily="34" charset="0"/>
              <a:buChar char="•"/>
            </a:pPr>
            <a:r>
              <a:rPr lang="en-US" b="1" u="sng" dirty="0"/>
              <a:t>Purity Laws</a:t>
            </a:r>
            <a:r>
              <a:rPr lang="en-US" b="1" dirty="0"/>
              <a:t> concerned things not inherently sinful, but were deemed impure by God, and thus prohibited – (cf. Leviticus 11:26-28).</a:t>
            </a:r>
            <a:endParaRPr lang="en-US" dirty="0"/>
          </a:p>
          <a:p>
            <a:pPr marL="628650" lvl="1" indent="-171450">
              <a:buFont typeface="Arial" panose="020B0604020202020204" pitchFamily="34" charset="0"/>
              <a:buChar char="•"/>
            </a:pPr>
            <a:r>
              <a:rPr lang="en-US" dirty="0"/>
              <a:t>Among these were also laws concerning bodily discharge, childbirth, illnesses and diseases, etc.</a:t>
            </a:r>
          </a:p>
          <a:p>
            <a:pPr marL="628650" lvl="1" indent="-171450">
              <a:buFont typeface="Arial" panose="020B0604020202020204" pitchFamily="34" charset="0"/>
              <a:buChar char="•"/>
            </a:pPr>
            <a:r>
              <a:rPr lang="en-US" b="1" dirty="0"/>
              <a:t>There were things commanded to be done when people came in contact with such so they could become pure again.</a:t>
            </a:r>
            <a:endParaRPr lang="en-US" dirty="0"/>
          </a:p>
          <a:p>
            <a:pPr marL="628650" lvl="1" indent="-171450">
              <a:buFont typeface="Arial" panose="020B0604020202020204" pitchFamily="34" charset="0"/>
              <a:buChar char="•"/>
            </a:pPr>
            <a:r>
              <a:rPr lang="en-US" b="1" dirty="0"/>
              <a:t>It was not inherently sinful to be unclean in this way (leprosy isn’t inherently sinful) but the sin occurred when they disregarded God’s holiness and came before Him unclean!</a:t>
            </a:r>
            <a:endParaRPr lang="en-US" dirty="0"/>
          </a:p>
          <a:p>
            <a:pPr marL="628650" lvl="1" indent="-171450">
              <a:buFont typeface="Arial" panose="020B0604020202020204" pitchFamily="34" charset="0"/>
              <a:buChar char="•"/>
            </a:pPr>
            <a:r>
              <a:rPr lang="en-US" b="1" i="1" dirty="0"/>
              <a:t>These topics of impurity have legitimacy to them. Physically speaking, we can see how these would be impure – God was not to be treated as so common that people would be near Him in these impure states!</a:t>
            </a:r>
            <a:endParaRPr lang="en-US" dirty="0"/>
          </a:p>
          <a:p>
            <a:pPr marL="171450" indent="-171450">
              <a:buFont typeface="Arial" panose="020B0604020202020204" pitchFamily="34" charset="0"/>
              <a:buChar char="•"/>
            </a:pPr>
            <a:r>
              <a:rPr lang="en-US" b="1" dirty="0"/>
              <a:t>The reason for these laws is exemplified even further in the construct of the nation of Israel </a:t>
            </a:r>
            <a:r>
              <a:rPr lang="en-US" b="1" dirty="0">
                <a:sym typeface="Wingdings" panose="05000000000000000000" pitchFamily="2" charset="2"/>
              </a:rPr>
              <a:t></a:t>
            </a:r>
            <a:endParaRPr lang="en-US" dirty="0"/>
          </a:p>
        </p:txBody>
      </p:sp>
      <p:sp>
        <p:nvSpPr>
          <p:cNvPr id="4" name="Slide Number Placeholder 3"/>
          <p:cNvSpPr>
            <a:spLocks noGrp="1"/>
          </p:cNvSpPr>
          <p:nvPr>
            <p:ph type="sldNum" sz="quarter" idx="10"/>
          </p:nvPr>
        </p:nvSpPr>
        <p:spPr/>
        <p:txBody>
          <a:bodyPr/>
          <a:lstStyle/>
          <a:p>
            <a:fld id="{E483E01B-69A9-49FF-ADDF-87CDA6B9721A}" type="slidenum">
              <a:rPr lang="en-US" smtClean="0"/>
              <a:t>6</a:t>
            </a:fld>
            <a:endParaRPr lang="en-US"/>
          </a:p>
        </p:txBody>
      </p:sp>
    </p:spTree>
    <p:extLst>
      <p:ext uri="{BB962C8B-B14F-4D97-AF65-F5344CB8AC3E}">
        <p14:creationId xmlns:p14="http://schemas.microsoft.com/office/powerpoint/2010/main" val="3273084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Priesthood</a:t>
            </a:r>
          </a:p>
          <a:p>
            <a:pPr marL="171450" lvl="0" indent="-171450">
              <a:buFont typeface="Arial" panose="020B0604020202020204" pitchFamily="34" charset="0"/>
              <a:buChar char="•"/>
            </a:pPr>
            <a:r>
              <a:rPr lang="en-US" b="1" i="1" dirty="0"/>
              <a:t>“And you shall be to Me a kingdom of priests and a holy nation.” (Exodus 19:6)</a:t>
            </a:r>
            <a:r>
              <a:rPr lang="en-US" b="1" dirty="0"/>
              <a:t>.</a:t>
            </a:r>
            <a:endParaRPr lang="en-US" dirty="0"/>
          </a:p>
          <a:p>
            <a:pPr marL="628650" lvl="1" indent="-171450">
              <a:buFont typeface="Arial" panose="020B0604020202020204" pitchFamily="34" charset="0"/>
              <a:buChar char="•"/>
            </a:pPr>
            <a:r>
              <a:rPr lang="en-US" b="1" dirty="0"/>
              <a:t>Levitical Priesthood. </a:t>
            </a:r>
            <a:r>
              <a:rPr lang="en-US" b="1" dirty="0">
                <a:sym typeface="Wingdings" panose="05000000000000000000" pitchFamily="2" charset="2"/>
              </a:rPr>
              <a:t></a:t>
            </a:r>
            <a:endParaRPr lang="en-US" dirty="0"/>
          </a:p>
          <a:p>
            <a:pPr marL="171450" lvl="0" indent="-171450">
              <a:buFont typeface="Arial" panose="020B0604020202020204" pitchFamily="34" charset="0"/>
              <a:buChar char="•"/>
            </a:pPr>
            <a:r>
              <a:rPr lang="en-US" b="1" dirty="0"/>
              <a:t>Deuteronomy 10:8</a:t>
            </a:r>
            <a:r>
              <a:rPr lang="en-US" dirty="0"/>
              <a:t> – The tribe of Levi was set apart from the rest of Israel to serve in a certain capacity.</a:t>
            </a:r>
          </a:p>
          <a:p>
            <a:pPr marL="171450" lvl="0" indent="-171450">
              <a:buFont typeface="Arial" panose="020B0604020202020204" pitchFamily="34" charset="0"/>
              <a:buChar char="•"/>
            </a:pPr>
            <a:r>
              <a:rPr lang="en-US" b="1" dirty="0"/>
              <a:t>Aaron and his sons, of the tribe of Levi, were consecrated (set apart for a specific purpose) to be priests – Exodus 29:35</a:t>
            </a:r>
            <a:endParaRPr lang="en-US" dirty="0"/>
          </a:p>
          <a:p>
            <a:pPr marL="628650" lvl="1" indent="-171450">
              <a:buFont typeface="Arial" panose="020B0604020202020204" pitchFamily="34" charset="0"/>
              <a:buChar char="•"/>
            </a:pPr>
            <a:r>
              <a:rPr lang="en-US" b="1" dirty="0"/>
              <a:t>The nation of Israel was a holy nation. Therefore, all had to observe the laws if God was to remain with them in their presence.</a:t>
            </a:r>
            <a:endParaRPr lang="en-US" dirty="0"/>
          </a:p>
          <a:p>
            <a:pPr marL="628650" lvl="1" indent="-171450">
              <a:buFont typeface="Arial" panose="020B0604020202020204" pitchFamily="34" charset="0"/>
              <a:buChar char="•"/>
            </a:pPr>
            <a:r>
              <a:rPr lang="en-US" b="1" dirty="0"/>
              <a:t>The Priests served in the closest proximity to God – in the sanctuary.</a:t>
            </a:r>
            <a:endParaRPr lang="en-US" dirty="0"/>
          </a:p>
          <a:p>
            <a:pPr marL="1085850" lvl="2" indent="-171450">
              <a:buFont typeface="Arial" panose="020B0604020202020204" pitchFamily="34" charset="0"/>
              <a:buChar char="•"/>
            </a:pPr>
            <a:r>
              <a:rPr lang="en-US" b="1" dirty="0"/>
              <a:t>Their dress had specifications.</a:t>
            </a:r>
            <a:endParaRPr lang="en-US" dirty="0"/>
          </a:p>
          <a:p>
            <a:pPr marL="1085850" lvl="2" indent="-171450">
              <a:buFont typeface="Arial" panose="020B0604020202020204" pitchFamily="34" charset="0"/>
              <a:buChar char="•"/>
            </a:pPr>
            <a:r>
              <a:rPr lang="en-US" b="1" dirty="0"/>
              <a:t>They had to go through steps before entering and serving.</a:t>
            </a:r>
            <a:endParaRPr lang="en-US" dirty="0"/>
          </a:p>
          <a:p>
            <a:pPr marL="1085850" lvl="2" indent="-171450">
              <a:buFont typeface="Arial" panose="020B0604020202020204" pitchFamily="34" charset="0"/>
              <a:buChar char="•"/>
            </a:pPr>
            <a:r>
              <a:rPr lang="en-US" b="1" dirty="0"/>
              <a:t>Etc.</a:t>
            </a:r>
            <a:endParaRPr lang="en-US" dirty="0"/>
          </a:p>
          <a:p>
            <a:pPr marL="628650" lvl="1" indent="-171450">
              <a:buFont typeface="Arial" panose="020B0604020202020204" pitchFamily="34" charset="0"/>
              <a:buChar char="•"/>
            </a:pPr>
            <a:r>
              <a:rPr lang="en-US" b="1" dirty="0"/>
              <a:t>The closer you were to God, the more set apart you were to be, the High Priest being closest once a year.</a:t>
            </a:r>
            <a:endParaRPr lang="en-US" dirty="0"/>
          </a:p>
          <a:p>
            <a:pPr marL="1085850" lvl="2" indent="-171450">
              <a:buFont typeface="Arial" panose="020B0604020202020204" pitchFamily="34" charset="0"/>
              <a:buChar char="•"/>
            </a:pPr>
            <a:r>
              <a:rPr lang="en-US" dirty="0"/>
              <a:t>These things were all a shadow </a:t>
            </a:r>
            <a:r>
              <a:rPr lang="en-US" b="1" dirty="0"/>
              <a:t>(cf. Hebrews 8:3-6).</a:t>
            </a:r>
            <a:endParaRPr lang="en-US" dirty="0"/>
          </a:p>
          <a:p>
            <a:pPr marL="1085850" lvl="2" indent="-171450">
              <a:buFont typeface="Arial" panose="020B0604020202020204" pitchFamily="34" charset="0"/>
              <a:buChar char="•"/>
            </a:pPr>
            <a:r>
              <a:rPr lang="en-US" dirty="0"/>
              <a:t>Christ is the real High Priest </a:t>
            </a:r>
            <a:r>
              <a:rPr lang="en-US" b="1" dirty="0"/>
              <a:t>(cf. Hebrews 9:24).</a:t>
            </a:r>
            <a:endParaRPr lang="en-US" dirty="0"/>
          </a:p>
          <a:p>
            <a:pPr marL="1085850" lvl="2" indent="-171450">
              <a:buFont typeface="Arial" panose="020B0604020202020204" pitchFamily="34" charset="0"/>
              <a:buChar char="•"/>
            </a:pPr>
            <a:r>
              <a:rPr lang="en-US" dirty="0"/>
              <a:t>We are the priests in God’s holy nation </a:t>
            </a:r>
            <a:r>
              <a:rPr lang="en-US"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E483E01B-69A9-49FF-ADDF-87CDA6B9721A}" type="slidenum">
              <a:rPr lang="en-US" smtClean="0"/>
              <a:t>7</a:t>
            </a:fld>
            <a:endParaRPr lang="en-US"/>
          </a:p>
        </p:txBody>
      </p:sp>
    </p:spTree>
    <p:extLst>
      <p:ext uri="{BB962C8B-B14F-4D97-AF65-F5344CB8AC3E}">
        <p14:creationId xmlns:p14="http://schemas.microsoft.com/office/powerpoint/2010/main" val="3090733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We are a priesthood, set apart for service to God!</a:t>
            </a:r>
          </a:p>
          <a:p>
            <a:pPr marL="171450" lvl="0" indent="-171450">
              <a:buFont typeface="Arial" panose="020B0604020202020204" pitchFamily="34" charset="0"/>
              <a:buChar char="•"/>
            </a:pPr>
            <a:r>
              <a:rPr lang="en-US" b="1" dirty="0"/>
              <a:t>1 Peter 2:4-10</a:t>
            </a:r>
            <a:endParaRPr lang="en-US" dirty="0"/>
          </a:p>
          <a:p>
            <a:pPr marL="628650" lvl="1" indent="-171450">
              <a:buFont typeface="Arial" panose="020B0604020202020204" pitchFamily="34" charset="0"/>
              <a:buChar char="•"/>
            </a:pPr>
            <a:r>
              <a:rPr lang="en-US" b="1" dirty="0"/>
              <a:t>Our priesthood is legitimate! We must maintain holiness before our Holy God!</a:t>
            </a:r>
            <a:endParaRPr lang="en-US" dirty="0"/>
          </a:p>
          <a:p>
            <a:pPr marL="628650" lvl="1" indent="-171450">
              <a:buFont typeface="Arial" panose="020B0604020202020204" pitchFamily="34" charset="0"/>
              <a:buChar char="•"/>
            </a:pPr>
            <a:r>
              <a:rPr lang="en-US" b="1" dirty="0"/>
              <a:t>We serve in a close capacity to God and we must live like it!</a:t>
            </a:r>
            <a:endParaRPr lang="en-US" dirty="0"/>
          </a:p>
          <a:p>
            <a:pPr marL="171450" lvl="0" indent="-171450">
              <a:buFont typeface="Arial" panose="020B0604020202020204" pitchFamily="34" charset="0"/>
              <a:buChar char="•"/>
            </a:pPr>
            <a:r>
              <a:rPr lang="en-US" b="1" dirty="0"/>
              <a:t>(v. 11-12) – Abstain from immoral activity!</a:t>
            </a:r>
            <a:endParaRPr lang="en-US" dirty="0"/>
          </a:p>
          <a:p>
            <a:pPr marL="171450" lvl="0" indent="-171450">
              <a:buFont typeface="Arial" panose="020B0604020202020204" pitchFamily="34" charset="0"/>
              <a:buChar char="•"/>
            </a:pPr>
            <a:r>
              <a:rPr lang="en-US" b="1" dirty="0"/>
              <a:t>Romans 12:1-2 – Our lives are the sacrifices we give as priests.</a:t>
            </a:r>
            <a:endParaRPr lang="en-US" dirty="0"/>
          </a:p>
          <a:p>
            <a:pPr marL="628650" lvl="1" indent="-171450">
              <a:buFont typeface="Arial" panose="020B0604020202020204" pitchFamily="34" charset="0"/>
              <a:buChar char="•"/>
            </a:pPr>
            <a:r>
              <a:rPr lang="en-US" b="1" dirty="0"/>
              <a:t>Priests are set apart – thus not conformed to the world!</a:t>
            </a:r>
            <a:endParaRPr lang="en-US" dirty="0"/>
          </a:p>
          <a:p>
            <a:pPr marL="171450" lvl="0" indent="-171450">
              <a:buFont typeface="Arial" panose="020B0604020202020204" pitchFamily="34" charset="0"/>
              <a:buChar char="•"/>
            </a:pPr>
            <a:r>
              <a:rPr lang="en-US" b="1" dirty="0"/>
              <a:t>Ultimately, God has set us apart – sanctified us – when He washed us in the blood of Christ – Hebrews 10:10, 14</a:t>
            </a:r>
            <a:endParaRPr lang="en-US" dirty="0"/>
          </a:p>
          <a:p>
            <a:pPr marL="628650" lvl="1" indent="-171450">
              <a:buFont typeface="Arial" panose="020B0604020202020204" pitchFamily="34" charset="0"/>
              <a:buChar char="•"/>
            </a:pPr>
            <a:r>
              <a:rPr lang="en-US" b="1" dirty="0"/>
              <a:t>This is something that must be maintained!</a:t>
            </a:r>
            <a:endParaRPr lang="en-US" dirty="0"/>
          </a:p>
          <a:p>
            <a:pPr marL="628650" lvl="1" indent="-171450">
              <a:buFont typeface="Arial" panose="020B0604020202020204" pitchFamily="34" charset="0"/>
              <a:buChar char="•"/>
            </a:pPr>
            <a:r>
              <a:rPr lang="en-US" b="1" dirty="0"/>
              <a:t>We are set apart, therefore, we can’t participate in worldly things – 1 Corinthians 6:9-11</a:t>
            </a:r>
            <a:endParaRPr lang="en-US" dirty="0"/>
          </a:p>
          <a:p>
            <a:pPr marL="1085850" lvl="2" indent="-171450">
              <a:buFont typeface="Arial" panose="020B0604020202020204" pitchFamily="34" charset="0"/>
              <a:buChar char="•"/>
            </a:pPr>
            <a:r>
              <a:rPr lang="en-US" b="1" dirty="0"/>
              <a:t>The point of God’s holiness, and what it calls us to, is illustrated in Paul’s admonition against sexual immorality – 1 Corinthians 6:15-20</a:t>
            </a:r>
            <a:endParaRPr lang="en-US" dirty="0"/>
          </a:p>
          <a:p>
            <a:pPr marL="1543050" lvl="3" indent="-171450">
              <a:buFont typeface="Arial" panose="020B0604020202020204" pitchFamily="34" charset="0"/>
              <a:buChar char="•"/>
            </a:pPr>
            <a:r>
              <a:rPr lang="en-US" b="1" dirty="0"/>
              <a:t>We were sanctified (Set apart for service to God) so we are no longer to act in that way </a:t>
            </a:r>
            <a:r>
              <a:rPr lang="en-US" b="1" dirty="0">
                <a:sym typeface="Wingdings" panose="05000000000000000000" pitchFamily="2" charset="2"/>
              </a:rPr>
              <a:t></a:t>
            </a:r>
            <a:endParaRPr lang="en-US" dirty="0"/>
          </a:p>
          <a:p>
            <a:pPr marL="1085850" lvl="2" indent="-171450">
              <a:buFont typeface="Arial" panose="020B0604020202020204" pitchFamily="34" charset="0"/>
              <a:buChar char="•"/>
            </a:pPr>
            <a:r>
              <a:rPr lang="en-US" b="1" dirty="0"/>
              <a:t>2 Corinthians 6:14-7:1 – Perfecting Holiness.</a:t>
            </a:r>
            <a:endParaRPr lang="en-US" dirty="0"/>
          </a:p>
          <a:p>
            <a:pPr marL="1543050" lvl="3" indent="-171450">
              <a:buFont typeface="Arial" panose="020B0604020202020204" pitchFamily="34" charset="0"/>
              <a:buChar char="•"/>
            </a:pPr>
            <a:r>
              <a:rPr lang="en-US" dirty="0"/>
              <a:t>Perfecting holiness in the fear of God is exactly the same concept we’ve looked at so far.</a:t>
            </a:r>
          </a:p>
          <a:p>
            <a:pPr marL="171450" indent="-171450">
              <a:buFont typeface="Arial" panose="020B0604020202020204" pitchFamily="34" charset="0"/>
              <a:buChar char="•"/>
            </a:pPr>
            <a:r>
              <a:rPr lang="en-US" b="1" dirty="0"/>
              <a:t>God’s grace does not suggest we are now able to be more relaxed about how we live. It demands the exact opposite! – Titus 2:11-14 (Purify His own Special people!)</a:t>
            </a:r>
            <a:endParaRPr lang="en-US" dirty="0"/>
          </a:p>
        </p:txBody>
      </p:sp>
      <p:sp>
        <p:nvSpPr>
          <p:cNvPr id="4" name="Slide Number Placeholder 3"/>
          <p:cNvSpPr>
            <a:spLocks noGrp="1"/>
          </p:cNvSpPr>
          <p:nvPr>
            <p:ph type="sldNum" sz="quarter" idx="10"/>
          </p:nvPr>
        </p:nvSpPr>
        <p:spPr/>
        <p:txBody>
          <a:bodyPr/>
          <a:lstStyle/>
          <a:p>
            <a:fld id="{E483E01B-69A9-49FF-ADDF-87CDA6B9721A}" type="slidenum">
              <a:rPr lang="en-US" smtClean="0"/>
              <a:t>8</a:t>
            </a:fld>
            <a:endParaRPr lang="en-US"/>
          </a:p>
        </p:txBody>
      </p:sp>
    </p:spTree>
    <p:extLst>
      <p:ext uri="{BB962C8B-B14F-4D97-AF65-F5344CB8AC3E}">
        <p14:creationId xmlns:p14="http://schemas.microsoft.com/office/powerpoint/2010/main" val="4202584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b="1" dirty="0"/>
              <a:t>We do not serve a God that is common. There is but One God, and therefore He is Holy!</a:t>
            </a:r>
            <a:endParaRPr lang="en-US" dirty="0"/>
          </a:p>
          <a:p>
            <a:pPr marL="171450" lvl="0" indent="-171450">
              <a:buFont typeface="Arial" panose="020B0604020202020204" pitchFamily="34" charset="0"/>
              <a:buChar char="•"/>
            </a:pPr>
            <a:r>
              <a:rPr lang="en-US" b="1" dirty="0"/>
              <a:t>All that come before Him must regard Him as such. We cannot please Him in an impure, unholy state!</a:t>
            </a:r>
            <a:endParaRPr lang="en-US" dirty="0"/>
          </a:p>
          <a:p>
            <a:pPr marL="171450" lvl="0" indent="-171450">
              <a:buFont typeface="Arial" panose="020B0604020202020204" pitchFamily="34" charset="0"/>
              <a:buChar char="•"/>
            </a:pPr>
            <a:r>
              <a:rPr lang="en-US" b="1" dirty="0"/>
              <a:t>Our attitude should reflect this – We shouldn’t ask how close can we get to the world, but how can we further be set apart for God!</a:t>
            </a:r>
            <a:endParaRPr lang="en-US" dirty="0"/>
          </a:p>
        </p:txBody>
      </p:sp>
      <p:sp>
        <p:nvSpPr>
          <p:cNvPr id="4" name="Slide Number Placeholder 3"/>
          <p:cNvSpPr>
            <a:spLocks noGrp="1"/>
          </p:cNvSpPr>
          <p:nvPr>
            <p:ph type="sldNum" sz="quarter" idx="10"/>
          </p:nvPr>
        </p:nvSpPr>
        <p:spPr/>
        <p:txBody>
          <a:bodyPr/>
          <a:lstStyle/>
          <a:p>
            <a:fld id="{E483E01B-69A9-49FF-ADDF-87CDA6B9721A}" type="slidenum">
              <a:rPr lang="en-US" smtClean="0"/>
              <a:t>9</a:t>
            </a:fld>
            <a:endParaRPr lang="en-US"/>
          </a:p>
        </p:txBody>
      </p:sp>
    </p:spTree>
    <p:extLst>
      <p:ext uri="{BB962C8B-B14F-4D97-AF65-F5344CB8AC3E}">
        <p14:creationId xmlns:p14="http://schemas.microsoft.com/office/powerpoint/2010/main" val="2712281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96C5BB-21F1-4DF1-BF13-9E42BE515D05}"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0B9ED-6F62-4972-9ABC-230A9791D2BE}" type="slidenum">
              <a:rPr lang="en-US" smtClean="0"/>
              <a:t>‹#›</a:t>
            </a:fld>
            <a:endParaRPr lang="en-US"/>
          </a:p>
        </p:txBody>
      </p:sp>
    </p:spTree>
    <p:extLst>
      <p:ext uri="{BB962C8B-B14F-4D97-AF65-F5344CB8AC3E}">
        <p14:creationId xmlns:p14="http://schemas.microsoft.com/office/powerpoint/2010/main" val="310484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96C5BB-21F1-4DF1-BF13-9E42BE515D05}"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0B9ED-6F62-4972-9ABC-230A9791D2BE}" type="slidenum">
              <a:rPr lang="en-US" smtClean="0"/>
              <a:t>‹#›</a:t>
            </a:fld>
            <a:endParaRPr lang="en-US"/>
          </a:p>
        </p:txBody>
      </p:sp>
    </p:spTree>
    <p:extLst>
      <p:ext uri="{BB962C8B-B14F-4D97-AF65-F5344CB8AC3E}">
        <p14:creationId xmlns:p14="http://schemas.microsoft.com/office/powerpoint/2010/main" val="1355805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96C5BB-21F1-4DF1-BF13-9E42BE515D05}"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0B9ED-6F62-4972-9ABC-230A9791D2BE}" type="slidenum">
              <a:rPr lang="en-US" smtClean="0"/>
              <a:t>‹#›</a:t>
            </a:fld>
            <a:endParaRPr lang="en-US"/>
          </a:p>
        </p:txBody>
      </p:sp>
    </p:spTree>
    <p:extLst>
      <p:ext uri="{BB962C8B-B14F-4D97-AF65-F5344CB8AC3E}">
        <p14:creationId xmlns:p14="http://schemas.microsoft.com/office/powerpoint/2010/main" val="1655606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96C5BB-21F1-4DF1-BF13-9E42BE515D05}"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0B9ED-6F62-4972-9ABC-230A9791D2BE}" type="slidenum">
              <a:rPr lang="en-US" smtClean="0"/>
              <a:t>‹#›</a:t>
            </a:fld>
            <a:endParaRPr lang="en-US"/>
          </a:p>
        </p:txBody>
      </p:sp>
    </p:spTree>
    <p:extLst>
      <p:ext uri="{BB962C8B-B14F-4D97-AF65-F5344CB8AC3E}">
        <p14:creationId xmlns:p14="http://schemas.microsoft.com/office/powerpoint/2010/main" val="221393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96C5BB-21F1-4DF1-BF13-9E42BE515D05}" type="datetimeFigureOut">
              <a:rPr lang="en-US" smtClean="0"/>
              <a:t>9/12/2015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0B9ED-6F62-4972-9ABC-230A9791D2BE}" type="slidenum">
              <a:rPr lang="en-US" smtClean="0"/>
              <a:t>‹#›</a:t>
            </a:fld>
            <a:endParaRPr lang="en-US"/>
          </a:p>
        </p:txBody>
      </p:sp>
    </p:spTree>
    <p:extLst>
      <p:ext uri="{BB962C8B-B14F-4D97-AF65-F5344CB8AC3E}">
        <p14:creationId xmlns:p14="http://schemas.microsoft.com/office/powerpoint/2010/main" val="1207560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96C5BB-21F1-4DF1-BF13-9E42BE515D05}" type="datetimeFigureOut">
              <a:rPr lang="en-US" smtClean="0"/>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0B9ED-6F62-4972-9ABC-230A9791D2BE}" type="slidenum">
              <a:rPr lang="en-US" smtClean="0"/>
              <a:t>‹#›</a:t>
            </a:fld>
            <a:endParaRPr lang="en-US"/>
          </a:p>
        </p:txBody>
      </p:sp>
    </p:spTree>
    <p:extLst>
      <p:ext uri="{BB962C8B-B14F-4D97-AF65-F5344CB8AC3E}">
        <p14:creationId xmlns:p14="http://schemas.microsoft.com/office/powerpoint/2010/main" val="880225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96C5BB-21F1-4DF1-BF13-9E42BE515D05}" type="datetimeFigureOut">
              <a:rPr lang="en-US" smtClean="0"/>
              <a:t>9/12/2015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0B9ED-6F62-4972-9ABC-230A9791D2BE}" type="slidenum">
              <a:rPr lang="en-US" smtClean="0"/>
              <a:t>‹#›</a:t>
            </a:fld>
            <a:endParaRPr lang="en-US"/>
          </a:p>
        </p:txBody>
      </p:sp>
    </p:spTree>
    <p:extLst>
      <p:ext uri="{BB962C8B-B14F-4D97-AF65-F5344CB8AC3E}">
        <p14:creationId xmlns:p14="http://schemas.microsoft.com/office/powerpoint/2010/main" val="264299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96C5BB-21F1-4DF1-BF13-9E42BE515D05}" type="datetimeFigureOut">
              <a:rPr lang="en-US" smtClean="0"/>
              <a:t>9/12/2015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0B9ED-6F62-4972-9ABC-230A9791D2BE}" type="slidenum">
              <a:rPr lang="en-US" smtClean="0"/>
              <a:t>‹#›</a:t>
            </a:fld>
            <a:endParaRPr lang="en-US"/>
          </a:p>
        </p:txBody>
      </p:sp>
    </p:spTree>
    <p:extLst>
      <p:ext uri="{BB962C8B-B14F-4D97-AF65-F5344CB8AC3E}">
        <p14:creationId xmlns:p14="http://schemas.microsoft.com/office/powerpoint/2010/main" val="331886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6C5BB-21F1-4DF1-BF13-9E42BE515D05}" type="datetimeFigureOut">
              <a:rPr lang="en-US" smtClean="0"/>
              <a:t>9/12/2015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0B9ED-6F62-4972-9ABC-230A9791D2BE}" type="slidenum">
              <a:rPr lang="en-US" smtClean="0"/>
              <a:t>‹#›</a:t>
            </a:fld>
            <a:endParaRPr lang="en-US"/>
          </a:p>
        </p:txBody>
      </p:sp>
    </p:spTree>
    <p:extLst>
      <p:ext uri="{BB962C8B-B14F-4D97-AF65-F5344CB8AC3E}">
        <p14:creationId xmlns:p14="http://schemas.microsoft.com/office/powerpoint/2010/main" val="359706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96C5BB-21F1-4DF1-BF13-9E42BE515D05}" type="datetimeFigureOut">
              <a:rPr lang="en-US" smtClean="0"/>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0B9ED-6F62-4972-9ABC-230A9791D2BE}" type="slidenum">
              <a:rPr lang="en-US" smtClean="0"/>
              <a:t>‹#›</a:t>
            </a:fld>
            <a:endParaRPr lang="en-US"/>
          </a:p>
        </p:txBody>
      </p:sp>
    </p:spTree>
    <p:extLst>
      <p:ext uri="{BB962C8B-B14F-4D97-AF65-F5344CB8AC3E}">
        <p14:creationId xmlns:p14="http://schemas.microsoft.com/office/powerpoint/2010/main" val="353280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96C5BB-21F1-4DF1-BF13-9E42BE515D05}" type="datetimeFigureOut">
              <a:rPr lang="en-US" smtClean="0"/>
              <a:t>9/12/2015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0B9ED-6F62-4972-9ABC-230A9791D2BE}" type="slidenum">
              <a:rPr lang="en-US" smtClean="0"/>
              <a:t>‹#›</a:t>
            </a:fld>
            <a:endParaRPr lang="en-US"/>
          </a:p>
        </p:txBody>
      </p:sp>
    </p:spTree>
    <p:extLst>
      <p:ext uri="{BB962C8B-B14F-4D97-AF65-F5344CB8AC3E}">
        <p14:creationId xmlns:p14="http://schemas.microsoft.com/office/powerpoint/2010/main" val="421296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6C5BB-21F1-4DF1-BF13-9E42BE515D05}" type="datetimeFigureOut">
              <a:rPr lang="en-US" smtClean="0"/>
              <a:t>9/12/2015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0B9ED-6F62-4972-9ABC-230A9791D2BE}" type="slidenum">
              <a:rPr lang="en-US" smtClean="0"/>
              <a:t>‹#›</a:t>
            </a:fld>
            <a:endParaRPr lang="en-US"/>
          </a:p>
        </p:txBody>
      </p:sp>
    </p:spTree>
    <p:extLst>
      <p:ext uri="{BB962C8B-B14F-4D97-AF65-F5344CB8AC3E}">
        <p14:creationId xmlns:p14="http://schemas.microsoft.com/office/powerpoint/2010/main" val="228919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3384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96617"/>
            <a:ext cx="7772400" cy="2387600"/>
          </a:xfrm>
        </p:spPr>
        <p:txBody>
          <a:bodyPr>
            <a:noAutofit/>
          </a:bodyPr>
          <a:lstStyle/>
          <a:p>
            <a:r>
              <a:rPr lang="en-US" sz="11500" b="1" dirty="0" smtClean="0">
                <a:latin typeface="Freestyle Script" panose="030804020302050B0404" pitchFamily="66" charset="0"/>
              </a:rPr>
              <a:t>The Holiness</a:t>
            </a:r>
            <a:br>
              <a:rPr lang="en-US" sz="11500" b="1" dirty="0" smtClean="0">
                <a:latin typeface="Freestyle Script" panose="030804020302050B0404" pitchFamily="66" charset="0"/>
              </a:rPr>
            </a:br>
            <a:r>
              <a:rPr lang="en-US" sz="11500" b="1" dirty="0" smtClean="0">
                <a:latin typeface="Freestyle Script" panose="030804020302050B0404" pitchFamily="66" charset="0"/>
              </a:rPr>
              <a:t>of God</a:t>
            </a:r>
            <a:endParaRPr lang="en-US" sz="11500" b="1" dirty="0">
              <a:latin typeface="Freestyle Script" panose="030804020302050B0404" pitchFamily="66" charset="0"/>
            </a:endParaRPr>
          </a:p>
        </p:txBody>
      </p:sp>
      <p:sp>
        <p:nvSpPr>
          <p:cNvPr id="3" name="Subtitle 2"/>
          <p:cNvSpPr>
            <a:spLocks noGrp="1"/>
          </p:cNvSpPr>
          <p:nvPr>
            <p:ph type="subTitle" idx="1"/>
          </p:nvPr>
        </p:nvSpPr>
        <p:spPr>
          <a:xfrm>
            <a:off x="1143000" y="5184217"/>
            <a:ext cx="6858000" cy="1374348"/>
          </a:xfrm>
        </p:spPr>
        <p:txBody>
          <a:bodyPr>
            <a:normAutofit/>
          </a:bodyPr>
          <a:lstStyle/>
          <a:p>
            <a:r>
              <a:rPr lang="en-US" sz="3600" i="1" dirty="0" smtClean="0"/>
              <a:t>1 Peter 1:13-16</a:t>
            </a:r>
            <a:endParaRPr lang="en-US" sz="3600" i="1" dirty="0"/>
          </a:p>
        </p:txBody>
      </p:sp>
    </p:spTree>
    <p:extLst>
      <p:ext uri="{BB962C8B-B14F-4D97-AF65-F5344CB8AC3E}">
        <p14:creationId xmlns:p14="http://schemas.microsoft.com/office/powerpoint/2010/main" val="390547431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dirty="0" smtClean="0">
                <a:latin typeface="Freestyle Script" panose="030804020302050B0404" pitchFamily="66" charset="0"/>
              </a:rPr>
              <a:t>He is Holy</a:t>
            </a:r>
            <a:endParaRPr lang="en-US" sz="8800" b="1" dirty="0">
              <a:latin typeface="Freestyle Script" panose="030804020302050B0404" pitchFamily="66" charset="0"/>
            </a:endParaRPr>
          </a:p>
        </p:txBody>
      </p:sp>
      <p:sp>
        <p:nvSpPr>
          <p:cNvPr id="3" name="Content Placeholder 2"/>
          <p:cNvSpPr>
            <a:spLocks noGrp="1"/>
          </p:cNvSpPr>
          <p:nvPr>
            <p:ph idx="1"/>
          </p:nvPr>
        </p:nvSpPr>
        <p:spPr/>
        <p:txBody>
          <a:bodyPr/>
          <a:lstStyle/>
          <a:p>
            <a:pPr marL="0" indent="0" algn="ctr">
              <a:buNone/>
            </a:pPr>
            <a:r>
              <a:rPr lang="en-US" sz="3600" i="1" dirty="0" smtClean="0"/>
              <a:t>Holy – separated; set apart.</a:t>
            </a:r>
          </a:p>
          <a:p>
            <a:pPr marL="0" indent="0" algn="ctr">
              <a:buNone/>
            </a:pPr>
            <a:endParaRPr lang="en-US" sz="2400" b="1" dirty="0" smtClean="0"/>
          </a:p>
          <a:p>
            <a:pPr marL="0" indent="0" algn="ctr">
              <a:buNone/>
            </a:pPr>
            <a:r>
              <a:rPr lang="en-US" sz="4000" b="1" dirty="0" smtClean="0"/>
              <a:t>Sanctuary</a:t>
            </a:r>
          </a:p>
          <a:p>
            <a:pPr marL="0" indent="0" algn="ctr">
              <a:buNone/>
            </a:pPr>
            <a:r>
              <a:rPr lang="en-US" sz="3200" i="1" dirty="0" smtClean="0"/>
              <a:t>Exodus 25:8-9; 29:43-46</a:t>
            </a:r>
          </a:p>
          <a:p>
            <a:pPr marL="0" indent="0" algn="ctr">
              <a:buNone/>
            </a:pPr>
            <a:endParaRPr lang="en-US" sz="4000" b="1" dirty="0" smtClean="0"/>
          </a:p>
        </p:txBody>
      </p:sp>
    </p:spTree>
    <p:extLst>
      <p:ext uri="{BB962C8B-B14F-4D97-AF65-F5344CB8AC3E}">
        <p14:creationId xmlns:p14="http://schemas.microsoft.com/office/powerpoint/2010/main" val="12487067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dirty="0" smtClean="0">
                <a:latin typeface="Freestyle Script" panose="030804020302050B0404" pitchFamily="66" charset="0"/>
              </a:rPr>
              <a:t>He is Holy</a:t>
            </a:r>
            <a:endParaRPr lang="en-US" sz="8800" b="1" dirty="0">
              <a:latin typeface="Freestyle Script" panose="030804020302050B0404" pitchFamily="66" charset="0"/>
            </a:endParaRPr>
          </a:p>
        </p:txBody>
      </p:sp>
      <p:sp>
        <p:nvSpPr>
          <p:cNvPr id="3" name="Content Placeholder 2"/>
          <p:cNvSpPr>
            <a:spLocks noGrp="1"/>
          </p:cNvSpPr>
          <p:nvPr>
            <p:ph idx="1"/>
          </p:nvPr>
        </p:nvSpPr>
        <p:spPr/>
        <p:txBody>
          <a:bodyPr/>
          <a:lstStyle/>
          <a:p>
            <a:pPr marL="0" indent="0" algn="ctr">
              <a:buNone/>
            </a:pPr>
            <a:r>
              <a:rPr lang="en-US" sz="3600" i="1" dirty="0" smtClean="0"/>
              <a:t>Holy – separated; set apart.</a:t>
            </a:r>
          </a:p>
          <a:p>
            <a:pPr marL="0" indent="0" algn="ctr">
              <a:buNone/>
            </a:pPr>
            <a:endParaRPr lang="en-US" sz="2400" b="1" dirty="0" smtClean="0"/>
          </a:p>
          <a:p>
            <a:pPr marL="0" indent="0" algn="ctr">
              <a:buNone/>
            </a:pPr>
            <a:r>
              <a:rPr lang="en-US" sz="4000" b="1" dirty="0" smtClean="0"/>
              <a:t>Sanctuary</a:t>
            </a:r>
          </a:p>
          <a:p>
            <a:pPr marL="0" indent="0" algn="ctr">
              <a:buNone/>
            </a:pPr>
            <a:r>
              <a:rPr lang="en-US" sz="3200" i="1" dirty="0" smtClean="0"/>
              <a:t>Exodus 25:8-9; 29:43-46</a:t>
            </a:r>
          </a:p>
          <a:p>
            <a:pPr marL="0" indent="0" algn="ctr">
              <a:buNone/>
            </a:pPr>
            <a:r>
              <a:rPr lang="en-US" sz="4000" b="1" dirty="0" smtClean="0"/>
              <a:t>Pattern</a:t>
            </a:r>
          </a:p>
          <a:p>
            <a:pPr marL="0" indent="0" algn="ctr">
              <a:buNone/>
            </a:pPr>
            <a:r>
              <a:rPr lang="en-US" sz="3200" i="1" dirty="0" smtClean="0"/>
              <a:t>Hebrews 9:1-5</a:t>
            </a:r>
            <a:endParaRPr lang="en-US" sz="3200" i="1" dirty="0"/>
          </a:p>
        </p:txBody>
      </p:sp>
    </p:spTree>
    <p:extLst>
      <p:ext uri="{BB962C8B-B14F-4D97-AF65-F5344CB8AC3E}">
        <p14:creationId xmlns:p14="http://schemas.microsoft.com/office/powerpoint/2010/main" val="241159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dirty="0" smtClean="0">
                <a:latin typeface="Freestyle Script" panose="030804020302050B0404" pitchFamily="66" charset="0"/>
              </a:rPr>
              <a:t>He is Holy</a:t>
            </a:r>
            <a:endParaRPr lang="en-US" sz="8800" b="1" dirty="0">
              <a:latin typeface="Freestyle Script" panose="030804020302050B0404" pitchFamily="66" charset="0"/>
            </a:endParaRPr>
          </a:p>
        </p:txBody>
      </p:sp>
      <p:sp>
        <p:nvSpPr>
          <p:cNvPr id="3" name="Content Placeholder 2"/>
          <p:cNvSpPr>
            <a:spLocks noGrp="1"/>
          </p:cNvSpPr>
          <p:nvPr>
            <p:ph idx="1"/>
          </p:nvPr>
        </p:nvSpPr>
        <p:spPr/>
        <p:txBody>
          <a:bodyPr>
            <a:normAutofit/>
          </a:bodyPr>
          <a:lstStyle/>
          <a:p>
            <a:pPr marL="0" indent="0" algn="ctr">
              <a:buNone/>
            </a:pPr>
            <a:r>
              <a:rPr lang="en-US" sz="3600" i="1" dirty="0" smtClean="0"/>
              <a:t>God alone is:</a:t>
            </a:r>
            <a:endParaRPr lang="en-US" sz="2400" b="1" dirty="0" smtClean="0"/>
          </a:p>
          <a:p>
            <a:pPr marL="0" indent="0" algn="ctr">
              <a:buNone/>
            </a:pPr>
            <a:r>
              <a:rPr lang="en-US" sz="4000" b="1" dirty="0" smtClean="0"/>
              <a:t>Divine</a:t>
            </a:r>
          </a:p>
          <a:p>
            <a:pPr marL="0" indent="0" algn="ctr">
              <a:buNone/>
            </a:pPr>
            <a:r>
              <a:rPr lang="en-US" sz="3200" i="1" dirty="0" smtClean="0"/>
              <a:t>Isaiah 43:10-13</a:t>
            </a:r>
          </a:p>
          <a:p>
            <a:pPr marL="0" indent="0" algn="ctr">
              <a:buNone/>
            </a:pPr>
            <a:r>
              <a:rPr lang="en-US" sz="4000" b="1" dirty="0" smtClean="0"/>
              <a:t>All Powerful</a:t>
            </a:r>
          </a:p>
          <a:p>
            <a:pPr marL="0" indent="0" algn="ctr">
              <a:buNone/>
            </a:pPr>
            <a:r>
              <a:rPr lang="en-US" sz="3200" i="1" dirty="0" smtClean="0"/>
              <a:t>Job 42:2</a:t>
            </a:r>
          </a:p>
          <a:p>
            <a:pPr marL="0" indent="0" algn="ctr">
              <a:buNone/>
            </a:pPr>
            <a:r>
              <a:rPr lang="en-US" sz="4000" b="1" dirty="0" smtClean="0"/>
              <a:t>Morally Pure</a:t>
            </a:r>
          </a:p>
          <a:p>
            <a:pPr marL="0" indent="0" algn="ctr">
              <a:buNone/>
            </a:pPr>
            <a:r>
              <a:rPr lang="en-US" sz="3200" i="1" dirty="0" smtClean="0"/>
              <a:t>James 1:13</a:t>
            </a:r>
            <a:endParaRPr lang="en-US" i="1" dirty="0"/>
          </a:p>
        </p:txBody>
      </p:sp>
    </p:spTree>
    <p:extLst>
      <p:ext uri="{BB962C8B-B14F-4D97-AF65-F5344CB8AC3E}">
        <p14:creationId xmlns:p14="http://schemas.microsoft.com/office/powerpoint/2010/main" val="197592574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dirty="0" smtClean="0">
                <a:latin typeface="Freestyle Script" panose="030804020302050B0404" pitchFamily="66" charset="0"/>
              </a:rPr>
              <a:t>You Also be Holy</a:t>
            </a:r>
            <a:endParaRPr lang="en-US" sz="8800" b="1" dirty="0">
              <a:latin typeface="Freestyle Script" panose="030804020302050B0404" pitchFamily="66" charset="0"/>
            </a:endParaRPr>
          </a:p>
        </p:txBody>
      </p:sp>
      <p:sp>
        <p:nvSpPr>
          <p:cNvPr id="3" name="Content Placeholder 2"/>
          <p:cNvSpPr>
            <a:spLocks noGrp="1"/>
          </p:cNvSpPr>
          <p:nvPr>
            <p:ph idx="1"/>
          </p:nvPr>
        </p:nvSpPr>
        <p:spPr/>
        <p:txBody>
          <a:bodyPr>
            <a:normAutofit/>
          </a:bodyPr>
          <a:lstStyle/>
          <a:p>
            <a:pPr marL="0" indent="0" algn="ctr">
              <a:buNone/>
            </a:pPr>
            <a:r>
              <a:rPr lang="en-US" sz="3600" i="1" dirty="0" smtClean="0"/>
              <a:t>The Message of Leviticus</a:t>
            </a:r>
          </a:p>
          <a:p>
            <a:pPr marL="0" indent="0" algn="ctr">
              <a:buNone/>
            </a:pPr>
            <a:r>
              <a:rPr lang="en-US" sz="4000" b="1" dirty="0" smtClean="0"/>
              <a:t>Moral Laws</a:t>
            </a:r>
          </a:p>
          <a:p>
            <a:pPr marL="0" indent="0" algn="ctr">
              <a:buNone/>
            </a:pPr>
            <a:r>
              <a:rPr lang="en-US" sz="3200" i="1" dirty="0" smtClean="0"/>
              <a:t>19:11-12</a:t>
            </a:r>
          </a:p>
          <a:p>
            <a:pPr marL="0" indent="0" algn="ctr">
              <a:buNone/>
            </a:pPr>
            <a:r>
              <a:rPr lang="en-US" sz="4000" b="1" dirty="0" smtClean="0"/>
              <a:t>Ceremonial Laws</a:t>
            </a:r>
          </a:p>
          <a:p>
            <a:pPr marL="0" indent="0" algn="ctr">
              <a:buNone/>
            </a:pPr>
            <a:r>
              <a:rPr lang="en-US" sz="3200" i="1" dirty="0" smtClean="0"/>
              <a:t>10:1-3</a:t>
            </a:r>
          </a:p>
          <a:p>
            <a:pPr marL="0" indent="0" algn="ctr">
              <a:buNone/>
            </a:pPr>
            <a:r>
              <a:rPr lang="en-US" sz="4000" b="1" dirty="0" smtClean="0"/>
              <a:t>Purity Laws</a:t>
            </a:r>
          </a:p>
          <a:p>
            <a:pPr marL="0" indent="0" algn="ctr">
              <a:buNone/>
            </a:pPr>
            <a:r>
              <a:rPr lang="en-US" sz="3200" i="1" dirty="0" smtClean="0"/>
              <a:t>11:26-28</a:t>
            </a:r>
            <a:endParaRPr lang="en-US" i="1" dirty="0"/>
          </a:p>
        </p:txBody>
      </p:sp>
    </p:spTree>
    <p:extLst>
      <p:ext uri="{BB962C8B-B14F-4D97-AF65-F5344CB8AC3E}">
        <p14:creationId xmlns:p14="http://schemas.microsoft.com/office/powerpoint/2010/main" val="16050890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dirty="0" smtClean="0">
                <a:latin typeface="Freestyle Script" panose="030804020302050B0404" pitchFamily="66" charset="0"/>
              </a:rPr>
              <a:t>You Also be Holy</a:t>
            </a:r>
            <a:endParaRPr lang="en-US" sz="8800" b="1" dirty="0">
              <a:latin typeface="Freestyle Script" panose="030804020302050B0404" pitchFamily="66" charset="0"/>
            </a:endParaRPr>
          </a:p>
        </p:txBody>
      </p:sp>
      <p:sp>
        <p:nvSpPr>
          <p:cNvPr id="3" name="Content Placeholder 2"/>
          <p:cNvSpPr>
            <a:spLocks noGrp="1"/>
          </p:cNvSpPr>
          <p:nvPr>
            <p:ph idx="1"/>
          </p:nvPr>
        </p:nvSpPr>
        <p:spPr/>
        <p:txBody>
          <a:bodyPr>
            <a:normAutofit/>
          </a:bodyPr>
          <a:lstStyle/>
          <a:p>
            <a:pPr marL="0" indent="0" algn="ctr">
              <a:buNone/>
            </a:pPr>
            <a:r>
              <a:rPr lang="en-US" sz="3600" i="1" dirty="0" smtClean="0"/>
              <a:t>The Message of Leviticus</a:t>
            </a:r>
          </a:p>
          <a:p>
            <a:pPr marL="0" indent="0" algn="ctr">
              <a:buNone/>
            </a:pPr>
            <a:r>
              <a:rPr lang="en-US" sz="4000" b="1" dirty="0" smtClean="0"/>
              <a:t>Priesthood</a:t>
            </a:r>
          </a:p>
          <a:p>
            <a:pPr marL="0" indent="0" algn="ctr">
              <a:buNone/>
            </a:pPr>
            <a:r>
              <a:rPr lang="en-US" sz="3200" i="1" dirty="0" smtClean="0"/>
              <a:t>Deuteronomy 10:8; Exodus 29:35</a:t>
            </a:r>
          </a:p>
          <a:p>
            <a:pPr marL="0" indent="0" algn="ctr">
              <a:buNone/>
            </a:pPr>
            <a:endParaRPr lang="en-US" sz="4000" b="1" dirty="0" smtClean="0"/>
          </a:p>
        </p:txBody>
      </p:sp>
    </p:spTree>
    <p:extLst>
      <p:ext uri="{BB962C8B-B14F-4D97-AF65-F5344CB8AC3E}">
        <p14:creationId xmlns:p14="http://schemas.microsoft.com/office/powerpoint/2010/main" val="257186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dirty="0" smtClean="0">
                <a:latin typeface="Freestyle Script" panose="030804020302050B0404" pitchFamily="66" charset="0"/>
              </a:rPr>
              <a:t>You Also be Holy</a:t>
            </a:r>
            <a:endParaRPr lang="en-US" sz="8800" b="1" dirty="0">
              <a:latin typeface="Freestyle Script" panose="030804020302050B0404" pitchFamily="66" charset="0"/>
            </a:endParaRPr>
          </a:p>
        </p:txBody>
      </p:sp>
      <p:sp>
        <p:nvSpPr>
          <p:cNvPr id="3" name="Content Placeholder 2"/>
          <p:cNvSpPr>
            <a:spLocks noGrp="1"/>
          </p:cNvSpPr>
          <p:nvPr>
            <p:ph idx="1"/>
          </p:nvPr>
        </p:nvSpPr>
        <p:spPr/>
        <p:txBody>
          <a:bodyPr>
            <a:normAutofit/>
          </a:bodyPr>
          <a:lstStyle/>
          <a:p>
            <a:pPr marL="0" indent="0" algn="ctr">
              <a:buNone/>
            </a:pPr>
            <a:r>
              <a:rPr lang="en-US" sz="3600" i="1" dirty="0" smtClean="0"/>
              <a:t>The Message of Leviticus</a:t>
            </a:r>
          </a:p>
          <a:p>
            <a:pPr marL="0" indent="0" algn="ctr">
              <a:buNone/>
            </a:pPr>
            <a:r>
              <a:rPr lang="en-US" sz="4000" b="1" dirty="0" smtClean="0"/>
              <a:t>Priesthood</a:t>
            </a:r>
          </a:p>
          <a:p>
            <a:pPr marL="0" indent="0" algn="ctr">
              <a:buNone/>
            </a:pPr>
            <a:r>
              <a:rPr lang="en-US" sz="3200" i="1" dirty="0" smtClean="0"/>
              <a:t>Deuteronomy 10:8; Exodus 29:35</a:t>
            </a:r>
          </a:p>
          <a:p>
            <a:pPr marL="0" indent="0" algn="ctr">
              <a:buNone/>
            </a:pPr>
            <a:r>
              <a:rPr lang="en-US" sz="4000" b="1" dirty="0" smtClean="0"/>
              <a:t>We are a Priesthood</a:t>
            </a:r>
          </a:p>
          <a:p>
            <a:pPr marL="0" indent="0" algn="ctr">
              <a:buNone/>
            </a:pPr>
            <a:r>
              <a:rPr lang="en-US" sz="3200" i="1" dirty="0" smtClean="0"/>
              <a:t>1 Peter 2:4-10; Romans 12:1-2;             Hebrews 10:10, 14; 1 Corinthians 6:9-20;         2 Corinthians 6:14-7:1; Titus 2:11-14</a:t>
            </a:r>
          </a:p>
        </p:txBody>
      </p:sp>
    </p:spTree>
    <p:extLst>
      <p:ext uri="{BB962C8B-B14F-4D97-AF65-F5344CB8AC3E}">
        <p14:creationId xmlns:p14="http://schemas.microsoft.com/office/powerpoint/2010/main" val="249570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96617"/>
            <a:ext cx="7772400" cy="2387600"/>
          </a:xfrm>
        </p:spPr>
        <p:txBody>
          <a:bodyPr>
            <a:noAutofit/>
          </a:bodyPr>
          <a:lstStyle/>
          <a:p>
            <a:r>
              <a:rPr lang="en-US" sz="11500" b="1" dirty="0" smtClean="0">
                <a:latin typeface="Freestyle Script" panose="030804020302050B0404" pitchFamily="66" charset="0"/>
              </a:rPr>
              <a:t>The Holiness</a:t>
            </a:r>
            <a:br>
              <a:rPr lang="en-US" sz="11500" b="1" dirty="0" smtClean="0">
                <a:latin typeface="Freestyle Script" panose="030804020302050B0404" pitchFamily="66" charset="0"/>
              </a:rPr>
            </a:br>
            <a:r>
              <a:rPr lang="en-US" sz="11500" b="1" dirty="0" smtClean="0">
                <a:latin typeface="Freestyle Script" panose="030804020302050B0404" pitchFamily="66" charset="0"/>
              </a:rPr>
              <a:t>of God</a:t>
            </a:r>
            <a:endParaRPr lang="en-US" sz="11500" b="1" dirty="0">
              <a:latin typeface="Freestyle Script" panose="030804020302050B0404" pitchFamily="66" charset="0"/>
            </a:endParaRPr>
          </a:p>
        </p:txBody>
      </p:sp>
      <p:sp>
        <p:nvSpPr>
          <p:cNvPr id="3" name="Subtitle 2"/>
          <p:cNvSpPr>
            <a:spLocks noGrp="1"/>
          </p:cNvSpPr>
          <p:nvPr>
            <p:ph type="subTitle" idx="1"/>
          </p:nvPr>
        </p:nvSpPr>
        <p:spPr>
          <a:xfrm>
            <a:off x="1143000" y="5184217"/>
            <a:ext cx="6858000" cy="1374348"/>
          </a:xfrm>
        </p:spPr>
        <p:txBody>
          <a:bodyPr>
            <a:normAutofit/>
          </a:bodyPr>
          <a:lstStyle/>
          <a:p>
            <a:r>
              <a:rPr lang="en-US" sz="3600" i="1" dirty="0" smtClean="0"/>
              <a:t>1 Peter 1:13-16</a:t>
            </a:r>
            <a:endParaRPr lang="en-US" sz="3600" i="1" dirty="0"/>
          </a:p>
        </p:txBody>
      </p:sp>
    </p:spTree>
    <p:extLst>
      <p:ext uri="{BB962C8B-B14F-4D97-AF65-F5344CB8AC3E}">
        <p14:creationId xmlns:p14="http://schemas.microsoft.com/office/powerpoint/2010/main" val="26765259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1750</Words>
  <Application>Microsoft Office PowerPoint</Application>
  <PresentationFormat>On-screen Show (4:3)</PresentationFormat>
  <Paragraphs>147</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Freestyle Script</vt:lpstr>
      <vt:lpstr>Wingdings</vt:lpstr>
      <vt:lpstr>Office Theme</vt:lpstr>
      <vt:lpstr>PowerPoint Presentation</vt:lpstr>
      <vt:lpstr>The Holiness of God</vt:lpstr>
      <vt:lpstr>He is Holy</vt:lpstr>
      <vt:lpstr>He is Holy</vt:lpstr>
      <vt:lpstr>He is Holy</vt:lpstr>
      <vt:lpstr>You Also be Holy</vt:lpstr>
      <vt:lpstr>You Also be Holy</vt:lpstr>
      <vt:lpstr>You Also be Holy</vt:lpstr>
      <vt:lpstr>The Holiness of God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Holiness of God</dc:title>
  <dc:creator>Jeremiah Cox</dc:creator>
  <cp:lastModifiedBy>Jeremiah Cox</cp:lastModifiedBy>
  <cp:revision>8</cp:revision>
  <dcterms:created xsi:type="dcterms:W3CDTF">2015-09-13T04:11:40Z</dcterms:created>
  <dcterms:modified xsi:type="dcterms:W3CDTF">2015-09-13T04:39:50Z</dcterms:modified>
</cp:coreProperties>
</file>