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A36F7-983E-4680-85C4-6F947E60D9F2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B621A-10AB-4137-85C7-8CB21D2AC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621A-10AB-4137-85C7-8CB21D2AC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4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Pleasing God requires a change of life.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change is not always easy, and often brings some pain.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having not changed, when Christ comes again the pain of regret will be far worse, and last an eternity.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The change that must take place is sacrificial, and therefore will include some discomfort. But the pain of regretting to change is much worse.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621A-10AB-4137-85C7-8CB21D2AC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6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i="1" dirty="0"/>
              <a:t>The Pain of Change.</a:t>
            </a:r>
          </a:p>
          <a:p>
            <a:pPr lvl="0"/>
            <a:r>
              <a:rPr lang="en-US" sz="1600" dirty="0"/>
              <a:t>Leaving your past behind.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16:24-27</a:t>
            </a:r>
            <a:r>
              <a:rPr lang="en-US" dirty="0"/>
              <a:t> – In order to follow Jesus we must change. That change is from pride to humility (</a:t>
            </a:r>
            <a:r>
              <a:rPr lang="en-US" b="1" dirty="0"/>
              <a:t>cf. Matthew 5:3 – </a:t>
            </a:r>
            <a:r>
              <a:rPr lang="en-US" b="1" i="1" dirty="0"/>
              <a:t>“Blessed are the poor in spirit, for theirs is the kingdom of heaven.”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Taking up our cross denotes bearing up under a burden. It is something that seems shameful to the world, as it was with Jesus.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It is an action of self-denial in which we leave our own comfort and status quo to follow and serve Christ.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live this life on earth for Christ, not ourselves. Whereas before, we lived for ourselves </a:t>
            </a:r>
            <a:r>
              <a:rPr lang="en-US" b="1" dirty="0"/>
              <a:t>(cf. 2 Corinthians 5:14-15)</a:t>
            </a:r>
            <a:r>
              <a:rPr lang="en-US" dirty="0"/>
              <a:t>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Our lives are forever indebted to Christ who died for us.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Philippians 2:5-8 </a:t>
            </a:r>
            <a:r>
              <a:rPr lang="en-US" dirty="0"/>
              <a:t>– It is necessary to remember Christ went through the pain of change for us.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 left a perfect place full of righteousness to come to an imperfect place full of unrighteousness.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 left a form of glory to be found in the form of lowly man.</a:t>
            </a:r>
            <a:endParaRPr lang="en-US" dirty="0"/>
          </a:p>
          <a:p>
            <a:pPr lvl="0"/>
            <a:r>
              <a:rPr lang="en-US" sz="1600" dirty="0"/>
              <a:t>Suffering persecution from past company.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4:1-4</a:t>
            </a:r>
            <a:r>
              <a:rPr lang="en-US" dirty="0"/>
              <a:t> – Our past life in contrast with our new life will make people speak against us.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Notice: this can be painful, but it is cause for rejoicing! (</a:t>
            </a:r>
            <a:r>
              <a:rPr lang="en-US" b="1" dirty="0"/>
              <a:t>cf. 4:12-13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not concern ourselves with their unrighteous judgment (</a:t>
            </a:r>
            <a:r>
              <a:rPr lang="en-US" b="1" dirty="0"/>
              <a:t>cf. 4:6).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It is folly to put your soul in jeopardy by worrying about what others think of. Follow God, and trust in His faithfulness!</a:t>
            </a:r>
            <a:endParaRPr lang="en-US" dirty="0"/>
          </a:p>
          <a:p>
            <a:pPr lvl="0"/>
            <a:r>
              <a:rPr lang="en-US" sz="1600" dirty="0"/>
              <a:t>Growing pains.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Leaving your past, and suffering persecution for doing so, are both part of growing.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James 1:2-4</a:t>
            </a:r>
            <a:r>
              <a:rPr lang="en-US" dirty="0"/>
              <a:t> – Growing is not always easy, or pleasant.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Trials and tribulation are an indispensable process of growth allowed and supplied by our God. It ultimately contributes to our well-being. </a:t>
            </a:r>
            <a:r>
              <a:rPr lang="en-US" b="1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Chastening from God leads to strength (</a:t>
            </a:r>
            <a:r>
              <a:rPr lang="en-US" b="1" dirty="0"/>
              <a:t>cf. Hebrews 12:11</a:t>
            </a:r>
            <a:r>
              <a:rPr lang="en-US" dirty="0"/>
              <a:t>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 trials and tribulations experienced by the Hebrews Christians were growing pains as they lived for Christ.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i="1" dirty="0"/>
              <a:t>In addition to building up endurance, we must grow in our knowledge of the word. This poses its own difficulties from time to time.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Timothy 2:15</a:t>
            </a:r>
            <a:r>
              <a:rPr lang="en-US" dirty="0"/>
              <a:t> – Growth in the word is necessary.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Rightly dividing the word of truth is something we have to exert energy and time toward. It doesn’t always come easy </a:t>
            </a:r>
            <a:r>
              <a:rPr lang="en-US" b="1" i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isn’t always easy (</a:t>
            </a:r>
            <a:r>
              <a:rPr lang="en-US" b="1" dirty="0"/>
              <a:t>cf. 2 Peter 3:15b-16</a:t>
            </a:r>
            <a:r>
              <a:rPr lang="en-US" dirty="0"/>
              <a:t>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Those things which are more intimidating, meatier, more difficult passages are still able to be understood. 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We should not neglect ourselves the spiritual growth because of the growing pains included in rightly dividing the truth.</a:t>
            </a:r>
            <a:endParaRPr lang="en-US" dirty="0"/>
          </a:p>
          <a:p>
            <a:pPr lvl="0"/>
            <a:r>
              <a:rPr lang="en-US" sz="1400" dirty="0"/>
              <a:t>Change is necessary to get to heaven. (Even if it means experiencing pain or discomfort.)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John 3:3-5</a:t>
            </a:r>
            <a:r>
              <a:rPr lang="en-US" dirty="0"/>
              <a:t> – Being born again is a complete change. A new creation.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Romans 12:1-2</a:t>
            </a:r>
            <a:r>
              <a:rPr lang="en-US" dirty="0"/>
              <a:t> – We must transform (a type of change) ourselves by the word of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Our lives change from self-service to self-denial and sacrifice. The transformation to find out what is acceptable to God is continual.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621A-10AB-4137-85C7-8CB21D2ACB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7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i="1" dirty="0"/>
              <a:t>The Pain of Regret.</a:t>
            </a:r>
          </a:p>
          <a:p>
            <a:pPr lvl="0"/>
            <a:r>
              <a:rPr lang="en-US" dirty="0"/>
              <a:t>Seeing the glory of God an</a:t>
            </a:r>
            <a:r>
              <a:rPr lang="en-US" sz="1400" dirty="0"/>
              <a:t>d </a:t>
            </a:r>
            <a:r>
              <a:rPr lang="en-US" dirty="0"/>
              <a:t>being separated from Him.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Revelation 1:4-7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When Christ comes, those who rejected Him will realize what they’ve done to Him, and themselves.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It is hard to imagine the regret and despair that will be prevalent on that awful day.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Thessalonians 1:7-10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That day will be wonderful for some, and terrible for others.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Imagine seeing Jesus in all His glory, and then being sent away from Him for eternity.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There is a sense of God in this world that people, even those who reject Him, enjoy </a:t>
            </a:r>
            <a:r>
              <a:rPr lang="en-US" b="1" dirty="0"/>
              <a:t>(</a:t>
            </a:r>
            <a:r>
              <a:rPr lang="en-US" b="1" i="1" dirty="0"/>
              <a:t>cf. Matthew 5:45 – “He makes His sun rise on the evil and on the good, and sends rain on the just and on the unjust.”)</a:t>
            </a:r>
            <a:endParaRPr lang="en-US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b="1" dirty="0"/>
              <a:t>Acts 17:26-28</a:t>
            </a:r>
            <a:r>
              <a:rPr lang="en-US" dirty="0"/>
              <a:t> – He is not far from each of us now, but if we squander the opportunity we won’t have another.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The final and absolute separation will be devastating.</a:t>
            </a:r>
            <a:endParaRPr lang="en-US" dirty="0"/>
          </a:p>
          <a:p>
            <a:pPr lvl="0"/>
            <a:r>
              <a:rPr lang="en-US" sz="1400" dirty="0"/>
              <a:t>Eternal punishment in hell.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Revelation 20:11-15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After being judged, and cast into the lake of fire, there will be eternal regret, knowing that the book by which you were judged was available while on earth (</a:t>
            </a:r>
            <a:r>
              <a:rPr lang="en-US" b="1" dirty="0"/>
              <a:t>cf. John 12:48</a:t>
            </a:r>
            <a:r>
              <a:rPr lang="en-US" dirty="0"/>
              <a:t>). (Recognizing you had the knowledge of what you should have done.)</a:t>
            </a:r>
          </a:p>
          <a:p>
            <a:pPr lvl="0"/>
            <a:r>
              <a:rPr lang="en-US" sz="1400" dirty="0"/>
              <a:t>Realization of finalization and eternity (Rich man and </a:t>
            </a:r>
            <a:r>
              <a:rPr lang="en-US" sz="1400" dirty="0" err="1"/>
              <a:t>lazarus</a:t>
            </a:r>
            <a:r>
              <a:rPr lang="en-US" sz="1400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Luke 16:19-31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rich man experienced the pain of regret. Yet, it was too late to change.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There is a consciousness in the hereafter. We will be aware. We will regret.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621A-10AB-4137-85C7-8CB21D2AC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9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Which pain would you rather experience?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you endure the pain of change, and the hardships on the narrow way to heaven, it will be well worth 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skipping out on the difficulty of change, and dedication to God will be regretted for eternity.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B621A-10AB-4137-85C7-8CB21D2AC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51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33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30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28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5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91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71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61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79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E063-8A1E-4C96-B571-F54975424EBD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6091-BF2A-42AE-BACE-AE0E619B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83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070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The </a:t>
            </a:r>
            <a:r>
              <a:rPr lang="en-US" sz="9800" b="1" dirty="0" smtClean="0">
                <a:solidFill>
                  <a:srgbClr val="C00000"/>
                </a:solidFill>
                <a:latin typeface="Chiller" panose="04020404031007020602" pitchFamily="82" charset="0"/>
              </a:rPr>
              <a:t>Pain</a:t>
            </a:r>
            <a:r>
              <a:rPr lang="en-US" sz="8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of Change or Regret</a:t>
            </a:r>
            <a:endParaRPr lang="en-US" sz="8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33106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Which do you prefer?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427" y="4218303"/>
            <a:ext cx="1979773" cy="263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8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The </a:t>
            </a:r>
            <a:r>
              <a:rPr lang="en-US" sz="8000" b="1" dirty="0">
                <a:solidFill>
                  <a:srgbClr val="C00000"/>
                </a:solidFill>
                <a:latin typeface="Chiller" panose="04020404031007020602" pitchFamily="82" charset="0"/>
              </a:rPr>
              <a:t>Pain</a:t>
            </a:r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 of </a:t>
            </a:r>
            <a:r>
              <a:rPr lang="en-US" sz="6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Change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09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b="1" dirty="0">
                <a:solidFill>
                  <a:schemeClr val="bg1"/>
                </a:solidFill>
              </a:rPr>
              <a:t>Leaving </a:t>
            </a:r>
            <a:r>
              <a:rPr lang="en-US" sz="3500" b="1" dirty="0" smtClean="0">
                <a:solidFill>
                  <a:schemeClr val="bg1"/>
                </a:solidFill>
              </a:rPr>
              <a:t>Your </a:t>
            </a:r>
            <a:r>
              <a:rPr lang="en-US" sz="3500" b="1" dirty="0">
                <a:solidFill>
                  <a:schemeClr val="bg1"/>
                </a:solidFill>
              </a:rPr>
              <a:t>P</a:t>
            </a:r>
            <a:r>
              <a:rPr lang="en-US" sz="3500" b="1" dirty="0" smtClean="0">
                <a:solidFill>
                  <a:schemeClr val="bg1"/>
                </a:solidFill>
              </a:rPr>
              <a:t>ast </a:t>
            </a:r>
            <a:r>
              <a:rPr lang="en-US" sz="3500" b="1" dirty="0">
                <a:solidFill>
                  <a:schemeClr val="bg1"/>
                </a:solidFill>
              </a:rPr>
              <a:t>B</a:t>
            </a:r>
            <a:r>
              <a:rPr lang="en-US" sz="3500" b="1" dirty="0" smtClean="0">
                <a:solidFill>
                  <a:schemeClr val="bg1"/>
                </a:solidFill>
              </a:rPr>
              <a:t>ehind</a:t>
            </a:r>
            <a:endParaRPr lang="en-US" sz="35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Matthew </a:t>
            </a:r>
            <a:r>
              <a:rPr lang="en-US" sz="3000" i="1" dirty="0" smtClean="0">
                <a:solidFill>
                  <a:schemeClr val="bg1"/>
                </a:solidFill>
              </a:rPr>
              <a:t>16:24-27; </a:t>
            </a:r>
            <a:r>
              <a:rPr lang="en-US" sz="3000" i="1" dirty="0" smtClean="0">
                <a:solidFill>
                  <a:schemeClr val="bg1"/>
                </a:solidFill>
              </a:rPr>
              <a:t>Philippians 2:5-8</a:t>
            </a:r>
            <a:endParaRPr lang="en-US" sz="3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b="1" dirty="0">
                <a:solidFill>
                  <a:schemeClr val="bg1"/>
                </a:solidFill>
              </a:rPr>
              <a:t>Suffering </a:t>
            </a:r>
            <a:r>
              <a:rPr lang="en-US" sz="3500" b="1" dirty="0" smtClean="0">
                <a:solidFill>
                  <a:schemeClr val="bg1"/>
                </a:solidFill>
              </a:rPr>
              <a:t>Persecution </a:t>
            </a:r>
            <a:r>
              <a:rPr lang="en-US" sz="3500" b="1" dirty="0">
                <a:solidFill>
                  <a:schemeClr val="bg1"/>
                </a:solidFill>
              </a:rPr>
              <a:t>F</a:t>
            </a:r>
            <a:r>
              <a:rPr lang="en-US" sz="3500" b="1" dirty="0" smtClean="0">
                <a:solidFill>
                  <a:schemeClr val="bg1"/>
                </a:solidFill>
              </a:rPr>
              <a:t>rom </a:t>
            </a:r>
            <a:r>
              <a:rPr lang="en-US" sz="3500" b="1" dirty="0">
                <a:solidFill>
                  <a:schemeClr val="bg1"/>
                </a:solidFill>
              </a:rPr>
              <a:t>P</a:t>
            </a:r>
            <a:r>
              <a:rPr lang="en-US" sz="3500" b="1" dirty="0" smtClean="0">
                <a:solidFill>
                  <a:schemeClr val="bg1"/>
                </a:solidFill>
              </a:rPr>
              <a:t>ast </a:t>
            </a:r>
            <a:r>
              <a:rPr lang="en-US" sz="3500" b="1" dirty="0">
                <a:solidFill>
                  <a:schemeClr val="bg1"/>
                </a:solidFill>
              </a:rPr>
              <a:t>C</a:t>
            </a:r>
            <a:r>
              <a:rPr lang="en-US" sz="3500" b="1" dirty="0" smtClean="0">
                <a:solidFill>
                  <a:schemeClr val="bg1"/>
                </a:solidFill>
              </a:rPr>
              <a:t>ompany</a:t>
            </a:r>
            <a:endParaRPr lang="en-US" sz="35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1 Peter </a:t>
            </a:r>
            <a:r>
              <a:rPr lang="en-US" sz="3000" i="1" dirty="0" smtClean="0">
                <a:solidFill>
                  <a:schemeClr val="bg1"/>
                </a:solidFill>
              </a:rPr>
              <a:t>4:1-4</a:t>
            </a:r>
            <a:endParaRPr lang="en-US" sz="3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b="1" dirty="0">
                <a:solidFill>
                  <a:schemeClr val="bg1"/>
                </a:solidFill>
              </a:rPr>
              <a:t>Growing P</a:t>
            </a:r>
            <a:r>
              <a:rPr lang="en-US" sz="3500" b="1" dirty="0" smtClean="0">
                <a:solidFill>
                  <a:schemeClr val="bg1"/>
                </a:solidFill>
              </a:rPr>
              <a:t>ains</a:t>
            </a:r>
            <a:endParaRPr lang="en-US" sz="35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000" i="1" dirty="0" smtClean="0">
                <a:solidFill>
                  <a:schemeClr val="bg1"/>
                </a:solidFill>
              </a:rPr>
              <a:t>James 1:2-4; Hebrews </a:t>
            </a:r>
            <a:r>
              <a:rPr lang="en-US" sz="3000" i="1" dirty="0" smtClean="0">
                <a:solidFill>
                  <a:schemeClr val="bg1"/>
                </a:solidFill>
              </a:rPr>
              <a:t>12:11</a:t>
            </a:r>
            <a:r>
              <a:rPr lang="en-US" sz="3000" i="1" dirty="0" smtClean="0">
                <a:solidFill>
                  <a:schemeClr val="bg1"/>
                </a:solidFill>
              </a:rPr>
              <a:t>; </a:t>
            </a:r>
            <a:r>
              <a:rPr lang="en-US" sz="3000" i="1" dirty="0" smtClean="0">
                <a:solidFill>
                  <a:schemeClr val="bg1"/>
                </a:solidFill>
              </a:rPr>
              <a:t>2 </a:t>
            </a:r>
            <a:r>
              <a:rPr lang="en-US" sz="3000" i="1" dirty="0">
                <a:solidFill>
                  <a:schemeClr val="bg1"/>
                </a:solidFill>
              </a:rPr>
              <a:t>Timothy </a:t>
            </a:r>
            <a:r>
              <a:rPr lang="en-US" sz="3000" i="1" dirty="0" smtClean="0">
                <a:solidFill>
                  <a:schemeClr val="bg1"/>
                </a:solidFill>
              </a:rPr>
              <a:t>2</a:t>
            </a:r>
            <a:r>
              <a:rPr lang="en-US" sz="3000" i="1" dirty="0" smtClean="0">
                <a:solidFill>
                  <a:schemeClr val="bg1"/>
                </a:solidFill>
              </a:rPr>
              <a:t>:15</a:t>
            </a:r>
            <a:endParaRPr lang="en-US" sz="3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500" b="1" dirty="0">
                <a:solidFill>
                  <a:schemeClr val="bg1"/>
                </a:solidFill>
              </a:rPr>
              <a:t>Change is N</a:t>
            </a:r>
            <a:r>
              <a:rPr lang="en-US" sz="3500" b="1" dirty="0" smtClean="0">
                <a:solidFill>
                  <a:schemeClr val="bg1"/>
                </a:solidFill>
              </a:rPr>
              <a:t>ecessary</a:t>
            </a:r>
            <a:endParaRPr lang="en-US" sz="35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000" i="1" dirty="0">
                <a:solidFill>
                  <a:schemeClr val="bg1"/>
                </a:solidFill>
              </a:rPr>
              <a:t>John </a:t>
            </a:r>
            <a:r>
              <a:rPr lang="en-US" sz="3000" i="1" dirty="0" smtClean="0">
                <a:solidFill>
                  <a:schemeClr val="bg1"/>
                </a:solidFill>
              </a:rPr>
              <a:t>3:3-5</a:t>
            </a:r>
            <a:r>
              <a:rPr lang="en-US" sz="3000" i="1" dirty="0" smtClean="0">
                <a:solidFill>
                  <a:schemeClr val="bg1"/>
                </a:solidFill>
              </a:rPr>
              <a:t>; Romans </a:t>
            </a:r>
            <a:r>
              <a:rPr lang="en-US" sz="3000" i="1" dirty="0" smtClean="0">
                <a:solidFill>
                  <a:schemeClr val="bg1"/>
                </a:solidFill>
              </a:rPr>
              <a:t>12:1-2</a:t>
            </a:r>
            <a:endParaRPr lang="en-US" sz="3000" i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07" y="206878"/>
            <a:ext cx="1231543" cy="16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11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The </a:t>
            </a:r>
            <a:r>
              <a:rPr lang="en-US" sz="8000" b="1" dirty="0">
                <a:solidFill>
                  <a:srgbClr val="C00000"/>
                </a:solidFill>
                <a:latin typeface="Chiller" panose="04020404031007020602" pitchFamily="82" charset="0"/>
              </a:rPr>
              <a:t>Pain</a:t>
            </a:r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 of </a:t>
            </a:r>
            <a:r>
              <a:rPr lang="en-US" sz="6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Regret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009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Separation From God and Christ</a:t>
            </a:r>
            <a:endParaRPr lang="en-US" sz="36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Revelation </a:t>
            </a:r>
            <a:r>
              <a:rPr lang="en-US" sz="3200" i="1" dirty="0" smtClean="0">
                <a:solidFill>
                  <a:schemeClr val="bg1"/>
                </a:solidFill>
              </a:rPr>
              <a:t>1:4-7; 2 </a:t>
            </a:r>
            <a:r>
              <a:rPr lang="en-US" sz="3200" i="1" dirty="0">
                <a:solidFill>
                  <a:schemeClr val="bg1"/>
                </a:solidFill>
              </a:rPr>
              <a:t>Thessalonians </a:t>
            </a:r>
            <a:r>
              <a:rPr lang="en-US" sz="3200" i="1" dirty="0" smtClean="0">
                <a:solidFill>
                  <a:schemeClr val="bg1"/>
                </a:solidFill>
              </a:rPr>
              <a:t>1:7-10</a:t>
            </a:r>
            <a:endParaRPr lang="en-US" sz="3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Eternal </a:t>
            </a:r>
            <a:r>
              <a:rPr lang="en-US" sz="3600" b="1" dirty="0" smtClean="0">
                <a:solidFill>
                  <a:schemeClr val="bg1"/>
                </a:solidFill>
              </a:rPr>
              <a:t>Punishment </a:t>
            </a:r>
            <a:r>
              <a:rPr lang="en-US" sz="3600" b="1" dirty="0">
                <a:solidFill>
                  <a:schemeClr val="bg1"/>
                </a:solidFill>
              </a:rPr>
              <a:t>in </a:t>
            </a:r>
            <a:r>
              <a:rPr lang="en-US" sz="3600" b="1" dirty="0" smtClean="0">
                <a:solidFill>
                  <a:schemeClr val="bg1"/>
                </a:solidFill>
              </a:rPr>
              <a:t>Hell</a:t>
            </a:r>
            <a:endParaRPr lang="en-US" sz="36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Revelation </a:t>
            </a:r>
            <a:r>
              <a:rPr lang="en-US" sz="3200" i="1" dirty="0" smtClean="0">
                <a:solidFill>
                  <a:schemeClr val="bg1"/>
                </a:solidFill>
              </a:rPr>
              <a:t>20:11-15</a:t>
            </a:r>
            <a:endParaRPr lang="en-US" sz="3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Realization of Finalization and Eternity</a:t>
            </a:r>
            <a:endParaRPr lang="en-US" sz="3600" b="1" dirty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Luke </a:t>
            </a:r>
            <a:r>
              <a:rPr lang="en-US" sz="3200" i="1" dirty="0" smtClean="0">
                <a:solidFill>
                  <a:schemeClr val="bg1"/>
                </a:solidFill>
              </a:rPr>
              <a:t>16:19-31</a:t>
            </a:r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07" y="206878"/>
            <a:ext cx="1231543" cy="16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77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6374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The </a:t>
            </a:r>
            <a:r>
              <a:rPr lang="en-US" sz="9800" b="1" dirty="0" smtClean="0">
                <a:solidFill>
                  <a:srgbClr val="C00000"/>
                </a:solidFill>
                <a:latin typeface="Chiller" panose="04020404031007020602" pitchFamily="82" charset="0"/>
              </a:rPr>
              <a:t>Pain</a:t>
            </a:r>
            <a:r>
              <a:rPr lang="en-US" sz="80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of Change or Regret</a:t>
            </a:r>
            <a:endParaRPr lang="en-US" sz="8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238" y="3408856"/>
            <a:ext cx="4755524" cy="2901792"/>
          </a:xfrm>
        </p:spPr>
        <p:txBody>
          <a:bodyPr>
            <a:normAutofit fontScale="92500" lnSpcReduction="20000"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Regardless of the path we choose, pain will be experienced.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Do you want to experience the </a:t>
            </a:r>
            <a:r>
              <a:rPr lang="en-US" sz="3600" i="1" u="sng" dirty="0" smtClean="0">
                <a:solidFill>
                  <a:schemeClr val="bg1"/>
                </a:solidFill>
              </a:rPr>
              <a:t>temporary</a:t>
            </a:r>
            <a:r>
              <a:rPr lang="en-US" sz="3600" i="1" dirty="0" smtClean="0">
                <a:solidFill>
                  <a:schemeClr val="bg1"/>
                </a:solidFill>
              </a:rPr>
              <a:t> pain of change, or the </a:t>
            </a:r>
            <a:r>
              <a:rPr lang="en-US" sz="3600" i="1" u="sng" dirty="0" smtClean="0">
                <a:solidFill>
                  <a:schemeClr val="bg1"/>
                </a:solidFill>
              </a:rPr>
              <a:t>eternal</a:t>
            </a:r>
            <a:r>
              <a:rPr lang="en-US" sz="3600" i="1" dirty="0" smtClean="0">
                <a:solidFill>
                  <a:schemeClr val="bg1"/>
                </a:solidFill>
              </a:rPr>
              <a:t> pain of regret?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427" y="4218303"/>
            <a:ext cx="1979773" cy="263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9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1071</Words>
  <Application>Microsoft Office PowerPoint</Application>
  <PresentationFormat>On-screen Show (4:3)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Chiller</vt:lpstr>
      <vt:lpstr>Wingdings</vt:lpstr>
      <vt:lpstr>Office Theme</vt:lpstr>
      <vt:lpstr>PowerPoint Presentation</vt:lpstr>
      <vt:lpstr>The Pain of Change or Regret</vt:lpstr>
      <vt:lpstr>The Pain of Change</vt:lpstr>
      <vt:lpstr>The Pain of Regret</vt:lpstr>
      <vt:lpstr>The Pain of Change or Regret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Pain of Change or Regret</dc:title>
  <dc:creator>Jeremiah Cox</dc:creator>
  <cp:lastModifiedBy>Jeremiah Cox</cp:lastModifiedBy>
  <cp:revision>15</cp:revision>
  <dcterms:created xsi:type="dcterms:W3CDTF">2015-04-12T04:26:15Z</dcterms:created>
  <dcterms:modified xsi:type="dcterms:W3CDTF">2015-10-11T22:06:17Z</dcterms:modified>
</cp:coreProperties>
</file>