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60" r:id="rId4"/>
    <p:sldId id="257"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notesViewPr>
    <p:cSldViewPr snapToGrid="0">
      <p:cViewPr>
        <p:scale>
          <a:sx n="96" d="100"/>
          <a:sy n="96" d="100"/>
        </p:scale>
        <p:origin x="1980" y="-10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4FAB9-EF30-46C7-BD35-833C47AD23B9}" type="datetimeFigureOut">
              <a:rPr lang="en-US" smtClean="0"/>
              <a:t>1/11/2016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F9639C-7898-4622-8156-1D246C4FA71D}" type="slidenum">
              <a:rPr lang="en-US" smtClean="0"/>
              <a:t>‹#›</a:t>
            </a:fld>
            <a:endParaRPr lang="en-US"/>
          </a:p>
        </p:txBody>
      </p:sp>
    </p:spTree>
    <p:extLst>
      <p:ext uri="{BB962C8B-B14F-4D97-AF65-F5344CB8AC3E}">
        <p14:creationId xmlns:p14="http://schemas.microsoft.com/office/powerpoint/2010/main" val="241244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lvl="0"/>
            <a:r>
              <a:rPr lang="en-US" dirty="0"/>
              <a:t>God gave Abram the promise of his seed blessing the earth (</a:t>
            </a:r>
            <a:r>
              <a:rPr lang="en-US" b="1" dirty="0"/>
              <a:t>cf. Genesis 12:3</a:t>
            </a:r>
            <a:r>
              <a:rPr lang="en-US" dirty="0"/>
              <a:t>).</a:t>
            </a:r>
          </a:p>
          <a:p>
            <a:pPr marL="171450" lvl="0" indent="-171450">
              <a:buFont typeface="Arial" panose="020B0604020202020204" pitchFamily="34" charset="0"/>
              <a:buChar char="•"/>
            </a:pPr>
            <a:r>
              <a:rPr lang="en-US" dirty="0"/>
              <a:t>Through Abram’s seed would come the Messiah who would bless all people by offering Himself as a sacrifice for the sin of man.</a:t>
            </a:r>
          </a:p>
          <a:p>
            <a:pPr marL="628650" lvl="1" indent="-171450">
              <a:buFont typeface="Arial" panose="020B0604020202020204" pitchFamily="34" charset="0"/>
              <a:buChar char="•"/>
            </a:pPr>
            <a:r>
              <a:rPr lang="en-US" b="1" dirty="0"/>
              <a:t>He would be that One Who would bruise the serpent’s head, as His heel would be bruised by the serpent. (cf. Genesis 3:15) </a:t>
            </a:r>
            <a:endParaRPr lang="en-US" dirty="0"/>
          </a:p>
          <a:p>
            <a:pPr marL="171450" lvl="0" indent="-171450">
              <a:buFont typeface="Arial" panose="020B0604020202020204" pitchFamily="34" charset="0"/>
              <a:buChar char="•"/>
            </a:pPr>
            <a:r>
              <a:rPr lang="en-US" dirty="0"/>
              <a:t>After some time Abram expressed doubt, not yet having a child, and God reassured him (</a:t>
            </a:r>
            <a:r>
              <a:rPr lang="en-US" b="1" dirty="0"/>
              <a:t>cf. Genesis 15:2-6</a:t>
            </a:r>
            <a:r>
              <a:rPr lang="en-US" dirty="0"/>
              <a:t>).</a:t>
            </a:r>
          </a:p>
          <a:p>
            <a:pPr marL="171450" lvl="0" indent="-171450">
              <a:buFont typeface="Arial" panose="020B0604020202020204" pitchFamily="34" charset="0"/>
              <a:buChar char="•"/>
            </a:pPr>
            <a:r>
              <a:rPr lang="en-US" dirty="0"/>
              <a:t>Still not having given Abram a child, his wife Sarai decided to take matters into her own hands.</a:t>
            </a:r>
          </a:p>
          <a:p>
            <a:pPr marL="628650" lvl="1" indent="-171450">
              <a:buFont typeface="Arial" panose="020B0604020202020204" pitchFamily="34" charset="0"/>
              <a:buChar char="•"/>
            </a:pPr>
            <a:r>
              <a:rPr lang="en-US" dirty="0"/>
              <a:t>In a dealing with the Pharaoh of Egypt Abram acquired some female servants. (cf. Genesis 12:16).</a:t>
            </a:r>
          </a:p>
          <a:p>
            <a:pPr marL="628650" lvl="1" indent="-171450">
              <a:buFont typeface="Arial" panose="020B0604020202020204" pitchFamily="34" charset="0"/>
              <a:buChar char="•"/>
            </a:pPr>
            <a:r>
              <a:rPr lang="en-US" dirty="0"/>
              <a:t>Sarai wrongfully assumed that in order for God’s promise to be carried out they must have children by other fleshly means. So she gave her Egyptian maid to be Abram’s wife to bear a child </a:t>
            </a:r>
            <a:r>
              <a:rPr lang="en-US" b="1" dirty="0"/>
              <a:t>(cf. Genesis 16:1-3</a:t>
            </a:r>
            <a:r>
              <a:rPr lang="en-US" dirty="0"/>
              <a:t>).</a:t>
            </a:r>
          </a:p>
          <a:p>
            <a:pPr marL="1085850" lvl="2" indent="-171450">
              <a:buFont typeface="Arial" panose="020B0604020202020204" pitchFamily="34" charset="0"/>
              <a:buChar char="•"/>
            </a:pPr>
            <a:r>
              <a:rPr lang="en-US" b="1" dirty="0"/>
              <a:t>This attempt to fulfill God’s promise for Him ironically went against His plan for the sanctity of marriage from the beginning.</a:t>
            </a:r>
            <a:endParaRPr lang="en-US" dirty="0"/>
          </a:p>
          <a:p>
            <a:pPr marL="1085850" lvl="2" indent="-171450">
              <a:buFont typeface="Arial" panose="020B0604020202020204" pitchFamily="34" charset="0"/>
              <a:buChar char="•"/>
            </a:pPr>
            <a:r>
              <a:rPr lang="en-US" b="1" dirty="0"/>
              <a:t>This was a custom of the East, but one born out of sin and disregard for God’s marriage Law.</a:t>
            </a:r>
            <a:endParaRPr lang="en-US" dirty="0"/>
          </a:p>
          <a:p>
            <a:pPr marL="628650" lvl="1" indent="-171450">
              <a:buFont typeface="Arial" panose="020B0604020202020204" pitchFamily="34" charset="0"/>
              <a:buChar char="•"/>
            </a:pPr>
            <a:r>
              <a:rPr lang="en-US" dirty="0"/>
              <a:t>This act showed the ignorance in the two of God’s intention to give them a child by promise (</a:t>
            </a:r>
            <a:r>
              <a:rPr lang="en-US" b="1" dirty="0"/>
              <a:t>cf. Romans 9:6-9).</a:t>
            </a:r>
            <a:endParaRPr lang="en-US" dirty="0"/>
          </a:p>
          <a:p>
            <a:pPr marL="171450" lvl="0" indent="-171450">
              <a:buFont typeface="Arial" panose="020B0604020202020204" pitchFamily="34" charset="0"/>
              <a:buChar char="•"/>
            </a:pPr>
            <a:r>
              <a:rPr lang="en-US" dirty="0"/>
              <a:t>As sin often does, it made the situation worse (</a:t>
            </a:r>
            <a:r>
              <a:rPr lang="en-US" b="1" dirty="0"/>
              <a:t>cf. Genesis 16:4-6</a:t>
            </a:r>
            <a:r>
              <a:rPr lang="en-US" dirty="0"/>
              <a:t>).</a:t>
            </a:r>
          </a:p>
          <a:p>
            <a:pPr marL="628650" lvl="1" indent="-171450">
              <a:buFont typeface="Arial" panose="020B0604020202020204" pitchFamily="34" charset="0"/>
              <a:buChar char="•"/>
            </a:pPr>
            <a:r>
              <a:rPr lang="en-US" dirty="0"/>
              <a:t>Abram complied with Sarai’s irreverent, sinful and futile attempt to assist God in His divine work.</a:t>
            </a:r>
          </a:p>
          <a:p>
            <a:pPr marL="628650" lvl="1" indent="-171450">
              <a:buFont typeface="Arial" panose="020B0604020202020204" pitchFamily="34" charset="0"/>
              <a:buChar char="•"/>
            </a:pPr>
            <a:r>
              <a:rPr lang="en-US" dirty="0"/>
              <a:t>Hagar grew prideful in her newfound relationship with Abram, and her ability to do that which her mistress could not. (Sarai </a:t>
            </a:r>
            <a:r>
              <a:rPr lang="en-US" b="1" i="1" dirty="0"/>
              <a:t>“became despised in her eyes.”</a:t>
            </a:r>
            <a:r>
              <a:rPr lang="en-US" dirty="0"/>
              <a:t>)</a:t>
            </a:r>
          </a:p>
          <a:p>
            <a:pPr marL="628650" lvl="1" indent="-171450">
              <a:buFont typeface="Arial" panose="020B0604020202020204" pitchFamily="34" charset="0"/>
              <a:buChar char="•"/>
            </a:pPr>
            <a:r>
              <a:rPr lang="en-US" dirty="0"/>
              <a:t>Sarai grew jealous of Hagar and dealt harshly with her even though she instigated the whole situation.</a:t>
            </a:r>
          </a:p>
          <a:p>
            <a:pPr marL="628650" lvl="1" indent="-171450">
              <a:buFont typeface="Arial" panose="020B0604020202020204" pitchFamily="34" charset="0"/>
              <a:buChar char="•"/>
            </a:pPr>
            <a:r>
              <a:rPr lang="en-US" dirty="0"/>
              <a:t>This lead to Hagar’s faulty reaction to Sarai’s contempt </a:t>
            </a:r>
            <a:r>
              <a:rPr lang="en-US"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97F9639C-7898-4622-8156-1D246C4FA71D}" type="slidenum">
              <a:rPr lang="en-US" smtClean="0"/>
              <a:t>2</a:t>
            </a:fld>
            <a:endParaRPr lang="en-US"/>
          </a:p>
        </p:txBody>
      </p:sp>
    </p:spTree>
    <p:extLst>
      <p:ext uri="{BB962C8B-B14F-4D97-AF65-F5344CB8AC3E}">
        <p14:creationId xmlns:p14="http://schemas.microsoft.com/office/powerpoint/2010/main" val="2147564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Hagar flees and has an encounter with the Lord (</a:t>
            </a:r>
            <a:r>
              <a:rPr lang="en-US" b="1" dirty="0"/>
              <a:t>cf. Genesis 16:7-16</a:t>
            </a:r>
            <a:r>
              <a:rPr lang="en-US" dirty="0"/>
              <a:t>).</a:t>
            </a:r>
          </a:p>
          <a:p>
            <a:pPr marL="171450" lvl="0" indent="-171450">
              <a:buFont typeface="Arial" panose="020B0604020202020204" pitchFamily="34" charset="0"/>
              <a:buChar char="•"/>
            </a:pPr>
            <a:r>
              <a:rPr lang="en-US" dirty="0"/>
              <a:t>The Lord manifests Himself to Hagar by an angel.</a:t>
            </a:r>
          </a:p>
          <a:p>
            <a:pPr marL="171450" lvl="0" indent="-171450">
              <a:buFont typeface="Arial" panose="020B0604020202020204" pitchFamily="34" charset="0"/>
              <a:buChar char="•"/>
            </a:pPr>
            <a:r>
              <a:rPr lang="en-US" dirty="0"/>
              <a:t>The Lord subtly exposes the folly in her decision to flee from Sarai, while at the same time reminding her of her duty (v. 8).</a:t>
            </a:r>
          </a:p>
          <a:p>
            <a:pPr marL="171450" lvl="0" indent="-171450">
              <a:buFont typeface="Arial" panose="020B0604020202020204" pitchFamily="34" charset="0"/>
              <a:buChar char="•"/>
            </a:pPr>
            <a:r>
              <a:rPr lang="en-US" dirty="0"/>
              <a:t>Although her actions are shown to be unacceptable, the Lord acknowledged her affliction and comforts her with promise of a great son and descendants.</a:t>
            </a:r>
          </a:p>
          <a:p>
            <a:pPr marL="628650" lvl="1" indent="-171450">
              <a:buFont typeface="Arial" panose="020B0604020202020204" pitchFamily="34" charset="0"/>
              <a:buChar char="•"/>
            </a:pPr>
            <a:r>
              <a:rPr lang="en-US" b="1" dirty="0"/>
              <a:t>As an Egyptian slave-girl this is a great deal. She, a former Egyptian servant, and now a maid would be an ancestress to a great people.</a:t>
            </a:r>
            <a:endParaRPr lang="en-US" dirty="0"/>
          </a:p>
          <a:p>
            <a:pPr marL="171450" lvl="0" indent="-171450">
              <a:buFont typeface="Arial" panose="020B0604020202020204" pitchFamily="34" charset="0"/>
              <a:buChar char="•"/>
            </a:pPr>
            <a:r>
              <a:rPr lang="en-US" dirty="0"/>
              <a:t>She did not take for granted this appearance from the Lord, but recognized it as a great privilege!</a:t>
            </a:r>
          </a:p>
          <a:p>
            <a:pPr marL="628650" lvl="1" indent="-171450">
              <a:buFont typeface="Arial" panose="020B0604020202020204" pitchFamily="34" charset="0"/>
              <a:buChar char="•"/>
            </a:pPr>
            <a:r>
              <a:rPr lang="en-US" dirty="0"/>
              <a:t>As a memorial to her encounter with the Lord, it is apparent that she named the place – </a:t>
            </a:r>
            <a:r>
              <a:rPr lang="en-US" b="1" dirty="0"/>
              <a:t>Beer </a:t>
            </a:r>
            <a:r>
              <a:rPr lang="en-US" b="1" dirty="0" err="1"/>
              <a:t>Lahai</a:t>
            </a:r>
            <a:r>
              <a:rPr lang="en-US" b="1" dirty="0"/>
              <a:t> </a:t>
            </a:r>
            <a:r>
              <a:rPr lang="en-US" b="1" dirty="0" err="1"/>
              <a:t>Roi</a:t>
            </a:r>
            <a:r>
              <a:rPr lang="en-US" dirty="0"/>
              <a:t>.</a:t>
            </a:r>
          </a:p>
          <a:p>
            <a:pPr marL="1085850" lvl="2" indent="-171450">
              <a:buFont typeface="Arial" panose="020B0604020202020204" pitchFamily="34" charset="0"/>
              <a:buChar char="•"/>
            </a:pPr>
            <a:r>
              <a:rPr lang="en-US" b="1" i="1" dirty="0"/>
              <a:t>The well of the One Who lives and sees me.</a:t>
            </a:r>
            <a:endParaRPr lang="en-US" dirty="0"/>
          </a:p>
          <a:p>
            <a:pPr marL="1543050" lvl="3" indent="-171450">
              <a:buFont typeface="Arial" panose="020B0604020202020204" pitchFamily="34" charset="0"/>
              <a:buChar char="•"/>
            </a:pPr>
            <a:r>
              <a:rPr lang="en-US" b="1" dirty="0"/>
              <a:t>God is living, and therefore active. He works in the lives of men, and even more so in the lives of His adopted children.</a:t>
            </a:r>
            <a:endParaRPr lang="en-US" dirty="0"/>
          </a:p>
          <a:p>
            <a:pPr marL="2000250" lvl="4" indent="-171450">
              <a:buFont typeface="Arial" panose="020B0604020202020204" pitchFamily="34" charset="0"/>
              <a:buChar char="•"/>
            </a:pPr>
            <a:r>
              <a:rPr lang="en-US" dirty="0"/>
              <a:t>After God delivered Daniel from the lions. King Darius</a:t>
            </a:r>
            <a:r>
              <a:rPr lang="en-US" b="1" dirty="0"/>
              <a:t> – </a:t>
            </a:r>
            <a:r>
              <a:rPr lang="en-US" b="1" i="1" dirty="0"/>
              <a:t>“I make a decree that in every dominion of my kingdom men must tremble and fear before the God of Daniel. For He is the Living God, and steadfast forever” (Daniel 6:26).</a:t>
            </a:r>
            <a:endParaRPr lang="en-US" dirty="0"/>
          </a:p>
          <a:p>
            <a:pPr marL="1543050" lvl="3" indent="-171450">
              <a:buFont typeface="Arial" panose="020B0604020202020204" pitchFamily="34" charset="0"/>
              <a:buChar char="•"/>
            </a:pPr>
            <a:r>
              <a:rPr lang="en-US" b="1" dirty="0"/>
              <a:t>He sees everything. Our omniscient, omnipresent God is not lacking in knowledge of our actions, and needs.</a:t>
            </a:r>
            <a:endParaRPr lang="en-US" dirty="0"/>
          </a:p>
          <a:p>
            <a:pPr marL="2000250" lvl="4" indent="-171450">
              <a:buFont typeface="Arial" panose="020B0604020202020204" pitchFamily="34" charset="0"/>
              <a:buChar char="•"/>
            </a:pPr>
            <a:r>
              <a:rPr lang="en-US" b="1" i="1" dirty="0"/>
              <a:t>READ Psalm 139:1-12</a:t>
            </a:r>
            <a:endParaRPr lang="en-US" dirty="0"/>
          </a:p>
          <a:p>
            <a:r>
              <a:rPr lang="en-US" i="1" dirty="0"/>
              <a:t>The account of the Lord and Hagar presents a few points regarding God as the One Who lives and sees in relation to us as man. </a:t>
            </a:r>
            <a:r>
              <a:rPr lang="en-US" i="1"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97F9639C-7898-4622-8156-1D246C4FA71D}" type="slidenum">
              <a:rPr lang="en-US" smtClean="0"/>
              <a:t>3</a:t>
            </a:fld>
            <a:endParaRPr lang="en-US"/>
          </a:p>
        </p:txBody>
      </p:sp>
    </p:spTree>
    <p:extLst>
      <p:ext uri="{BB962C8B-B14F-4D97-AF65-F5344CB8AC3E}">
        <p14:creationId xmlns:p14="http://schemas.microsoft.com/office/powerpoint/2010/main" val="2040105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account of the Lord and Hagar presents a few points regarding God as the One Who lives and sees in relation to us as man. </a:t>
            </a:r>
            <a:r>
              <a:rPr lang="en-US" i="1" dirty="0">
                <a:sym typeface="Wingdings" panose="05000000000000000000" pitchFamily="2" charset="2"/>
              </a:rPr>
              <a:t></a:t>
            </a:r>
            <a:endParaRPr lang="en-US" dirty="0"/>
          </a:p>
          <a:p>
            <a:pPr lvl="0"/>
            <a:endParaRPr lang="en-US" dirty="0" smtClean="0"/>
          </a:p>
          <a:p>
            <a:pPr lvl="0"/>
            <a:r>
              <a:rPr lang="en-US" dirty="0" smtClean="0"/>
              <a:t>God </a:t>
            </a:r>
            <a:r>
              <a:rPr lang="en-US" dirty="0"/>
              <a:t>Sees Our Affliction </a:t>
            </a:r>
            <a:r>
              <a:rPr lang="en-US" b="1" dirty="0"/>
              <a:t>(cf. Genesis 16:6-12).</a:t>
            </a:r>
            <a:endParaRPr lang="en-US" dirty="0"/>
          </a:p>
          <a:p>
            <a:pPr lvl="0"/>
            <a:r>
              <a:rPr lang="en-US" sz="1600" dirty="0"/>
              <a:t>The Lord reproved Hagar.</a:t>
            </a:r>
          </a:p>
          <a:p>
            <a:pPr marL="171450" lvl="0" indent="-171450">
              <a:buFont typeface="Arial" panose="020B0604020202020204" pitchFamily="34" charset="0"/>
              <a:buChar char="•"/>
            </a:pPr>
            <a:r>
              <a:rPr lang="en-US" b="1" i="1" dirty="0"/>
              <a:t>“Sarai dealt harshly with her”</a:t>
            </a:r>
            <a:endParaRPr lang="en-US" dirty="0"/>
          </a:p>
          <a:p>
            <a:pPr marL="628650" lvl="1" indent="-171450">
              <a:buFont typeface="Arial" panose="020B0604020202020204" pitchFamily="34" charset="0"/>
              <a:buChar char="•"/>
            </a:pPr>
            <a:r>
              <a:rPr lang="en-US" dirty="0"/>
              <a:t>The action Sarai took in giving Hagar to Abram evidently went to Hagar’s head (she grew prideful in her newfound position).</a:t>
            </a:r>
          </a:p>
          <a:p>
            <a:pPr marL="1085850" lvl="2" indent="-171450">
              <a:buFont typeface="Arial" panose="020B0604020202020204" pitchFamily="34" charset="0"/>
              <a:buChar char="•"/>
            </a:pPr>
            <a:r>
              <a:rPr lang="en-US" dirty="0"/>
              <a:t>Yet, Hagar was still Sarai’s maid (in reality her lower position never changed).</a:t>
            </a:r>
          </a:p>
          <a:p>
            <a:pPr marL="628650" lvl="1" indent="-171450">
              <a:buFont typeface="Arial" panose="020B0604020202020204" pitchFamily="34" charset="0"/>
              <a:buChar char="•"/>
            </a:pPr>
            <a:r>
              <a:rPr lang="en-US" b="1" dirty="0"/>
              <a:t>Sarai sought to “put her in her place.” She was meaning to humble her back to her position.</a:t>
            </a:r>
            <a:endParaRPr lang="en-US" dirty="0"/>
          </a:p>
          <a:p>
            <a:pPr marL="1085850" lvl="2" indent="-171450">
              <a:buFont typeface="Arial" panose="020B0604020202020204" pitchFamily="34" charset="0"/>
              <a:buChar char="•"/>
            </a:pPr>
            <a:r>
              <a:rPr lang="en-US" b="1" i="1" dirty="0"/>
              <a:t>This was not wrong in and of itself, but in the heat of the moment Sarai acted too harshly (evident by Hagar’s reaction).</a:t>
            </a:r>
            <a:endParaRPr lang="en-US" dirty="0"/>
          </a:p>
          <a:p>
            <a:pPr marL="1085850" lvl="2" indent="-171450">
              <a:buFont typeface="Arial" panose="020B0604020202020204" pitchFamily="34" charset="0"/>
              <a:buChar char="•"/>
            </a:pPr>
            <a:r>
              <a:rPr lang="en-US" dirty="0"/>
              <a:t>She was wrong in acting this way (</a:t>
            </a:r>
            <a:r>
              <a:rPr lang="en-US" b="1" dirty="0"/>
              <a:t>cf. Colossians 4:1)</a:t>
            </a:r>
            <a:r>
              <a:rPr lang="en-US" dirty="0"/>
              <a:t>.</a:t>
            </a:r>
          </a:p>
          <a:p>
            <a:pPr marL="171450" lvl="0" indent="-171450">
              <a:buFont typeface="Arial" panose="020B0604020202020204" pitchFamily="34" charset="0"/>
              <a:buChar char="•"/>
            </a:pPr>
            <a:r>
              <a:rPr lang="en-US" dirty="0"/>
              <a:t>Hagar ran away from her duty. Her flight was unjustifiable even if mistreated by her mistress (</a:t>
            </a:r>
            <a:r>
              <a:rPr lang="en-US" b="1" dirty="0"/>
              <a:t>cf. Colossians 3:22-24</a:t>
            </a:r>
            <a:r>
              <a:rPr lang="en-US" dirty="0"/>
              <a:t>).</a:t>
            </a:r>
          </a:p>
          <a:p>
            <a:pPr marL="171450" lvl="0" indent="-171450">
              <a:buFont typeface="Arial" panose="020B0604020202020204" pitchFamily="34" charset="0"/>
              <a:buChar char="•"/>
            </a:pPr>
            <a:r>
              <a:rPr lang="en-US" b="1" i="1" dirty="0"/>
              <a:t>“where have you come from, and where are you going?” (v. 8)</a:t>
            </a:r>
            <a:r>
              <a:rPr lang="en-US" dirty="0"/>
              <a:t>.</a:t>
            </a:r>
          </a:p>
          <a:p>
            <a:pPr marL="628650" lvl="1" indent="-171450">
              <a:buFont typeface="Arial" panose="020B0604020202020204" pitchFamily="34" charset="0"/>
              <a:buChar char="•"/>
            </a:pPr>
            <a:r>
              <a:rPr lang="en-US" dirty="0"/>
              <a:t>The question was designed to convict Hagar.</a:t>
            </a:r>
          </a:p>
          <a:p>
            <a:pPr marL="628650" lvl="1" indent="-171450">
              <a:buFont typeface="Arial" panose="020B0604020202020204" pitchFamily="34" charset="0"/>
              <a:buChar char="•"/>
            </a:pPr>
            <a:r>
              <a:rPr lang="en-US" dirty="0"/>
              <a:t>She was fleeing from:</a:t>
            </a:r>
          </a:p>
          <a:p>
            <a:pPr marL="1085850" lvl="2" indent="-171450">
              <a:buFont typeface="Arial" panose="020B0604020202020204" pitchFamily="34" charset="0"/>
              <a:buChar char="•"/>
            </a:pPr>
            <a:r>
              <a:rPr lang="en-US" dirty="0"/>
              <a:t>The house of Abram which feared God.</a:t>
            </a:r>
          </a:p>
          <a:p>
            <a:pPr marL="1085850" lvl="2" indent="-171450">
              <a:buFont typeface="Arial" panose="020B0604020202020204" pitchFamily="34" charset="0"/>
              <a:buChar char="•"/>
            </a:pPr>
            <a:r>
              <a:rPr lang="en-US" dirty="0"/>
              <a:t>Her duties as Sarai’s maid.</a:t>
            </a:r>
          </a:p>
          <a:p>
            <a:pPr marL="1085850" lvl="2" indent="-171450">
              <a:buFont typeface="Arial" panose="020B0604020202020204" pitchFamily="34" charset="0"/>
              <a:buChar char="•"/>
            </a:pPr>
            <a:r>
              <a:rPr lang="en-US" dirty="0"/>
              <a:t>And although God’s promise wouldn’t be fulfilled by her child she, not knowing at the time God’s intention, was running away from being a part of God’s plan in her knowledge.</a:t>
            </a:r>
          </a:p>
          <a:p>
            <a:pPr marL="628650" lvl="1" indent="-171450">
              <a:buFont typeface="Arial" panose="020B0604020202020204" pitchFamily="34" charset="0"/>
              <a:buChar char="•"/>
            </a:pPr>
            <a:r>
              <a:rPr lang="en-US" dirty="0"/>
              <a:t>She was fleeing to:</a:t>
            </a:r>
          </a:p>
          <a:p>
            <a:pPr marL="1085850" lvl="2" indent="-171450">
              <a:buFont typeface="Arial" panose="020B0604020202020204" pitchFamily="34" charset="0"/>
              <a:buChar char="•"/>
            </a:pPr>
            <a:r>
              <a:rPr lang="en-US" dirty="0"/>
              <a:t>Egypt – the land of her past which offered nothing, and had no association with the one true God.</a:t>
            </a:r>
          </a:p>
          <a:p>
            <a:pPr marL="171450" lvl="0" indent="-171450">
              <a:buFont typeface="Arial" panose="020B0604020202020204" pitchFamily="34" charset="0"/>
              <a:buChar char="•"/>
            </a:pPr>
            <a:r>
              <a:rPr lang="en-US" b="1" dirty="0"/>
              <a:t>The angel commanded her to return and submit, and followed with an explanation of God’s intention for her.</a:t>
            </a:r>
            <a:endParaRPr lang="en-US" dirty="0"/>
          </a:p>
          <a:p>
            <a:pPr lvl="0"/>
            <a:r>
              <a:rPr lang="en-US" sz="1600" dirty="0"/>
              <a:t>God did not ignore her affliction.</a:t>
            </a:r>
          </a:p>
          <a:p>
            <a:pPr marL="171450" lvl="0" indent="-171450">
              <a:buFont typeface="Arial" panose="020B0604020202020204" pitchFamily="34" charset="0"/>
              <a:buChar char="•"/>
            </a:pPr>
            <a:r>
              <a:rPr lang="en-US" b="1" dirty="0"/>
              <a:t>Call his name Ismael – God hears. (He heard her affliction.)</a:t>
            </a:r>
            <a:endParaRPr lang="en-US" dirty="0"/>
          </a:p>
          <a:p>
            <a:pPr marL="628650" lvl="1" indent="-171450">
              <a:buFont typeface="Arial" panose="020B0604020202020204" pitchFamily="34" charset="0"/>
              <a:buChar char="•"/>
            </a:pPr>
            <a:r>
              <a:rPr lang="en-US" b="1" dirty="0"/>
              <a:t>God has regard for His people. Therefore, He observes them, and listens for their cry. As a living God He acts upon their cry with compassion. </a:t>
            </a:r>
            <a:r>
              <a:rPr lang="en-US" b="1" dirty="0">
                <a:sym typeface="Wingdings" panose="05000000000000000000" pitchFamily="2" charset="2"/>
              </a:rPr>
              <a:t></a:t>
            </a:r>
            <a:endParaRPr lang="en-US" dirty="0"/>
          </a:p>
          <a:p>
            <a:pPr marL="171450" lvl="0" indent="-171450">
              <a:buFont typeface="Arial" panose="020B0604020202020204" pitchFamily="34" charset="0"/>
              <a:buChar char="•"/>
            </a:pPr>
            <a:r>
              <a:rPr lang="en-US" dirty="0"/>
              <a:t>David cried to God in his affliction and the Lord responded – </a:t>
            </a:r>
            <a:r>
              <a:rPr lang="en-US" b="1" dirty="0"/>
              <a:t>Psalm 18:4-6, 16-19</a:t>
            </a:r>
            <a:endParaRPr lang="en-US" dirty="0"/>
          </a:p>
          <a:p>
            <a:pPr marL="628650" lvl="1" indent="-171450">
              <a:buFont typeface="Arial" panose="020B0604020202020204" pitchFamily="34" charset="0"/>
              <a:buChar char="•"/>
            </a:pPr>
            <a:r>
              <a:rPr lang="en-US" b="1" dirty="0"/>
              <a:t>It is worthy of notice that God’s answer to Hagar’s affliction was in part His reproof. He unveiled her misbehavior and commanded her return to submission because it was the only way to relieve her hardship.</a:t>
            </a:r>
            <a:endParaRPr lang="en-US" dirty="0"/>
          </a:p>
          <a:p>
            <a:pPr marL="1085850" lvl="2" indent="-171450">
              <a:buFont typeface="Arial" panose="020B0604020202020204" pitchFamily="34" charset="0"/>
              <a:buChar char="•"/>
            </a:pPr>
            <a:r>
              <a:rPr lang="en-US" b="1" dirty="0"/>
              <a:t>His comforting promise necessitated her returning in submission to Sarai.</a:t>
            </a:r>
            <a:endParaRPr lang="en-US" dirty="0"/>
          </a:p>
          <a:p>
            <a:pPr marL="1085850" lvl="2" indent="-171450">
              <a:buFont typeface="Arial" panose="020B0604020202020204" pitchFamily="34" charset="0"/>
              <a:buChar char="•"/>
            </a:pPr>
            <a:r>
              <a:rPr lang="en-US" dirty="0"/>
              <a:t>God told Abram after Hagar was later sent out, </a:t>
            </a:r>
            <a:r>
              <a:rPr lang="en-US" b="1" i="1" u="sng" dirty="0"/>
              <a:t>“Yet I will also make a nation of the son of the bondwoman, because he is your seed” (21:13).</a:t>
            </a:r>
            <a:endParaRPr lang="en-US" dirty="0"/>
          </a:p>
          <a:p>
            <a:pPr marL="1543050" lvl="3" indent="-171450">
              <a:buFont typeface="Arial" panose="020B0604020202020204" pitchFamily="34" charset="0"/>
              <a:buChar char="•"/>
            </a:pPr>
            <a:r>
              <a:rPr lang="en-US" i="1" dirty="0"/>
              <a:t>Because Ishmael was Abram’s she was to return there and bear Abram a son. God would honor Abram by making a great nation through Ishmael.</a:t>
            </a:r>
            <a:endParaRPr lang="en-US" dirty="0"/>
          </a:p>
          <a:p>
            <a:pPr marL="628650" lvl="1" indent="-171450">
              <a:buFont typeface="Arial" panose="020B0604020202020204" pitchFamily="34" charset="0"/>
              <a:buChar char="•"/>
            </a:pPr>
            <a:r>
              <a:rPr lang="en-US" b="1" dirty="0"/>
              <a:t>Reproof from God may be difficult to swallow sometimes, but we should never forget its intended purpose, and the blessing that awaits one who submits rather than fleeing. </a:t>
            </a:r>
            <a:endParaRPr lang="en-US" dirty="0"/>
          </a:p>
          <a:p>
            <a:pPr marL="1085850" lvl="2" indent="-171450">
              <a:buFont typeface="Arial" panose="020B0604020202020204" pitchFamily="34" charset="0"/>
              <a:buChar char="•"/>
            </a:pPr>
            <a:r>
              <a:rPr lang="en-US" b="1" dirty="0"/>
              <a:t>(The reproof of God is a manifestation of His love – 2 Timothy 3:16-17)</a:t>
            </a:r>
            <a:endParaRPr lang="en-US" dirty="0"/>
          </a:p>
          <a:p>
            <a:pPr marL="628650" lvl="1" indent="-171450">
              <a:buFont typeface="Arial" panose="020B0604020202020204" pitchFamily="34" charset="0"/>
              <a:buChar char="•"/>
            </a:pPr>
            <a:r>
              <a:rPr lang="en-US" b="1" dirty="0"/>
              <a:t>Psalm 18:20-24 – </a:t>
            </a:r>
            <a:r>
              <a:rPr lang="en-US" dirty="0"/>
              <a:t>God rewarded David because he kept His ways.</a:t>
            </a:r>
          </a:p>
          <a:p>
            <a:pPr marL="1085850" lvl="2" indent="-171450">
              <a:buFont typeface="Arial" panose="020B0604020202020204" pitchFamily="34" charset="0"/>
              <a:buChar char="•"/>
            </a:pPr>
            <a:r>
              <a:rPr lang="en-US" b="1" i="1" dirty="0"/>
              <a:t>God will not relieve the affliction of the one who does not appeal to Him for relief.</a:t>
            </a:r>
            <a:r>
              <a:rPr lang="en-US" dirty="0"/>
              <a:t> (This is accomplished in submission to Him.)</a:t>
            </a:r>
          </a:p>
          <a:p>
            <a:pPr marL="1085850" lvl="2" indent="-171450">
              <a:buFont typeface="Arial" panose="020B0604020202020204" pitchFamily="34" charset="0"/>
              <a:buChar char="•"/>
            </a:pPr>
            <a:r>
              <a:rPr lang="en-US" i="1" dirty="0"/>
              <a:t>Obedience to God is the balm we need to heal all hardships</a:t>
            </a:r>
            <a:r>
              <a:rPr lang="en-US" b="1" dirty="0"/>
              <a:t> – Psalm 50:15-23</a:t>
            </a:r>
            <a:endParaRPr lang="en-US" dirty="0"/>
          </a:p>
          <a:p>
            <a:r>
              <a:rPr lang="en-US" i="1" dirty="0"/>
              <a:t>Divine regard for man, and the loving-kindness He bestows is worthy of recognition among the world. </a:t>
            </a:r>
            <a:r>
              <a:rPr lang="en-US" i="1" dirty="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97F9639C-7898-4622-8156-1D246C4FA71D}" type="slidenum">
              <a:rPr lang="en-US" smtClean="0"/>
              <a:t>4</a:t>
            </a:fld>
            <a:endParaRPr lang="en-US"/>
          </a:p>
        </p:txBody>
      </p:sp>
    </p:spTree>
    <p:extLst>
      <p:ext uri="{BB962C8B-B14F-4D97-AF65-F5344CB8AC3E}">
        <p14:creationId xmlns:p14="http://schemas.microsoft.com/office/powerpoint/2010/main" val="699323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Divine regard for man, and the loving-kindness He bestows is worthy of recognition among the world. </a:t>
            </a:r>
            <a:r>
              <a:rPr lang="en-US" i="1" dirty="0">
                <a:sym typeface="Wingdings" panose="05000000000000000000" pitchFamily="2" charset="2"/>
              </a:rPr>
              <a:t></a:t>
            </a:r>
            <a:endParaRPr lang="en-US" dirty="0"/>
          </a:p>
          <a:p>
            <a:pPr lvl="0"/>
            <a:r>
              <a:rPr lang="en-US" sz="1600" dirty="0"/>
              <a:t>God Sees and Makes Himself Seen </a:t>
            </a:r>
            <a:r>
              <a:rPr lang="en-US" sz="1600" b="1" dirty="0"/>
              <a:t>(cf. Genesis 16:13-14).</a:t>
            </a:r>
            <a:endParaRPr lang="en-US" sz="1600" dirty="0"/>
          </a:p>
          <a:p>
            <a:pPr marL="171450" lvl="0" indent="-171450">
              <a:buFont typeface="Arial" panose="020B0604020202020204" pitchFamily="34" charset="0"/>
              <a:buChar char="•"/>
            </a:pPr>
            <a:r>
              <a:rPr lang="en-US" dirty="0"/>
              <a:t>Hagar paid homage to God by naming the well (It is likely that Hagar gave this name.).</a:t>
            </a:r>
          </a:p>
          <a:p>
            <a:pPr marL="171450" lvl="0" indent="-171450">
              <a:buFont typeface="Arial" panose="020B0604020202020204" pitchFamily="34" charset="0"/>
              <a:buChar char="•"/>
            </a:pPr>
            <a:r>
              <a:rPr lang="en-US" dirty="0"/>
              <a:t>She was in awe of the experience she just had with God. God had graciously made Himself available, as He does for us </a:t>
            </a:r>
            <a:r>
              <a:rPr lang="en-US" b="1" dirty="0"/>
              <a:t>(cf. Acts 17:26-27</a:t>
            </a:r>
            <a:r>
              <a:rPr lang="en-US" dirty="0"/>
              <a:t> – not far from each of us.)</a:t>
            </a:r>
          </a:p>
          <a:p>
            <a:pPr marL="171450" lvl="0" indent="-171450">
              <a:buFont typeface="Arial" panose="020B0604020202020204" pitchFamily="34" charset="0"/>
              <a:buChar char="•"/>
            </a:pPr>
            <a:r>
              <a:rPr lang="en-US" dirty="0"/>
              <a:t>The well was given the name: </a:t>
            </a:r>
            <a:r>
              <a:rPr lang="en-US" b="1" i="1" dirty="0"/>
              <a:t>The Well of the One Who lives and sees me</a:t>
            </a:r>
            <a:r>
              <a:rPr lang="en-US" dirty="0"/>
              <a:t>.</a:t>
            </a:r>
          </a:p>
          <a:p>
            <a:pPr marL="628650" lvl="1" indent="-171450">
              <a:buFont typeface="Arial" panose="020B0604020202020204" pitchFamily="34" charset="0"/>
              <a:buChar char="•"/>
            </a:pPr>
            <a:r>
              <a:rPr lang="en-US" dirty="0"/>
              <a:t>This well maintained its name. Which brought remembrance of God and those specifics about Him to the one who would come upon it. (cf. </a:t>
            </a:r>
            <a:r>
              <a:rPr lang="en-US" b="1" i="1" dirty="0"/>
              <a:t>Genesis 24:62 – “Now Isaac came from the way of Beer </a:t>
            </a:r>
            <a:r>
              <a:rPr lang="en-US" b="1" i="1" dirty="0" err="1"/>
              <a:t>Lahai</a:t>
            </a:r>
            <a:r>
              <a:rPr lang="en-US" b="1" i="1" dirty="0"/>
              <a:t> </a:t>
            </a:r>
            <a:r>
              <a:rPr lang="en-US" b="1" i="1" dirty="0" err="1"/>
              <a:t>Roi</a:t>
            </a:r>
            <a:r>
              <a:rPr lang="en-US" b="1" i="1" dirty="0"/>
              <a:t>, for he dwelt in the South.”</a:t>
            </a:r>
            <a:r>
              <a:rPr lang="en-US" dirty="0"/>
              <a:t>)</a:t>
            </a:r>
          </a:p>
          <a:p>
            <a:pPr lvl="0"/>
            <a:r>
              <a:rPr lang="en-US" sz="1600" dirty="0"/>
              <a:t>The recipients of God’s goodness should expose it to the world.</a:t>
            </a:r>
          </a:p>
          <a:p>
            <a:pPr marL="171450" lvl="0" indent="-171450">
              <a:buFont typeface="Arial" panose="020B0604020202020204" pitchFamily="34" charset="0"/>
              <a:buChar char="•"/>
            </a:pPr>
            <a:r>
              <a:rPr lang="en-US" b="1" dirty="0"/>
              <a:t>1 Peter 2:9-12</a:t>
            </a:r>
            <a:r>
              <a:rPr lang="en-US" dirty="0"/>
              <a:t> – We are called to proclamation of God’s word and holy living which brings the world’s attention to God.</a:t>
            </a:r>
          </a:p>
          <a:p>
            <a:pPr marL="628650" lvl="1" indent="-171450">
              <a:buFont typeface="Arial" panose="020B0604020202020204" pitchFamily="34" charset="0"/>
              <a:buChar char="•"/>
            </a:pPr>
            <a:r>
              <a:rPr lang="en-US" b="1" u="sng" dirty="0"/>
              <a:t>We were once in darkness without hope; not a people of God; but He heard our affliction, and made Himself available to us so that we might have hope. We ow our life to Him, and should want to use it for His service.</a:t>
            </a:r>
            <a:endParaRPr lang="en-US" dirty="0"/>
          </a:p>
          <a:p>
            <a:pPr marL="628650" lvl="1" indent="-171450">
              <a:buFont typeface="Arial" panose="020B0604020202020204" pitchFamily="34" charset="0"/>
              <a:buChar char="•"/>
            </a:pPr>
            <a:r>
              <a:rPr lang="en-US" b="1" dirty="0" smtClean="0"/>
              <a:t>The </a:t>
            </a:r>
            <a:r>
              <a:rPr lang="en-US" b="1" dirty="0"/>
              <a:t>World should see Christ in us – </a:t>
            </a:r>
            <a:r>
              <a:rPr lang="en-US" b="1" i="1" dirty="0"/>
              <a:t>“it is no longer I who live, but Christ lives in me”</a:t>
            </a:r>
            <a:r>
              <a:rPr lang="en-US" b="1" dirty="0"/>
              <a:t> (Galatians 2:20).</a:t>
            </a:r>
            <a:endParaRPr lang="en-US" dirty="0"/>
          </a:p>
          <a:p>
            <a:pPr marL="171450" lvl="0" indent="-171450">
              <a:buFont typeface="Arial" panose="020B0604020202020204" pitchFamily="34" charset="0"/>
              <a:buChar char="•"/>
            </a:pPr>
            <a:r>
              <a:rPr lang="en-US" b="1" dirty="0"/>
              <a:t>1 Timothy 3:14-16 – </a:t>
            </a:r>
            <a:r>
              <a:rPr lang="en-US" dirty="0"/>
              <a:t>The church is the pillar and ground of the truth. We proclaim God’s word to expose His greatness and love to the world.</a:t>
            </a:r>
          </a:p>
          <a:p>
            <a:pPr marL="628650" lvl="1" indent="-171450">
              <a:buFont typeface="Arial" panose="020B0604020202020204" pitchFamily="34" charset="0"/>
              <a:buChar char="•"/>
            </a:pPr>
            <a:r>
              <a:rPr lang="en-US" b="1" i="1" dirty="0"/>
              <a:t>Experience of communion with our living and all seeing God should strike us with awe. His nature, and His dealings with us warrant constant remembrance and proclamation to others of His goodness.</a:t>
            </a:r>
            <a:endParaRPr lang="en-US" dirty="0"/>
          </a:p>
          <a:p>
            <a:pPr marL="1085850" lvl="2" indent="-171450">
              <a:buFont typeface="Arial" panose="020B0604020202020204" pitchFamily="34" charset="0"/>
              <a:buChar char="•"/>
            </a:pPr>
            <a:r>
              <a:rPr lang="en-US" u="sng" dirty="0"/>
              <a:t>This logically requires us to keep the truth from becoming tainted with false doctrine (</a:t>
            </a:r>
            <a:r>
              <a:rPr lang="en-US" b="1" u="sng" dirty="0"/>
              <a:t>cf. Jude 3).</a:t>
            </a:r>
            <a:endParaRPr lang="en-US" b="1" dirty="0"/>
          </a:p>
          <a:p>
            <a:pPr marL="1085850" lvl="2" indent="-171450">
              <a:buFont typeface="Arial" panose="020B0604020202020204" pitchFamily="34" charset="0"/>
              <a:buChar char="•"/>
            </a:pPr>
            <a:r>
              <a:rPr lang="en-US" u="sng" dirty="0"/>
              <a:t>This also requires us to speak exactly as the Bible speaks. We must not water down the truth. A watered down version of truth does not pay homage to God!</a:t>
            </a:r>
            <a:endParaRPr lang="en-US" dirty="0"/>
          </a:p>
        </p:txBody>
      </p:sp>
      <p:sp>
        <p:nvSpPr>
          <p:cNvPr id="4" name="Slide Number Placeholder 3"/>
          <p:cNvSpPr>
            <a:spLocks noGrp="1"/>
          </p:cNvSpPr>
          <p:nvPr>
            <p:ph type="sldNum" sz="quarter" idx="10"/>
          </p:nvPr>
        </p:nvSpPr>
        <p:spPr/>
        <p:txBody>
          <a:bodyPr/>
          <a:lstStyle/>
          <a:p>
            <a:fld id="{97F9639C-7898-4622-8156-1D246C4FA71D}" type="slidenum">
              <a:rPr lang="en-US" smtClean="0"/>
              <a:t>5</a:t>
            </a:fld>
            <a:endParaRPr lang="en-US"/>
          </a:p>
        </p:txBody>
      </p:sp>
    </p:spTree>
    <p:extLst>
      <p:ext uri="{BB962C8B-B14F-4D97-AF65-F5344CB8AC3E}">
        <p14:creationId xmlns:p14="http://schemas.microsoft.com/office/powerpoint/2010/main" val="1817172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It would be prudent for us to remember our God lives and sees us.</a:t>
            </a:r>
          </a:p>
          <a:p>
            <a:pPr marL="171450" lvl="0" indent="-171450">
              <a:buFont typeface="Arial" panose="020B0604020202020204" pitchFamily="34" charset="0"/>
              <a:buChar char="•"/>
            </a:pPr>
            <a:r>
              <a:rPr lang="en-US" dirty="0"/>
              <a:t>His sight is not limited. We should maintain integrity before Him always.</a:t>
            </a:r>
          </a:p>
          <a:p>
            <a:pPr marL="171450" lvl="0" indent="-171450">
              <a:buFont typeface="Arial" panose="020B0604020202020204" pitchFamily="34" charset="0"/>
              <a:buChar char="•"/>
            </a:pPr>
            <a:r>
              <a:rPr lang="en-US" dirty="0"/>
              <a:t>He is there for His children, and is active in our lives. We should pay homage to Him each day.</a:t>
            </a:r>
          </a:p>
          <a:p>
            <a:endParaRPr lang="en-US" dirty="0"/>
          </a:p>
        </p:txBody>
      </p:sp>
      <p:sp>
        <p:nvSpPr>
          <p:cNvPr id="4" name="Slide Number Placeholder 3"/>
          <p:cNvSpPr>
            <a:spLocks noGrp="1"/>
          </p:cNvSpPr>
          <p:nvPr>
            <p:ph type="sldNum" sz="quarter" idx="10"/>
          </p:nvPr>
        </p:nvSpPr>
        <p:spPr/>
        <p:txBody>
          <a:bodyPr/>
          <a:lstStyle/>
          <a:p>
            <a:fld id="{97F9639C-7898-4622-8156-1D246C4FA71D}" type="slidenum">
              <a:rPr lang="en-US" smtClean="0"/>
              <a:t>6</a:t>
            </a:fld>
            <a:endParaRPr lang="en-US"/>
          </a:p>
        </p:txBody>
      </p:sp>
    </p:spTree>
    <p:extLst>
      <p:ext uri="{BB962C8B-B14F-4D97-AF65-F5344CB8AC3E}">
        <p14:creationId xmlns:p14="http://schemas.microsoft.com/office/powerpoint/2010/main" val="100426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72ABC2-3CEC-46B9-91AF-C6FBB19E267A}"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78739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72ABC2-3CEC-46B9-91AF-C6FBB19E267A}"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133623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72ABC2-3CEC-46B9-91AF-C6FBB19E267A}"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166540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72ABC2-3CEC-46B9-91AF-C6FBB19E267A}"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11116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2ABC2-3CEC-46B9-91AF-C6FBB19E267A}"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245993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72ABC2-3CEC-46B9-91AF-C6FBB19E267A}"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56268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72ABC2-3CEC-46B9-91AF-C6FBB19E267A}"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274028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72ABC2-3CEC-46B9-91AF-C6FBB19E267A}"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65861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2ABC2-3CEC-46B9-91AF-C6FBB19E267A}"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268789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2ABC2-3CEC-46B9-91AF-C6FBB19E267A}"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2525287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2ABC2-3CEC-46B9-91AF-C6FBB19E267A}"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EFF21-70BC-4E4B-9140-59CF6FA2072A}" type="slidenum">
              <a:rPr lang="en-US" smtClean="0"/>
              <a:t>‹#›</a:t>
            </a:fld>
            <a:endParaRPr lang="en-US"/>
          </a:p>
        </p:txBody>
      </p:sp>
    </p:spTree>
    <p:extLst>
      <p:ext uri="{BB962C8B-B14F-4D97-AF65-F5344CB8AC3E}">
        <p14:creationId xmlns:p14="http://schemas.microsoft.com/office/powerpoint/2010/main" val="27598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2ABC2-3CEC-46B9-91AF-C6FBB19E267A}" type="datetimeFigureOut">
              <a:rPr lang="en-US" smtClean="0"/>
              <a:t>1/11/2016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EFF21-70BC-4E4B-9140-59CF6FA2072A}" type="slidenum">
              <a:rPr lang="en-US" smtClean="0"/>
              <a:t>‹#›</a:t>
            </a:fld>
            <a:endParaRPr lang="en-US"/>
          </a:p>
        </p:txBody>
      </p:sp>
    </p:spTree>
    <p:extLst>
      <p:ext uri="{BB962C8B-B14F-4D97-AF65-F5344CB8AC3E}">
        <p14:creationId xmlns:p14="http://schemas.microsoft.com/office/powerpoint/2010/main" val="486860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46053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effectLst>
                  <a:outerShdw blurRad="50800" dist="38100" dir="13500000" algn="br" rotWithShape="0">
                    <a:prstClr val="black">
                      <a:alpha val="40000"/>
                    </a:prstClr>
                  </a:outerShdw>
                </a:effectLst>
                <a:latin typeface="Blackadder ITC" panose="04020505051007020D02" pitchFamily="82" charset="0"/>
              </a:rPr>
              <a:t>Beer </a:t>
            </a:r>
            <a:r>
              <a:rPr lang="en-US" sz="8800" dirty="0" err="1" smtClean="0">
                <a:effectLst>
                  <a:outerShdw blurRad="50800" dist="38100" dir="13500000" algn="br" rotWithShape="0">
                    <a:prstClr val="black">
                      <a:alpha val="40000"/>
                    </a:prstClr>
                  </a:outerShdw>
                </a:effectLst>
                <a:latin typeface="Blackadder ITC" panose="04020505051007020D02" pitchFamily="82" charset="0"/>
              </a:rPr>
              <a:t>Lahai</a:t>
            </a:r>
            <a:r>
              <a:rPr lang="en-US" sz="8800" dirty="0" smtClean="0">
                <a:effectLst>
                  <a:outerShdw blurRad="50800" dist="38100" dir="13500000" algn="br" rotWithShape="0">
                    <a:prstClr val="black">
                      <a:alpha val="40000"/>
                    </a:prstClr>
                  </a:outerShdw>
                </a:effectLst>
                <a:latin typeface="Blackadder ITC" panose="04020505051007020D02" pitchFamily="82" charset="0"/>
              </a:rPr>
              <a:t> </a:t>
            </a:r>
            <a:r>
              <a:rPr lang="en-US" sz="8800" dirty="0" err="1" smtClean="0">
                <a:effectLst>
                  <a:outerShdw blurRad="50800" dist="38100" dir="13500000" algn="br" rotWithShape="0">
                    <a:prstClr val="black">
                      <a:alpha val="40000"/>
                    </a:prstClr>
                  </a:outerShdw>
                </a:effectLst>
                <a:latin typeface="Blackadder ITC" panose="04020505051007020D02" pitchFamily="82" charset="0"/>
              </a:rPr>
              <a:t>Roi</a:t>
            </a:r>
            <a:endParaRPr lang="en-US" sz="8800" dirty="0">
              <a:effectLst>
                <a:outerShdw blurRad="50800" dist="38100" dir="13500000" algn="br" rotWithShape="0">
                  <a:prstClr val="black">
                    <a:alpha val="40000"/>
                  </a:prstClr>
                </a:outerShdw>
              </a:effectLst>
              <a:latin typeface="Blackadder ITC" panose="04020505051007020D02" pitchFamily="82" charset="0"/>
            </a:endParaRPr>
          </a:p>
        </p:txBody>
      </p:sp>
      <p:sp>
        <p:nvSpPr>
          <p:cNvPr id="3" name="Subtitle 2"/>
          <p:cNvSpPr>
            <a:spLocks noGrp="1"/>
          </p:cNvSpPr>
          <p:nvPr>
            <p:ph type="subTitle" idx="1"/>
          </p:nvPr>
        </p:nvSpPr>
        <p:spPr>
          <a:xfrm>
            <a:off x="816198" y="3509963"/>
            <a:ext cx="7511603" cy="1655762"/>
          </a:xfrm>
        </p:spPr>
        <p:txBody>
          <a:bodyPr>
            <a:normAutofit/>
          </a:bodyPr>
          <a:lstStyle/>
          <a:p>
            <a:endParaRPr lang="en-US" sz="3600" dirty="0"/>
          </a:p>
        </p:txBody>
      </p:sp>
      <p:sp>
        <p:nvSpPr>
          <p:cNvPr id="4" name="Subtitle 2"/>
          <p:cNvSpPr txBox="1">
            <a:spLocks/>
          </p:cNvSpPr>
          <p:nvPr/>
        </p:nvSpPr>
        <p:spPr>
          <a:xfrm>
            <a:off x="816198" y="4076634"/>
            <a:ext cx="7511603"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smtClean="0"/>
              <a:t>Genesis 16</a:t>
            </a:r>
            <a:endParaRPr lang="en-US" sz="3600" dirty="0"/>
          </a:p>
        </p:txBody>
      </p:sp>
    </p:spTree>
    <p:extLst>
      <p:ext uri="{BB962C8B-B14F-4D97-AF65-F5344CB8AC3E}">
        <p14:creationId xmlns:p14="http://schemas.microsoft.com/office/powerpoint/2010/main" val="41737479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effectLst>
                  <a:outerShdw blurRad="50800" dist="38100" dir="13500000" algn="br" rotWithShape="0">
                    <a:prstClr val="black">
                      <a:alpha val="40000"/>
                    </a:prstClr>
                  </a:outerShdw>
                </a:effectLst>
                <a:latin typeface="Blackadder ITC" panose="04020505051007020D02" pitchFamily="82" charset="0"/>
              </a:rPr>
              <a:t>Beer </a:t>
            </a:r>
            <a:r>
              <a:rPr lang="en-US" sz="8800" dirty="0" err="1" smtClean="0">
                <a:effectLst>
                  <a:outerShdw blurRad="50800" dist="38100" dir="13500000" algn="br" rotWithShape="0">
                    <a:prstClr val="black">
                      <a:alpha val="40000"/>
                    </a:prstClr>
                  </a:outerShdw>
                </a:effectLst>
                <a:latin typeface="Blackadder ITC" panose="04020505051007020D02" pitchFamily="82" charset="0"/>
              </a:rPr>
              <a:t>Lahai</a:t>
            </a:r>
            <a:r>
              <a:rPr lang="en-US" sz="8800" dirty="0" smtClean="0">
                <a:effectLst>
                  <a:outerShdw blurRad="50800" dist="38100" dir="13500000" algn="br" rotWithShape="0">
                    <a:prstClr val="black">
                      <a:alpha val="40000"/>
                    </a:prstClr>
                  </a:outerShdw>
                </a:effectLst>
                <a:latin typeface="Blackadder ITC" panose="04020505051007020D02" pitchFamily="82" charset="0"/>
              </a:rPr>
              <a:t> </a:t>
            </a:r>
            <a:r>
              <a:rPr lang="en-US" sz="8800" dirty="0" err="1" smtClean="0">
                <a:effectLst>
                  <a:outerShdw blurRad="50800" dist="38100" dir="13500000" algn="br" rotWithShape="0">
                    <a:prstClr val="black">
                      <a:alpha val="40000"/>
                    </a:prstClr>
                  </a:outerShdw>
                </a:effectLst>
                <a:latin typeface="Blackadder ITC" panose="04020505051007020D02" pitchFamily="82" charset="0"/>
              </a:rPr>
              <a:t>Roi</a:t>
            </a:r>
            <a:endParaRPr lang="en-US" sz="8800" dirty="0">
              <a:effectLst>
                <a:outerShdw blurRad="50800" dist="38100" dir="13500000" algn="br" rotWithShape="0">
                  <a:prstClr val="black">
                    <a:alpha val="40000"/>
                  </a:prstClr>
                </a:outerShdw>
              </a:effectLst>
              <a:latin typeface="Blackadder ITC" panose="04020505051007020D02" pitchFamily="82" charset="0"/>
            </a:endParaRPr>
          </a:p>
        </p:txBody>
      </p:sp>
      <p:sp>
        <p:nvSpPr>
          <p:cNvPr id="3" name="Subtitle 2"/>
          <p:cNvSpPr>
            <a:spLocks noGrp="1"/>
          </p:cNvSpPr>
          <p:nvPr>
            <p:ph type="subTitle" idx="1"/>
          </p:nvPr>
        </p:nvSpPr>
        <p:spPr>
          <a:xfrm>
            <a:off x="816198" y="3509963"/>
            <a:ext cx="7511603" cy="1655762"/>
          </a:xfrm>
        </p:spPr>
        <p:txBody>
          <a:bodyPr>
            <a:normAutofit/>
          </a:bodyPr>
          <a:lstStyle/>
          <a:p>
            <a:r>
              <a:rPr lang="en-US" sz="3200" i="1" dirty="0" smtClean="0"/>
              <a:t>The Well of the One Who Lives and Sees</a:t>
            </a:r>
          </a:p>
          <a:p>
            <a:r>
              <a:rPr lang="en-US" sz="3600" dirty="0" smtClean="0"/>
              <a:t>Genesis 16</a:t>
            </a:r>
            <a:endParaRPr lang="en-US" sz="3600" dirty="0"/>
          </a:p>
        </p:txBody>
      </p:sp>
    </p:spTree>
    <p:extLst>
      <p:ext uri="{BB962C8B-B14F-4D97-AF65-F5344CB8AC3E}">
        <p14:creationId xmlns:p14="http://schemas.microsoft.com/office/powerpoint/2010/main" val="1771005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734130"/>
          </a:xfrm>
        </p:spPr>
        <p:txBody>
          <a:bodyPr>
            <a:normAutofit/>
          </a:bodyPr>
          <a:lstStyle/>
          <a:p>
            <a:pPr algn="ctr"/>
            <a:r>
              <a:rPr lang="en-US" sz="7200" dirty="0">
                <a:effectLst>
                  <a:outerShdw blurRad="50800" dist="38100" dir="13500000" algn="br" rotWithShape="0">
                    <a:prstClr val="black">
                      <a:alpha val="40000"/>
                    </a:prstClr>
                  </a:outerShdw>
                </a:effectLst>
                <a:latin typeface="Blackadder ITC" panose="04020505051007020D02" pitchFamily="82" charset="0"/>
              </a:rPr>
              <a:t>Beer </a:t>
            </a:r>
            <a:r>
              <a:rPr lang="en-US" sz="7200" dirty="0" err="1">
                <a:effectLst>
                  <a:outerShdw blurRad="50800" dist="38100" dir="13500000" algn="br" rotWithShape="0">
                    <a:prstClr val="black">
                      <a:alpha val="40000"/>
                    </a:prstClr>
                  </a:outerShdw>
                </a:effectLst>
                <a:latin typeface="Blackadder ITC" panose="04020505051007020D02" pitchFamily="82" charset="0"/>
              </a:rPr>
              <a:t>Lahai</a:t>
            </a:r>
            <a:r>
              <a:rPr lang="en-US" sz="7200" dirty="0">
                <a:effectLst>
                  <a:outerShdw blurRad="50800" dist="38100" dir="13500000" algn="br" rotWithShape="0">
                    <a:prstClr val="black">
                      <a:alpha val="40000"/>
                    </a:prstClr>
                  </a:outerShdw>
                </a:effectLst>
                <a:latin typeface="Blackadder ITC" panose="04020505051007020D02" pitchFamily="82" charset="0"/>
              </a:rPr>
              <a:t> </a:t>
            </a:r>
            <a:r>
              <a:rPr lang="en-US" sz="7200" dirty="0" err="1" smtClean="0">
                <a:effectLst>
                  <a:outerShdw blurRad="50800" dist="38100" dir="13500000" algn="br" rotWithShape="0">
                    <a:prstClr val="black">
                      <a:alpha val="40000"/>
                    </a:prstClr>
                  </a:outerShdw>
                </a:effectLst>
                <a:latin typeface="Blackadder ITC" panose="04020505051007020D02" pitchFamily="82" charset="0"/>
              </a:rPr>
              <a:t>Roi</a:t>
            </a:r>
            <a:r>
              <a:rPr lang="en-US" sz="6600" dirty="0" smtClean="0">
                <a:effectLst>
                  <a:outerShdw blurRad="50800" dist="38100" dir="13500000" algn="br" rotWithShape="0">
                    <a:prstClr val="black">
                      <a:alpha val="40000"/>
                    </a:prstClr>
                  </a:outerShdw>
                </a:effectLst>
                <a:latin typeface="Blackadder ITC" panose="04020505051007020D02" pitchFamily="82" charset="0"/>
              </a:rPr>
              <a:t/>
            </a:r>
            <a:br>
              <a:rPr lang="en-US" sz="6600" dirty="0" smtClean="0">
                <a:effectLst>
                  <a:outerShdw blurRad="50800" dist="38100" dir="13500000" algn="br" rotWithShape="0">
                    <a:prstClr val="black">
                      <a:alpha val="40000"/>
                    </a:prstClr>
                  </a:outerShdw>
                </a:effectLst>
                <a:latin typeface="Blackadder ITC" panose="04020505051007020D02" pitchFamily="82" charset="0"/>
              </a:rPr>
            </a:br>
            <a:r>
              <a:rPr lang="en-US" sz="2800" i="1" dirty="0"/>
              <a:t>The Well of the One Who Lives and </a:t>
            </a:r>
            <a:r>
              <a:rPr lang="en-US" sz="2800" i="1" dirty="0" smtClean="0"/>
              <a:t>Sees</a:t>
            </a:r>
            <a:endParaRPr lang="en-US" sz="8000" dirty="0"/>
          </a:p>
        </p:txBody>
      </p:sp>
      <p:sp>
        <p:nvSpPr>
          <p:cNvPr id="3" name="Content Placeholder 2"/>
          <p:cNvSpPr>
            <a:spLocks noGrp="1"/>
          </p:cNvSpPr>
          <p:nvPr>
            <p:ph idx="1"/>
          </p:nvPr>
        </p:nvSpPr>
        <p:spPr>
          <a:xfrm>
            <a:off x="628650" y="2099256"/>
            <a:ext cx="7886700" cy="4077707"/>
          </a:xfrm>
        </p:spPr>
        <p:txBody>
          <a:bodyPr/>
          <a:lstStyle/>
          <a:p>
            <a:pPr marL="0" indent="0" algn="ctr">
              <a:buNone/>
            </a:pPr>
            <a:endParaRPr lang="en-US" sz="1600" dirty="0" smtClean="0">
              <a:latin typeface="Blackadder ITC" panose="04020505051007020D02" pitchFamily="82" charset="0"/>
            </a:endParaRPr>
          </a:p>
          <a:p>
            <a:pPr marL="0" indent="0" algn="ctr">
              <a:buNone/>
            </a:pPr>
            <a:r>
              <a:rPr lang="en-US" sz="4400" dirty="0" smtClean="0">
                <a:latin typeface="Blackadder ITC" panose="04020505051007020D02" pitchFamily="82" charset="0"/>
              </a:rPr>
              <a:t>God Sees Our Affliction</a:t>
            </a:r>
          </a:p>
          <a:p>
            <a:pPr marL="0" indent="0" algn="ctr">
              <a:buNone/>
            </a:pPr>
            <a:r>
              <a:rPr lang="en-US" sz="3600" i="1" dirty="0" smtClean="0"/>
              <a:t>– Psalm 18; 50:15-23 –</a:t>
            </a:r>
          </a:p>
        </p:txBody>
      </p:sp>
    </p:spTree>
    <p:extLst>
      <p:ext uri="{BB962C8B-B14F-4D97-AF65-F5344CB8AC3E}">
        <p14:creationId xmlns:p14="http://schemas.microsoft.com/office/powerpoint/2010/main" val="65806343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734130"/>
          </a:xfrm>
        </p:spPr>
        <p:txBody>
          <a:bodyPr>
            <a:normAutofit/>
          </a:bodyPr>
          <a:lstStyle/>
          <a:p>
            <a:pPr algn="ctr"/>
            <a:r>
              <a:rPr lang="en-US" sz="7200" dirty="0">
                <a:effectLst>
                  <a:outerShdw blurRad="50800" dist="38100" dir="13500000" algn="br" rotWithShape="0">
                    <a:prstClr val="black">
                      <a:alpha val="40000"/>
                    </a:prstClr>
                  </a:outerShdw>
                </a:effectLst>
                <a:latin typeface="Blackadder ITC" panose="04020505051007020D02" pitchFamily="82" charset="0"/>
              </a:rPr>
              <a:t>Beer </a:t>
            </a:r>
            <a:r>
              <a:rPr lang="en-US" sz="7200" dirty="0" err="1">
                <a:effectLst>
                  <a:outerShdw blurRad="50800" dist="38100" dir="13500000" algn="br" rotWithShape="0">
                    <a:prstClr val="black">
                      <a:alpha val="40000"/>
                    </a:prstClr>
                  </a:outerShdw>
                </a:effectLst>
                <a:latin typeface="Blackadder ITC" panose="04020505051007020D02" pitchFamily="82" charset="0"/>
              </a:rPr>
              <a:t>Lahai</a:t>
            </a:r>
            <a:r>
              <a:rPr lang="en-US" sz="7200" dirty="0">
                <a:effectLst>
                  <a:outerShdw blurRad="50800" dist="38100" dir="13500000" algn="br" rotWithShape="0">
                    <a:prstClr val="black">
                      <a:alpha val="40000"/>
                    </a:prstClr>
                  </a:outerShdw>
                </a:effectLst>
                <a:latin typeface="Blackadder ITC" panose="04020505051007020D02" pitchFamily="82" charset="0"/>
              </a:rPr>
              <a:t> </a:t>
            </a:r>
            <a:r>
              <a:rPr lang="en-US" sz="7200" dirty="0" err="1" smtClean="0">
                <a:effectLst>
                  <a:outerShdw blurRad="50800" dist="38100" dir="13500000" algn="br" rotWithShape="0">
                    <a:prstClr val="black">
                      <a:alpha val="40000"/>
                    </a:prstClr>
                  </a:outerShdw>
                </a:effectLst>
                <a:latin typeface="Blackadder ITC" panose="04020505051007020D02" pitchFamily="82" charset="0"/>
              </a:rPr>
              <a:t>Roi</a:t>
            </a:r>
            <a:r>
              <a:rPr lang="en-US" sz="6600" dirty="0" smtClean="0">
                <a:effectLst>
                  <a:outerShdw blurRad="50800" dist="38100" dir="13500000" algn="br" rotWithShape="0">
                    <a:prstClr val="black">
                      <a:alpha val="40000"/>
                    </a:prstClr>
                  </a:outerShdw>
                </a:effectLst>
                <a:latin typeface="Blackadder ITC" panose="04020505051007020D02" pitchFamily="82" charset="0"/>
              </a:rPr>
              <a:t/>
            </a:r>
            <a:br>
              <a:rPr lang="en-US" sz="6600" dirty="0" smtClean="0">
                <a:effectLst>
                  <a:outerShdw blurRad="50800" dist="38100" dir="13500000" algn="br" rotWithShape="0">
                    <a:prstClr val="black">
                      <a:alpha val="40000"/>
                    </a:prstClr>
                  </a:outerShdw>
                </a:effectLst>
                <a:latin typeface="Blackadder ITC" panose="04020505051007020D02" pitchFamily="82" charset="0"/>
              </a:rPr>
            </a:br>
            <a:r>
              <a:rPr lang="en-US" sz="2800" i="1" dirty="0"/>
              <a:t>The Well of the One Who Lives and </a:t>
            </a:r>
            <a:r>
              <a:rPr lang="en-US" sz="2800" i="1" dirty="0" smtClean="0"/>
              <a:t>Sees</a:t>
            </a:r>
            <a:endParaRPr lang="en-US" sz="8000" dirty="0"/>
          </a:p>
        </p:txBody>
      </p:sp>
      <p:sp>
        <p:nvSpPr>
          <p:cNvPr id="3" name="Content Placeholder 2"/>
          <p:cNvSpPr>
            <a:spLocks noGrp="1"/>
          </p:cNvSpPr>
          <p:nvPr>
            <p:ph idx="1"/>
          </p:nvPr>
        </p:nvSpPr>
        <p:spPr>
          <a:xfrm>
            <a:off x="628650" y="2099256"/>
            <a:ext cx="7886700" cy="4077707"/>
          </a:xfrm>
        </p:spPr>
        <p:txBody>
          <a:bodyPr/>
          <a:lstStyle/>
          <a:p>
            <a:pPr marL="0" indent="0" algn="ctr">
              <a:buNone/>
            </a:pPr>
            <a:endParaRPr lang="en-US" sz="1600" dirty="0" smtClean="0">
              <a:latin typeface="Blackadder ITC" panose="04020505051007020D02" pitchFamily="82" charset="0"/>
            </a:endParaRPr>
          </a:p>
          <a:p>
            <a:pPr marL="0" indent="0" algn="ctr">
              <a:buNone/>
            </a:pPr>
            <a:r>
              <a:rPr lang="en-US" sz="4400" dirty="0" smtClean="0">
                <a:latin typeface="Blackadder ITC" panose="04020505051007020D02" pitchFamily="82" charset="0"/>
              </a:rPr>
              <a:t>God Sees Our Affliction</a:t>
            </a:r>
          </a:p>
          <a:p>
            <a:pPr marL="0" indent="0" algn="ctr">
              <a:buNone/>
            </a:pPr>
            <a:r>
              <a:rPr lang="en-US" sz="3600" i="1" dirty="0" smtClean="0"/>
              <a:t>– Psalm 18; 50:15-23 –</a:t>
            </a:r>
          </a:p>
          <a:p>
            <a:pPr marL="0" indent="0" algn="ctr">
              <a:buNone/>
            </a:pPr>
            <a:r>
              <a:rPr lang="en-US" sz="4400" dirty="0" smtClean="0">
                <a:latin typeface="Blackadder ITC" panose="04020505051007020D02" pitchFamily="82" charset="0"/>
              </a:rPr>
              <a:t>God Sees And Makes Himself Seen</a:t>
            </a:r>
          </a:p>
          <a:p>
            <a:pPr marL="0" indent="0" algn="ctr">
              <a:buNone/>
            </a:pPr>
            <a:r>
              <a:rPr lang="en-US" sz="3600" i="1" dirty="0" smtClean="0"/>
              <a:t>– 1 Peter 2:9-12; 1 Timothy 3:14-16 –</a:t>
            </a:r>
            <a:endParaRPr lang="en-US" sz="3600" i="1" dirty="0"/>
          </a:p>
        </p:txBody>
      </p:sp>
    </p:spTree>
    <p:extLst>
      <p:ext uri="{BB962C8B-B14F-4D97-AF65-F5344CB8AC3E}">
        <p14:creationId xmlns:p14="http://schemas.microsoft.com/office/powerpoint/2010/main" val="868962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effectLst>
                  <a:outerShdw blurRad="50800" dist="38100" dir="13500000" algn="br" rotWithShape="0">
                    <a:prstClr val="black">
                      <a:alpha val="40000"/>
                    </a:prstClr>
                  </a:outerShdw>
                </a:effectLst>
                <a:latin typeface="Blackadder ITC" panose="04020505051007020D02" pitchFamily="82" charset="0"/>
              </a:rPr>
              <a:t>Beer </a:t>
            </a:r>
            <a:r>
              <a:rPr lang="en-US" sz="8800" dirty="0" err="1" smtClean="0">
                <a:effectLst>
                  <a:outerShdw blurRad="50800" dist="38100" dir="13500000" algn="br" rotWithShape="0">
                    <a:prstClr val="black">
                      <a:alpha val="40000"/>
                    </a:prstClr>
                  </a:outerShdw>
                </a:effectLst>
                <a:latin typeface="Blackadder ITC" panose="04020505051007020D02" pitchFamily="82" charset="0"/>
              </a:rPr>
              <a:t>Lahai</a:t>
            </a:r>
            <a:r>
              <a:rPr lang="en-US" sz="8800" dirty="0" smtClean="0">
                <a:effectLst>
                  <a:outerShdw blurRad="50800" dist="38100" dir="13500000" algn="br" rotWithShape="0">
                    <a:prstClr val="black">
                      <a:alpha val="40000"/>
                    </a:prstClr>
                  </a:outerShdw>
                </a:effectLst>
                <a:latin typeface="Blackadder ITC" panose="04020505051007020D02" pitchFamily="82" charset="0"/>
              </a:rPr>
              <a:t> </a:t>
            </a:r>
            <a:r>
              <a:rPr lang="en-US" sz="8800" dirty="0" err="1" smtClean="0">
                <a:effectLst>
                  <a:outerShdw blurRad="50800" dist="38100" dir="13500000" algn="br" rotWithShape="0">
                    <a:prstClr val="black">
                      <a:alpha val="40000"/>
                    </a:prstClr>
                  </a:outerShdw>
                </a:effectLst>
                <a:latin typeface="Blackadder ITC" panose="04020505051007020D02" pitchFamily="82" charset="0"/>
              </a:rPr>
              <a:t>Roi</a:t>
            </a:r>
            <a:endParaRPr lang="en-US" sz="8800" dirty="0">
              <a:effectLst>
                <a:outerShdw blurRad="50800" dist="38100" dir="13500000" algn="br" rotWithShape="0">
                  <a:prstClr val="black">
                    <a:alpha val="40000"/>
                  </a:prstClr>
                </a:outerShdw>
              </a:effectLst>
              <a:latin typeface="Blackadder ITC" panose="04020505051007020D02" pitchFamily="82" charset="0"/>
            </a:endParaRPr>
          </a:p>
        </p:txBody>
      </p:sp>
      <p:sp>
        <p:nvSpPr>
          <p:cNvPr id="3" name="Subtitle 2"/>
          <p:cNvSpPr>
            <a:spLocks noGrp="1"/>
          </p:cNvSpPr>
          <p:nvPr>
            <p:ph type="subTitle" idx="1"/>
          </p:nvPr>
        </p:nvSpPr>
        <p:spPr>
          <a:xfrm>
            <a:off x="816198" y="3509963"/>
            <a:ext cx="7511603" cy="1655762"/>
          </a:xfrm>
        </p:spPr>
        <p:txBody>
          <a:bodyPr>
            <a:normAutofit/>
          </a:bodyPr>
          <a:lstStyle/>
          <a:p>
            <a:r>
              <a:rPr lang="en-US" sz="3200" i="1" dirty="0" smtClean="0"/>
              <a:t>The Well of the One Who Lives and Sees</a:t>
            </a:r>
          </a:p>
          <a:p>
            <a:r>
              <a:rPr lang="en-US" sz="3600" dirty="0" smtClean="0"/>
              <a:t>Genesis 16</a:t>
            </a:r>
            <a:endParaRPr lang="en-US" sz="3600" dirty="0"/>
          </a:p>
        </p:txBody>
      </p:sp>
    </p:spTree>
    <p:extLst>
      <p:ext uri="{BB962C8B-B14F-4D97-AF65-F5344CB8AC3E}">
        <p14:creationId xmlns:p14="http://schemas.microsoft.com/office/powerpoint/2010/main" val="14130060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1741</Words>
  <Application>Microsoft Office PowerPoint</Application>
  <PresentationFormat>On-screen Show (4:3)</PresentationFormat>
  <Paragraphs>104</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Blackadder ITC</vt:lpstr>
      <vt:lpstr>Calibri Light</vt:lpstr>
      <vt:lpstr>Office Theme</vt:lpstr>
      <vt:lpstr>PowerPoint Presentation</vt:lpstr>
      <vt:lpstr>Beer Lahai Roi</vt:lpstr>
      <vt:lpstr>Beer Lahai Roi</vt:lpstr>
      <vt:lpstr>Beer Lahai Roi The Well of the One Who Lives and Sees</vt:lpstr>
      <vt:lpstr>Beer Lahai Roi The Well of the One Who Lives and Sees</vt:lpstr>
      <vt:lpstr>Beer Lahai Roi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Beer Lahai Roi</dc:title>
  <dc:creator>Jeremiah Cox</dc:creator>
  <cp:lastModifiedBy>Jeremiah Cox</cp:lastModifiedBy>
  <cp:revision>13</cp:revision>
  <dcterms:created xsi:type="dcterms:W3CDTF">2015-12-26T18:54:23Z</dcterms:created>
  <dcterms:modified xsi:type="dcterms:W3CDTF">2016-01-12T05:56:25Z</dcterms:modified>
</cp:coreProperties>
</file>