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60" r:id="rId2"/>
    <p:sldId id="256" r:id="rId3"/>
    <p:sldId id="257" r:id="rId4"/>
    <p:sldId id="258" r:id="rId5"/>
    <p:sldId id="259"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70" d="100"/>
          <a:sy n="70" d="100"/>
        </p:scale>
        <p:origin x="1410"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238CC8-CC54-45BD-BDC4-B80FE544F462}" type="datetimeFigureOut">
              <a:rPr lang="en-US" smtClean="0"/>
              <a:t>1/17/2016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E1ACEB-2E76-43CA-8F2A-9996E774052A}" type="slidenum">
              <a:rPr lang="en-US" smtClean="0"/>
              <a:t>‹#›</a:t>
            </a:fld>
            <a:endParaRPr lang="en-US"/>
          </a:p>
        </p:txBody>
      </p:sp>
    </p:spTree>
    <p:extLst>
      <p:ext uri="{BB962C8B-B14F-4D97-AF65-F5344CB8AC3E}">
        <p14:creationId xmlns:p14="http://schemas.microsoft.com/office/powerpoint/2010/main" val="2194449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1ACEB-2E76-43CA-8F2A-9996E774052A}" type="slidenum">
              <a:rPr lang="en-US" smtClean="0"/>
              <a:t>1</a:t>
            </a:fld>
            <a:endParaRPr lang="en-US"/>
          </a:p>
        </p:txBody>
      </p:sp>
    </p:spTree>
    <p:extLst>
      <p:ext uri="{BB962C8B-B14F-4D97-AF65-F5344CB8AC3E}">
        <p14:creationId xmlns:p14="http://schemas.microsoft.com/office/powerpoint/2010/main" val="1157952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dirty="0"/>
              <a:t>Covetousness Condemned</a:t>
            </a:r>
          </a:p>
          <a:p>
            <a:pPr marL="171450" lvl="0" indent="-171450">
              <a:buFont typeface="Arial" panose="020B0604020202020204" pitchFamily="34" charset="0"/>
              <a:buChar char="•"/>
            </a:pPr>
            <a:r>
              <a:rPr lang="en-US" dirty="0"/>
              <a:t>Among many heinous sins, covetousness is listed.</a:t>
            </a:r>
          </a:p>
          <a:p>
            <a:pPr marL="628650" lvl="1" indent="-171450">
              <a:buFont typeface="Arial" panose="020B0604020202020204" pitchFamily="34" charset="0"/>
              <a:buChar char="•"/>
            </a:pPr>
            <a:r>
              <a:rPr lang="en-US" dirty="0"/>
              <a:t>Adultery, fornication, murder, thefts, wickedness, deceit, lewdness, an evil eye, blasphemy, pride, foolishness. (Among others.)</a:t>
            </a:r>
          </a:p>
          <a:p>
            <a:pPr marL="628650" lvl="1" indent="-171450">
              <a:buFont typeface="Arial" panose="020B0604020202020204" pitchFamily="34" charset="0"/>
              <a:buChar char="•"/>
            </a:pPr>
            <a:r>
              <a:rPr lang="en-US" b="1" dirty="0"/>
              <a:t>Covetousness is no small sin, and must be addressed as a serious offense toward God, and threat to the spiritual man.</a:t>
            </a:r>
            <a:endParaRPr lang="en-US" dirty="0"/>
          </a:p>
          <a:p>
            <a:pPr lvl="0"/>
            <a:r>
              <a:rPr lang="en-US" sz="1400" dirty="0"/>
              <a:t>It can, and will keep you out of heaven.</a:t>
            </a:r>
          </a:p>
          <a:p>
            <a:pPr marL="628650" lvl="1" indent="-171450">
              <a:buFont typeface="Arial" panose="020B0604020202020204" pitchFamily="34" charset="0"/>
              <a:buChar char="•"/>
            </a:pPr>
            <a:r>
              <a:rPr lang="en-US" b="1" i="1" dirty="0"/>
              <a:t>“covetousness…those who practice such things are deserving of death” (Romans 1:29, 32)</a:t>
            </a:r>
            <a:r>
              <a:rPr lang="en-US" dirty="0"/>
              <a:t>. (List of the things the Gentiles did as God gave them over to a debased mind.)</a:t>
            </a:r>
          </a:p>
          <a:p>
            <a:pPr marL="628650" lvl="1" indent="-171450">
              <a:buFont typeface="Arial" panose="020B0604020202020204" pitchFamily="34" charset="0"/>
              <a:buChar char="•"/>
            </a:pPr>
            <a:r>
              <a:rPr lang="en-US" dirty="0" err="1"/>
              <a:t>Achan</a:t>
            </a:r>
            <a:r>
              <a:rPr lang="en-US" dirty="0"/>
              <a:t> coveted and was stoned.</a:t>
            </a:r>
          </a:p>
          <a:p>
            <a:pPr marL="1085850" lvl="2" indent="-171450">
              <a:buFont typeface="Arial" panose="020B0604020202020204" pitchFamily="34" charset="0"/>
              <a:buChar char="•"/>
            </a:pPr>
            <a:r>
              <a:rPr lang="en-US" dirty="0"/>
              <a:t>After taking Jericho, God gave specific instructions to the Israelites about what to take and what to leave. There were accursed things to be avoided </a:t>
            </a:r>
            <a:r>
              <a:rPr lang="en-US" b="1" dirty="0"/>
              <a:t>(cf. Joshua 6:18-19</a:t>
            </a:r>
            <a:r>
              <a:rPr lang="en-US" dirty="0"/>
              <a:t>).</a:t>
            </a:r>
          </a:p>
          <a:p>
            <a:pPr marL="1085850" lvl="2" indent="-171450">
              <a:buFont typeface="Arial" panose="020B0604020202020204" pitchFamily="34" charset="0"/>
              <a:buChar char="•"/>
            </a:pPr>
            <a:r>
              <a:rPr lang="en-US" dirty="0" err="1"/>
              <a:t>Achan</a:t>
            </a:r>
            <a:r>
              <a:rPr lang="en-US" dirty="0"/>
              <a:t> confessed his sin, saying he </a:t>
            </a:r>
            <a:r>
              <a:rPr lang="en-US" b="1" u="sng" dirty="0"/>
              <a:t>coveted</a:t>
            </a:r>
            <a:r>
              <a:rPr lang="en-US" dirty="0"/>
              <a:t> the possessions (</a:t>
            </a:r>
            <a:r>
              <a:rPr lang="en-US" b="1" dirty="0"/>
              <a:t>cf. Joshua 7:21)</a:t>
            </a:r>
            <a:r>
              <a:rPr lang="en-US" dirty="0"/>
              <a:t>.</a:t>
            </a:r>
          </a:p>
          <a:p>
            <a:pPr marL="628650" lvl="1" indent="-171450">
              <a:buFont typeface="Arial" panose="020B0604020202020204" pitchFamily="34" charset="0"/>
              <a:buChar char="•"/>
            </a:pPr>
            <a:r>
              <a:rPr lang="en-US" dirty="0"/>
              <a:t>The false teachers of which Peter warns were covetous in their practices (</a:t>
            </a:r>
            <a:r>
              <a:rPr lang="en-US" b="1" dirty="0"/>
              <a:t>cf. 2 Peter 2:3, 14)</a:t>
            </a:r>
            <a:r>
              <a:rPr lang="en-US" dirty="0"/>
              <a:t>.</a:t>
            </a:r>
          </a:p>
          <a:p>
            <a:pPr marL="1085850" lvl="2" indent="-171450">
              <a:buFont typeface="Arial" panose="020B0604020202020204" pitchFamily="34" charset="0"/>
              <a:buChar char="•"/>
            </a:pPr>
            <a:r>
              <a:rPr lang="en-US" b="1" i="1" dirty="0"/>
              <a:t>Covetousness is a vile characteristic of one who cares not for the things of God.</a:t>
            </a:r>
            <a:endParaRPr lang="en-US" dirty="0"/>
          </a:p>
          <a:p>
            <a:pPr marL="628650" lvl="1" indent="-171450">
              <a:buFont typeface="Arial" panose="020B0604020202020204" pitchFamily="34" charset="0"/>
              <a:buChar char="•"/>
            </a:pPr>
            <a:r>
              <a:rPr lang="en-US" b="1" dirty="0"/>
              <a:t>Many see covetousness only as the desire for something that is someone else’s, or the desire for something that God has restricted. This can be the case, but there is more to covetousness.</a:t>
            </a:r>
            <a:endParaRPr lang="en-US" dirty="0"/>
          </a:p>
          <a:p>
            <a:endParaRPr lang="en-US" dirty="0"/>
          </a:p>
        </p:txBody>
      </p:sp>
      <p:sp>
        <p:nvSpPr>
          <p:cNvPr id="4" name="Slide Number Placeholder 3"/>
          <p:cNvSpPr>
            <a:spLocks noGrp="1"/>
          </p:cNvSpPr>
          <p:nvPr>
            <p:ph type="sldNum" sz="quarter" idx="10"/>
          </p:nvPr>
        </p:nvSpPr>
        <p:spPr/>
        <p:txBody>
          <a:bodyPr/>
          <a:lstStyle/>
          <a:p>
            <a:fld id="{CAE1ACEB-2E76-43CA-8F2A-9996E774052A}" type="slidenum">
              <a:rPr lang="en-US" smtClean="0"/>
              <a:t>2</a:t>
            </a:fld>
            <a:endParaRPr lang="en-US"/>
          </a:p>
        </p:txBody>
      </p:sp>
    </p:spTree>
    <p:extLst>
      <p:ext uri="{BB962C8B-B14F-4D97-AF65-F5344CB8AC3E}">
        <p14:creationId xmlns:p14="http://schemas.microsoft.com/office/powerpoint/2010/main" val="3022513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Covetousness Defined</a:t>
            </a:r>
          </a:p>
          <a:p>
            <a:pPr lvl="0"/>
            <a:r>
              <a:rPr lang="en-US" sz="1400" dirty="0"/>
              <a:t>Covetousness.</a:t>
            </a:r>
          </a:p>
          <a:p>
            <a:pPr marL="628650" lvl="1" indent="-171450">
              <a:buFont typeface="Arial" panose="020B0604020202020204" pitchFamily="34" charset="0"/>
              <a:buChar char="•"/>
            </a:pPr>
            <a:r>
              <a:rPr lang="en-US" dirty="0"/>
              <a:t>“greedy desire to have more” (Strong).</a:t>
            </a:r>
          </a:p>
          <a:p>
            <a:pPr marL="628650" lvl="1" indent="-171450">
              <a:buFont typeface="Arial" panose="020B0604020202020204" pitchFamily="34" charset="0"/>
              <a:buChar char="•"/>
            </a:pPr>
            <a:r>
              <a:rPr lang="en-US" dirty="0"/>
              <a:t>“desire to have more” (Vine).</a:t>
            </a:r>
          </a:p>
          <a:p>
            <a:pPr marL="628650" lvl="1" indent="-171450">
              <a:buFont typeface="Arial" panose="020B0604020202020204" pitchFamily="34" charset="0"/>
              <a:buChar char="•"/>
            </a:pPr>
            <a:r>
              <a:rPr lang="en-US" dirty="0"/>
              <a:t>Most times the term is used with regard to money. However, the object of covetousness can be anything.</a:t>
            </a:r>
          </a:p>
          <a:p>
            <a:pPr marL="1085850" lvl="2" indent="-171450">
              <a:buFont typeface="Arial" panose="020B0604020202020204" pitchFamily="34" charset="0"/>
              <a:buChar char="•"/>
            </a:pPr>
            <a:r>
              <a:rPr lang="en-US" b="1" dirty="0"/>
              <a:t>What may be of great value to you, and therefore you covet, may not be of value to another.</a:t>
            </a:r>
            <a:endParaRPr lang="en-US" dirty="0"/>
          </a:p>
          <a:p>
            <a:pPr marL="1085850" lvl="2" indent="-171450">
              <a:buFont typeface="Arial" panose="020B0604020202020204" pitchFamily="34" charset="0"/>
              <a:buChar char="•"/>
            </a:pPr>
            <a:r>
              <a:rPr lang="en-US" b="1" dirty="0"/>
              <a:t>It is also important to note that any class of man is subject to the temptation to be covetous. (One can always desire more!)</a:t>
            </a:r>
            <a:endParaRPr lang="en-US" dirty="0"/>
          </a:p>
          <a:p>
            <a:pPr lvl="0"/>
            <a:r>
              <a:rPr lang="en-US" sz="1400" b="1" dirty="0"/>
              <a:t>Colossians 3:1-7 </a:t>
            </a:r>
            <a:r>
              <a:rPr lang="en-US" sz="1400" dirty="0"/>
              <a:t>(For a better idea about covetousness.)</a:t>
            </a:r>
          </a:p>
          <a:p>
            <a:pPr marL="628650" lvl="1" indent="-171450">
              <a:buFont typeface="Arial" panose="020B0604020202020204" pitchFamily="34" charset="0"/>
              <a:buChar char="•"/>
            </a:pPr>
            <a:r>
              <a:rPr lang="en-US" b="1" dirty="0"/>
              <a:t>(5-7)</a:t>
            </a:r>
            <a:r>
              <a:rPr lang="en-US" dirty="0"/>
              <a:t> – It is named among the sexual sins, which are wholly unclean.</a:t>
            </a:r>
          </a:p>
          <a:p>
            <a:pPr marL="628650" lvl="1" indent="-171450">
              <a:buFont typeface="Arial" panose="020B0604020202020204" pitchFamily="34" charset="0"/>
              <a:buChar char="•"/>
            </a:pPr>
            <a:r>
              <a:rPr lang="en-US" b="1" dirty="0"/>
              <a:t>(1-4)</a:t>
            </a:r>
            <a:r>
              <a:rPr lang="en-US" dirty="0"/>
              <a:t> – The Colossian brethren were reminded of their baptism and what it demanded.</a:t>
            </a:r>
          </a:p>
          <a:p>
            <a:pPr marL="1085850" lvl="2" indent="-171450">
              <a:buFont typeface="Arial" panose="020B0604020202020204" pitchFamily="34" charset="0"/>
              <a:buChar char="•"/>
            </a:pPr>
            <a:r>
              <a:rPr lang="en-US" dirty="0"/>
              <a:t>Seek and set mind on things above.</a:t>
            </a:r>
          </a:p>
          <a:p>
            <a:pPr marL="1543050" lvl="3" indent="-171450">
              <a:buFont typeface="Arial" panose="020B0604020202020204" pitchFamily="34" charset="0"/>
              <a:buChar char="•"/>
            </a:pPr>
            <a:r>
              <a:rPr lang="en-US" dirty="0"/>
              <a:t>One who submits to Christ in baptism offers his entire life in devotion to God.</a:t>
            </a:r>
          </a:p>
          <a:p>
            <a:pPr marL="1543050" lvl="3" indent="-171450">
              <a:buFont typeface="Arial" panose="020B0604020202020204" pitchFamily="34" charset="0"/>
              <a:buChar char="•"/>
            </a:pPr>
            <a:r>
              <a:rPr lang="en-US" b="1" i="1" dirty="0"/>
              <a:t>“whatever you do in word or deed, do all in the name of the Lord Jesus” (v. 17).</a:t>
            </a:r>
            <a:endParaRPr lang="en-US" dirty="0"/>
          </a:p>
          <a:p>
            <a:pPr marL="1085850" lvl="2" indent="-171450">
              <a:buFont typeface="Arial" panose="020B0604020202020204" pitchFamily="34" charset="0"/>
              <a:buChar char="•"/>
            </a:pPr>
            <a:r>
              <a:rPr lang="en-US" dirty="0"/>
              <a:t>Not on things of the earth.</a:t>
            </a:r>
          </a:p>
          <a:p>
            <a:pPr marL="1543050" lvl="3" indent="-171450">
              <a:buFont typeface="Arial" panose="020B0604020202020204" pitchFamily="34" charset="0"/>
              <a:buChar char="•"/>
            </a:pPr>
            <a:r>
              <a:rPr lang="en-US" dirty="0"/>
              <a:t>The Christian is one who has placed his value in spiritual things.</a:t>
            </a:r>
          </a:p>
          <a:p>
            <a:pPr marL="1543050" lvl="3" indent="-171450">
              <a:buFont typeface="Arial" panose="020B0604020202020204" pitchFamily="34" charset="0"/>
              <a:buChar char="•"/>
            </a:pPr>
            <a:r>
              <a:rPr lang="en-US" dirty="0"/>
              <a:t>His desires for </a:t>
            </a:r>
            <a:r>
              <a:rPr lang="en-US" i="1" dirty="0"/>
              <a:t>“things of the earth”</a:t>
            </a:r>
            <a:r>
              <a:rPr lang="en-US" dirty="0"/>
              <a:t> are crucified.</a:t>
            </a:r>
          </a:p>
          <a:p>
            <a:pPr marL="628650" lvl="1" indent="-171450">
              <a:buFont typeface="Arial" panose="020B0604020202020204" pitchFamily="34" charset="0"/>
              <a:buChar char="•"/>
            </a:pPr>
            <a:r>
              <a:rPr lang="en-US" b="1" i="1" dirty="0"/>
              <a:t>“covetousness, </a:t>
            </a:r>
            <a:r>
              <a:rPr lang="en-US" b="1" i="1" u="sng" dirty="0"/>
              <a:t>which is idolatry</a:t>
            </a:r>
            <a:r>
              <a:rPr lang="en-US" b="1" i="1" dirty="0"/>
              <a:t>”</a:t>
            </a:r>
            <a:endParaRPr lang="en-US" dirty="0"/>
          </a:p>
          <a:p>
            <a:pPr marL="1085850" lvl="2" indent="-171450">
              <a:buFont typeface="Arial" panose="020B0604020202020204" pitchFamily="34" charset="0"/>
              <a:buChar char="•"/>
            </a:pPr>
            <a:r>
              <a:rPr lang="en-US" dirty="0"/>
              <a:t>Greedy desire to have more is self-seeking.</a:t>
            </a:r>
          </a:p>
          <a:p>
            <a:pPr marL="1543050" lvl="3" indent="-171450">
              <a:buFont typeface="Arial" panose="020B0604020202020204" pitchFamily="34" charset="0"/>
              <a:buChar char="•"/>
            </a:pPr>
            <a:r>
              <a:rPr lang="en-US" dirty="0"/>
              <a:t>The list of things around covetousness exhibit this quality.</a:t>
            </a:r>
          </a:p>
          <a:p>
            <a:pPr marL="1543050" lvl="3" indent="-171450">
              <a:buFont typeface="Arial" panose="020B0604020202020204" pitchFamily="34" charset="0"/>
              <a:buChar char="•"/>
            </a:pPr>
            <a:r>
              <a:rPr lang="en-US" b="1" dirty="0"/>
              <a:t>The sexual sins are never without selfishness.</a:t>
            </a:r>
            <a:endParaRPr lang="en-US" dirty="0"/>
          </a:p>
          <a:p>
            <a:pPr marL="1085850" lvl="2" indent="-171450">
              <a:buFont typeface="Arial" panose="020B0604020202020204" pitchFamily="34" charset="0"/>
              <a:buChar char="•"/>
            </a:pPr>
            <a:r>
              <a:rPr lang="en-US" dirty="0"/>
              <a:t>The self-serving attitude actually leads to the opposite – serving something.</a:t>
            </a:r>
          </a:p>
          <a:p>
            <a:pPr marL="1543050" lvl="3" indent="-171450">
              <a:buFont typeface="Arial" panose="020B0604020202020204" pitchFamily="34" charset="0"/>
              <a:buChar char="•"/>
            </a:pPr>
            <a:r>
              <a:rPr lang="en-US" b="1" i="1" dirty="0"/>
              <a:t>“for by whom a person is overcome, by him also he is brought into bondage” (2 Peter 2:19)</a:t>
            </a:r>
            <a:r>
              <a:rPr lang="en-US" dirty="0"/>
              <a:t>.</a:t>
            </a:r>
          </a:p>
          <a:p>
            <a:pPr marL="1543050" lvl="3" indent="-171450">
              <a:buFont typeface="Arial" panose="020B0604020202020204" pitchFamily="34" charset="0"/>
              <a:buChar char="•"/>
            </a:pPr>
            <a:r>
              <a:rPr lang="en-US" dirty="0"/>
              <a:t>Anything placed above God becomes our idol.</a:t>
            </a:r>
          </a:p>
          <a:p>
            <a:pPr marL="1543050" lvl="3" indent="-171450">
              <a:buFont typeface="Arial" panose="020B0604020202020204" pitchFamily="34" charset="0"/>
              <a:buChar char="•"/>
            </a:pPr>
            <a:r>
              <a:rPr lang="en-US" b="1" i="1" u="sng" dirty="0"/>
              <a:t>Covetousness is the desire for something that is so strong and unrestricted it elevates above God</a:t>
            </a:r>
            <a:r>
              <a:rPr lang="en-US" i="1" u="sng" dirty="0"/>
              <a:t>.</a:t>
            </a:r>
            <a:endParaRPr lang="en-US" dirty="0"/>
          </a:p>
          <a:p>
            <a:pPr marL="1085850" lvl="2" indent="-171450">
              <a:buFont typeface="Arial" panose="020B0604020202020204" pitchFamily="34" charset="0"/>
              <a:buChar char="•"/>
            </a:pPr>
            <a:r>
              <a:rPr lang="en-US" dirty="0"/>
              <a:t>Covetousness reveals impaired logic.</a:t>
            </a:r>
          </a:p>
          <a:p>
            <a:pPr marL="1543050" lvl="3" indent="-171450">
              <a:buFont typeface="Arial" panose="020B0604020202020204" pitchFamily="34" charset="0"/>
              <a:buChar char="•"/>
            </a:pPr>
            <a:r>
              <a:rPr lang="en-US" b="1" dirty="0"/>
              <a:t>1 Corinthians 8:4-6</a:t>
            </a:r>
            <a:r>
              <a:rPr lang="en-US" dirty="0"/>
              <a:t> – There is only one God. Idols are merely lifeless images made by man.</a:t>
            </a:r>
          </a:p>
          <a:p>
            <a:pPr marL="1543050" lvl="3" indent="-171450">
              <a:buFont typeface="Arial" panose="020B0604020202020204" pitchFamily="34" charset="0"/>
              <a:buChar char="•"/>
            </a:pPr>
            <a:r>
              <a:rPr lang="en-US" b="1" dirty="0"/>
              <a:t>Acts 17:24-29</a:t>
            </a:r>
            <a:r>
              <a:rPr lang="en-US" dirty="0"/>
              <a:t> – God compared to idols shows the problem with, and folly in idolatry.</a:t>
            </a:r>
          </a:p>
          <a:p>
            <a:pPr marL="2000250" lvl="4" indent="-171450">
              <a:buFont typeface="Arial" panose="020B0604020202020204" pitchFamily="34" charset="0"/>
              <a:buChar char="•"/>
            </a:pPr>
            <a:r>
              <a:rPr lang="en-US" dirty="0"/>
              <a:t>The idol is nothing, and deserves no worship.</a:t>
            </a:r>
          </a:p>
          <a:p>
            <a:pPr marL="2000250" lvl="4" indent="-171450">
              <a:buFont typeface="Arial" panose="020B0604020202020204" pitchFamily="34" charset="0"/>
              <a:buChar char="•"/>
            </a:pPr>
            <a:r>
              <a:rPr lang="en-US" dirty="0"/>
              <a:t>God is Creator, and deserves full attention.</a:t>
            </a:r>
          </a:p>
          <a:p>
            <a:pPr marL="2000250" lvl="4" indent="-171450">
              <a:buFont typeface="Arial" panose="020B0604020202020204" pitchFamily="34" charset="0"/>
              <a:buChar char="•"/>
            </a:pPr>
            <a:r>
              <a:rPr lang="en-US" b="1" i="1" dirty="0"/>
              <a:t>Covetousness is “worship[</a:t>
            </a:r>
            <a:r>
              <a:rPr lang="en-US" b="1" i="1" dirty="0" err="1"/>
              <a:t>ing</a:t>
            </a:r>
            <a:r>
              <a:rPr lang="en-US" b="1" i="1" dirty="0"/>
              <a:t>] and </a:t>
            </a:r>
            <a:r>
              <a:rPr lang="en-US" b="1" i="1" dirty="0" err="1"/>
              <a:t>serv</a:t>
            </a:r>
            <a:r>
              <a:rPr lang="en-US" b="1" i="1" dirty="0"/>
              <a:t>[</a:t>
            </a:r>
            <a:r>
              <a:rPr lang="en-US" b="1" i="1" dirty="0" err="1"/>
              <a:t>ing</a:t>
            </a:r>
            <a:r>
              <a:rPr lang="en-US" b="1" i="1" dirty="0"/>
              <a:t>] the creature rather than the Creator” (Romans 1:25) like those Gentiles in Romans 1.</a:t>
            </a:r>
            <a:endParaRPr lang="en-US" dirty="0"/>
          </a:p>
          <a:p>
            <a:pPr marL="1085850" lvl="2" indent="-171450">
              <a:buFont typeface="Arial" panose="020B0604020202020204" pitchFamily="34" charset="0"/>
              <a:buChar char="•"/>
            </a:pPr>
            <a:r>
              <a:rPr lang="en-US" dirty="0"/>
              <a:t>Covetousness shows discontentment.</a:t>
            </a:r>
          </a:p>
          <a:p>
            <a:pPr marL="1543050" lvl="3" indent="-171450">
              <a:buFont typeface="Arial" panose="020B0604020202020204" pitchFamily="34" charset="0"/>
              <a:buChar char="•"/>
            </a:pPr>
            <a:r>
              <a:rPr lang="en-US" b="1" dirty="0"/>
              <a:t>1 Timothy 6:6-10</a:t>
            </a:r>
            <a:r>
              <a:rPr lang="en-US" dirty="0"/>
              <a:t> – A Christian is commanded to be content.</a:t>
            </a:r>
          </a:p>
          <a:p>
            <a:pPr marL="2000250" lvl="4" indent="-171450">
              <a:buFont typeface="Arial" panose="020B0604020202020204" pitchFamily="34" charset="0"/>
              <a:buChar char="•"/>
            </a:pPr>
            <a:r>
              <a:rPr lang="en-US" dirty="0"/>
              <a:t>The life of a Christian is a new life that desires spiritual things (</a:t>
            </a:r>
            <a:r>
              <a:rPr lang="en-US" b="1" dirty="0"/>
              <a:t>cf. Matthew 6:19-21</a:t>
            </a:r>
            <a:r>
              <a:rPr lang="en-US" dirty="0"/>
              <a:t>).</a:t>
            </a:r>
          </a:p>
          <a:p>
            <a:pPr marL="2000250" lvl="4" indent="-171450">
              <a:buFont typeface="Arial" panose="020B0604020202020204" pitchFamily="34" charset="0"/>
              <a:buChar char="•"/>
            </a:pPr>
            <a:r>
              <a:rPr lang="en-US" dirty="0"/>
              <a:t>We can’t take anything from earth with us. </a:t>
            </a:r>
            <a:r>
              <a:rPr lang="en-US" b="1" i="1" dirty="0"/>
              <a:t>(cf. “flesh and blood cannot inherit the kingdom of God; nor does corruption inherit incorruption” – 1 Corinthians 15:50</a:t>
            </a:r>
            <a:r>
              <a:rPr lang="en-US" dirty="0"/>
              <a:t>).</a:t>
            </a:r>
          </a:p>
          <a:p>
            <a:pPr marL="2000250" lvl="4" indent="-171450">
              <a:buFont typeface="Arial" panose="020B0604020202020204" pitchFamily="34" charset="0"/>
              <a:buChar char="•"/>
            </a:pPr>
            <a:r>
              <a:rPr lang="en-US" dirty="0"/>
              <a:t>We should be content with the simplest necessities!</a:t>
            </a:r>
          </a:p>
          <a:p>
            <a:pPr marL="2000250" lvl="4" indent="-171450">
              <a:buFont typeface="Arial" panose="020B0604020202020204" pitchFamily="34" charset="0"/>
              <a:buChar char="•"/>
            </a:pPr>
            <a:r>
              <a:rPr lang="en-US" b="1" i="1" dirty="0"/>
              <a:t>Covetousness </a:t>
            </a:r>
            <a:r>
              <a:rPr lang="en-US" b="1" i="1" u="sng" dirty="0"/>
              <a:t>seeks opportunity</a:t>
            </a:r>
            <a:r>
              <a:rPr lang="en-US" b="1" i="1" dirty="0"/>
              <a:t> to attain even if by sinful means. Thus, the love of money is the root of all kinds of evil.</a:t>
            </a:r>
            <a:endParaRPr lang="en-US" dirty="0"/>
          </a:p>
          <a:p>
            <a:pPr marL="2457450" lvl="5" indent="-171450">
              <a:buFont typeface="Arial" panose="020B0604020202020204" pitchFamily="34" charset="0"/>
              <a:buChar char="•"/>
            </a:pPr>
            <a:r>
              <a:rPr lang="en-US" i="1" dirty="0"/>
              <a:t>It may be that the opportunity never arises. Covetousness begins in the heart</a:t>
            </a:r>
            <a:r>
              <a:rPr lang="en-US" b="1" i="1" dirty="0"/>
              <a:t> (cf. Mark 7:21-23).</a:t>
            </a:r>
            <a:endParaRPr lang="en-US" dirty="0"/>
          </a:p>
          <a:p>
            <a:pPr marL="1543050" lvl="3" indent="-171450">
              <a:buFont typeface="Arial" panose="020B0604020202020204" pitchFamily="34" charset="0"/>
              <a:buChar char="•"/>
            </a:pPr>
            <a:r>
              <a:rPr lang="en-US" dirty="0"/>
              <a:t>Discontentment with what God has given shows lack of perspective </a:t>
            </a:r>
            <a:r>
              <a:rPr lang="en-US" dirty="0">
                <a:sym typeface="Wingdings" panose="05000000000000000000" pitchFamily="2" charset="2"/>
              </a:rPr>
              <a:t></a:t>
            </a:r>
            <a:endParaRPr lang="en-US" dirty="0"/>
          </a:p>
          <a:p>
            <a:endParaRPr lang="en-US" dirty="0"/>
          </a:p>
        </p:txBody>
      </p:sp>
      <p:sp>
        <p:nvSpPr>
          <p:cNvPr id="4" name="Slide Number Placeholder 3"/>
          <p:cNvSpPr>
            <a:spLocks noGrp="1"/>
          </p:cNvSpPr>
          <p:nvPr>
            <p:ph type="sldNum" sz="quarter" idx="10"/>
          </p:nvPr>
        </p:nvSpPr>
        <p:spPr/>
        <p:txBody>
          <a:bodyPr/>
          <a:lstStyle/>
          <a:p>
            <a:fld id="{CAE1ACEB-2E76-43CA-8F2A-9996E774052A}" type="slidenum">
              <a:rPr lang="en-US" smtClean="0"/>
              <a:t>3</a:t>
            </a:fld>
            <a:endParaRPr lang="en-US"/>
          </a:p>
        </p:txBody>
      </p:sp>
    </p:spTree>
    <p:extLst>
      <p:ext uri="{BB962C8B-B14F-4D97-AF65-F5344CB8AC3E}">
        <p14:creationId xmlns:p14="http://schemas.microsoft.com/office/powerpoint/2010/main" val="3641597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Contentment realizes where the true value is.</a:t>
            </a:r>
          </a:p>
          <a:p>
            <a:pPr lvl="0"/>
            <a:r>
              <a:rPr lang="en-US" sz="1400" dirty="0"/>
              <a:t>Instruction to those already rich. (Those who desire to be rich should take note.)</a:t>
            </a:r>
          </a:p>
          <a:p>
            <a:pPr marL="628650" lvl="1" indent="-171450">
              <a:buFont typeface="Arial" panose="020B0604020202020204" pitchFamily="34" charset="0"/>
              <a:buChar char="•"/>
            </a:pPr>
            <a:r>
              <a:rPr lang="en-US" b="1" dirty="0"/>
              <a:t>1 Timothy 6:17-19</a:t>
            </a:r>
            <a:r>
              <a:rPr lang="en-US" dirty="0"/>
              <a:t> – Trust in God, not riches.</a:t>
            </a:r>
          </a:p>
          <a:p>
            <a:pPr marL="1085850" lvl="2" indent="-171450">
              <a:buFont typeface="Arial" panose="020B0604020202020204" pitchFamily="34" charset="0"/>
              <a:buChar char="•"/>
            </a:pPr>
            <a:r>
              <a:rPr lang="en-US" dirty="0"/>
              <a:t>Contrast between </a:t>
            </a:r>
            <a:r>
              <a:rPr lang="en-US" b="1" i="1" dirty="0"/>
              <a:t>“uncertain riches”</a:t>
            </a:r>
            <a:r>
              <a:rPr lang="en-US" dirty="0"/>
              <a:t> and </a:t>
            </a:r>
            <a:r>
              <a:rPr lang="en-US" b="1" i="1" dirty="0"/>
              <a:t>“the living God.”</a:t>
            </a:r>
            <a:endParaRPr lang="en-US" dirty="0"/>
          </a:p>
          <a:p>
            <a:pPr marL="1543050" lvl="3" indent="-171450">
              <a:buFont typeface="Arial" panose="020B0604020202020204" pitchFamily="34" charset="0"/>
              <a:buChar char="•"/>
            </a:pPr>
            <a:r>
              <a:rPr lang="en-US" dirty="0"/>
              <a:t>When we trust in riches we become idolatrous – Idols have no power or promise.</a:t>
            </a:r>
          </a:p>
          <a:p>
            <a:pPr marL="1543050" lvl="3" indent="-171450">
              <a:buFont typeface="Arial" panose="020B0604020202020204" pitchFamily="34" charset="0"/>
              <a:buChar char="•"/>
            </a:pPr>
            <a:r>
              <a:rPr lang="en-US" dirty="0"/>
              <a:t>Trusting in the LIVING God provides care – He is the giver of every gift </a:t>
            </a:r>
            <a:r>
              <a:rPr lang="en-US" b="1" dirty="0"/>
              <a:t>(Cf. James 1:17</a:t>
            </a:r>
            <a:r>
              <a:rPr lang="en-US" dirty="0"/>
              <a:t>).</a:t>
            </a:r>
          </a:p>
          <a:p>
            <a:pPr marL="2000250" lvl="4" indent="-171450">
              <a:buFont typeface="Arial" panose="020B0604020202020204" pitchFamily="34" charset="0"/>
              <a:buChar char="•"/>
            </a:pPr>
            <a:r>
              <a:rPr lang="en-US" dirty="0"/>
              <a:t>The Living God gives true security </a:t>
            </a:r>
            <a:r>
              <a:rPr lang="en-US" b="1" dirty="0"/>
              <a:t>(cf. Hebrews 13:5-6).</a:t>
            </a:r>
            <a:endParaRPr lang="en-US" dirty="0"/>
          </a:p>
          <a:p>
            <a:pPr marL="628650" lvl="1" indent="-171450">
              <a:buFont typeface="Arial" panose="020B0604020202020204" pitchFamily="34" charset="0"/>
              <a:buChar char="•"/>
            </a:pPr>
            <a:r>
              <a:rPr lang="en-US" dirty="0"/>
              <a:t>Laying up treasures for eternal life (</a:t>
            </a:r>
            <a:r>
              <a:rPr lang="en-US" i="1" dirty="0"/>
              <a:t>Covetousness seeks to establish on earth, which is folly</a:t>
            </a:r>
            <a:r>
              <a:rPr lang="en-US" dirty="0"/>
              <a:t>.)</a:t>
            </a:r>
            <a:r>
              <a:rPr lang="en-US" dirty="0">
                <a:sym typeface="Wingdings" panose="05000000000000000000" pitchFamily="2" charset="2"/>
              </a:rPr>
              <a:t></a:t>
            </a:r>
            <a:endParaRPr lang="en-US" dirty="0"/>
          </a:p>
          <a:p>
            <a:pPr lvl="0"/>
            <a:r>
              <a:rPr lang="en-US" sz="1400" dirty="0"/>
              <a:t>This world is not our home.</a:t>
            </a:r>
          </a:p>
          <a:p>
            <a:pPr marL="628650" lvl="1" indent="-171450">
              <a:buFont typeface="Arial" panose="020B0604020202020204" pitchFamily="34" charset="0"/>
              <a:buChar char="•"/>
            </a:pPr>
            <a:r>
              <a:rPr lang="en-US" b="1" dirty="0"/>
              <a:t>Hebrews 11:13-16</a:t>
            </a:r>
            <a:r>
              <a:rPr lang="en-US" dirty="0"/>
              <a:t> – Abraham and family.</a:t>
            </a:r>
          </a:p>
          <a:p>
            <a:pPr marL="1085850" lvl="2" indent="-171450">
              <a:buFont typeface="Arial" panose="020B0604020202020204" pitchFamily="34" charset="0"/>
              <a:buChar char="•"/>
            </a:pPr>
            <a:r>
              <a:rPr lang="en-US" dirty="0"/>
              <a:t>They held spiritual promises at the forefront of their minds.</a:t>
            </a:r>
          </a:p>
          <a:p>
            <a:pPr marL="1085850" lvl="2" indent="-171450">
              <a:buFont typeface="Arial" panose="020B0604020202020204" pitchFamily="34" charset="0"/>
              <a:buChar char="•"/>
            </a:pPr>
            <a:r>
              <a:rPr lang="en-US" dirty="0"/>
              <a:t>This caused them to realize they were sojourners, not permanent settlers. </a:t>
            </a:r>
          </a:p>
          <a:p>
            <a:pPr marL="1085850" lvl="2" indent="-171450">
              <a:buFont typeface="Arial" panose="020B0604020202020204" pitchFamily="34" charset="0"/>
              <a:buChar char="•"/>
            </a:pPr>
            <a:r>
              <a:rPr lang="en-US" dirty="0"/>
              <a:t>They look for something better! (Not more of something perishable.)</a:t>
            </a:r>
          </a:p>
          <a:p>
            <a:pPr marL="628650" lvl="1" indent="-171450">
              <a:buFont typeface="Arial" panose="020B0604020202020204" pitchFamily="34" charset="0"/>
              <a:buChar char="•"/>
            </a:pPr>
            <a:r>
              <a:rPr lang="en-US" b="1" dirty="0"/>
              <a:t>2 Peter 3:10-13</a:t>
            </a:r>
            <a:r>
              <a:rPr lang="en-US" dirty="0"/>
              <a:t> – These things will perish!</a:t>
            </a:r>
          </a:p>
          <a:p>
            <a:pPr marL="1085850" lvl="2" indent="-171450">
              <a:buFont typeface="Arial" panose="020B0604020202020204" pitchFamily="34" charset="0"/>
              <a:buChar char="•"/>
            </a:pPr>
            <a:r>
              <a:rPr lang="en-US" dirty="0"/>
              <a:t>Emphasis on </a:t>
            </a:r>
            <a:r>
              <a:rPr lang="en-US" b="1" dirty="0"/>
              <a:t>v. 11</a:t>
            </a:r>
            <a:r>
              <a:rPr lang="en-US" dirty="0"/>
              <a:t> – Everything physical will be destroyed. Even our bodies will not last, but will be transformed or raised spiritual.</a:t>
            </a:r>
          </a:p>
          <a:p>
            <a:pPr marL="1543050" lvl="3" indent="-171450">
              <a:buFont typeface="Arial" panose="020B0604020202020204" pitchFamily="34" charset="0"/>
              <a:buChar char="•"/>
            </a:pPr>
            <a:r>
              <a:rPr lang="en-US" dirty="0"/>
              <a:t>Because of this we should dwell on the spiritual!</a:t>
            </a:r>
          </a:p>
          <a:p>
            <a:pPr marL="1543050" lvl="3" indent="-171450">
              <a:buFont typeface="Arial" panose="020B0604020202020204" pitchFamily="34" charset="0"/>
              <a:buChar char="•"/>
            </a:pPr>
            <a:r>
              <a:rPr lang="en-US" b="1" dirty="0"/>
              <a:t>V. 13</a:t>
            </a:r>
            <a:r>
              <a:rPr lang="en-US" dirty="0"/>
              <a:t> – the man who looks for the spiritual heavens and earth will not be moved to covet.</a:t>
            </a:r>
          </a:p>
          <a:p>
            <a:pPr lvl="0"/>
            <a:r>
              <a:rPr lang="en-US" sz="1400" dirty="0" smtClean="0"/>
              <a:t>Heavenly treasures are far greater.</a:t>
            </a:r>
          </a:p>
          <a:p>
            <a:pPr marL="628650" lvl="1" indent="-171450">
              <a:buFont typeface="Arial" panose="020B0604020202020204" pitchFamily="34" charset="0"/>
              <a:buChar char="•"/>
            </a:pPr>
            <a:r>
              <a:rPr lang="en-US" b="1" dirty="0" smtClean="0"/>
              <a:t>Ecclesiastes 2:4-11</a:t>
            </a:r>
            <a:r>
              <a:rPr lang="en-US" dirty="0" smtClean="0"/>
              <a:t> – Solomon was seeking contentment. Seeking substantive living.</a:t>
            </a:r>
          </a:p>
          <a:p>
            <a:pPr marL="1085850" lvl="2" indent="-171450">
              <a:buFont typeface="Arial" panose="020B0604020202020204" pitchFamily="34" charset="0"/>
              <a:buChar char="•"/>
            </a:pPr>
            <a:r>
              <a:rPr lang="en-US" dirty="0" smtClean="0"/>
              <a:t>The things acquired </a:t>
            </a:r>
            <a:r>
              <a:rPr lang="en-US" b="1" i="1" dirty="0" smtClean="0"/>
              <a:t>“excelled more than all who were before [him] in Jerusalem.”</a:t>
            </a:r>
            <a:endParaRPr lang="en-US" dirty="0" smtClean="0"/>
          </a:p>
          <a:p>
            <a:pPr marL="1085850" lvl="2" indent="-171450">
              <a:buFont typeface="Arial" panose="020B0604020202020204" pitchFamily="34" charset="0"/>
              <a:buChar char="•"/>
            </a:pPr>
            <a:r>
              <a:rPr lang="en-US" dirty="0" smtClean="0"/>
              <a:t>Yet, as much as he had, it was like nothing, for it was all vanity.</a:t>
            </a:r>
          </a:p>
          <a:p>
            <a:pPr marL="1085850" lvl="2" indent="-171450">
              <a:buFont typeface="Arial" panose="020B0604020202020204" pitchFamily="34" charset="0"/>
              <a:buChar char="•"/>
            </a:pPr>
            <a:r>
              <a:rPr lang="en-US" b="1" i="1" dirty="0" smtClean="0"/>
              <a:t>“grasping for the wind”</a:t>
            </a:r>
            <a:r>
              <a:rPr lang="en-US" dirty="0" smtClean="0"/>
              <a:t> – nothing is there. It is not truly substantive.</a:t>
            </a:r>
          </a:p>
          <a:p>
            <a:pPr marL="628650" lvl="1" indent="-171450">
              <a:buFont typeface="Arial" panose="020B0604020202020204" pitchFamily="34" charset="0"/>
              <a:buChar char="•"/>
            </a:pPr>
            <a:r>
              <a:rPr lang="en-US" b="1" dirty="0" smtClean="0"/>
              <a:t>John 14:1-2</a:t>
            </a:r>
            <a:r>
              <a:rPr lang="en-US" dirty="0" smtClean="0"/>
              <a:t> – Jesus told the truth. Treasures in heaven are awaiting those who lay them up during their lives. The mansions are prepared!</a:t>
            </a:r>
          </a:p>
          <a:p>
            <a:pPr marL="1085850" lvl="2" indent="-171450">
              <a:buFont typeface="Arial" panose="020B0604020202020204" pitchFamily="34" charset="0"/>
              <a:buChar char="•"/>
            </a:pPr>
            <a:r>
              <a:rPr lang="en-US" b="1" dirty="0" smtClean="0"/>
              <a:t>1 Peter 1:4</a:t>
            </a:r>
            <a:r>
              <a:rPr lang="en-US" dirty="0" smtClean="0"/>
              <a:t> – These riches do not fade!</a:t>
            </a:r>
          </a:p>
          <a:p>
            <a:endParaRPr lang="en-US" dirty="0"/>
          </a:p>
        </p:txBody>
      </p:sp>
      <p:sp>
        <p:nvSpPr>
          <p:cNvPr id="4" name="Slide Number Placeholder 3"/>
          <p:cNvSpPr>
            <a:spLocks noGrp="1"/>
          </p:cNvSpPr>
          <p:nvPr>
            <p:ph type="sldNum" sz="quarter" idx="10"/>
          </p:nvPr>
        </p:nvSpPr>
        <p:spPr/>
        <p:txBody>
          <a:bodyPr/>
          <a:lstStyle/>
          <a:p>
            <a:fld id="{CAE1ACEB-2E76-43CA-8F2A-9996E774052A}" type="slidenum">
              <a:rPr lang="en-US" smtClean="0"/>
              <a:t>4</a:t>
            </a:fld>
            <a:endParaRPr lang="en-US" dirty="0"/>
          </a:p>
        </p:txBody>
      </p:sp>
    </p:spTree>
    <p:extLst>
      <p:ext uri="{BB962C8B-B14F-4D97-AF65-F5344CB8AC3E}">
        <p14:creationId xmlns:p14="http://schemas.microsoft.com/office/powerpoint/2010/main" val="2469919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endParaRPr lang="en-US" dirty="0"/>
          </a:p>
          <a:p>
            <a:pPr marL="171450" lvl="0" indent="-171450">
              <a:buFont typeface="Arial" panose="020B0604020202020204" pitchFamily="34" charset="0"/>
              <a:buChar char="•"/>
            </a:pPr>
            <a:r>
              <a:rPr lang="en-US" b="1" dirty="0"/>
              <a:t>Ephesians 5:5</a:t>
            </a:r>
            <a:r>
              <a:rPr lang="en-US" dirty="0"/>
              <a:t> – No covetous person can inherit the kingdom.</a:t>
            </a:r>
          </a:p>
          <a:p>
            <a:pPr marL="628650" lvl="1" indent="-171450">
              <a:buFont typeface="Arial" panose="020B0604020202020204" pitchFamily="34" charset="0"/>
              <a:buChar char="•"/>
            </a:pPr>
            <a:r>
              <a:rPr lang="en-US" dirty="0"/>
              <a:t>How can he if he values earthly things more?</a:t>
            </a:r>
          </a:p>
          <a:p>
            <a:pPr marL="628650" lvl="1" indent="-171450">
              <a:buFont typeface="Arial" panose="020B0604020202020204" pitchFamily="34" charset="0"/>
              <a:buChar char="•"/>
            </a:pPr>
            <a:r>
              <a:rPr lang="en-US" dirty="0"/>
              <a:t>Christians are spiritual creatures created for a spiritual land. Act that way!</a:t>
            </a:r>
          </a:p>
          <a:p>
            <a:pPr marL="171450" lvl="0" indent="-171450">
              <a:buFont typeface="Arial" panose="020B0604020202020204" pitchFamily="34" charset="0"/>
              <a:buChar char="•"/>
            </a:pPr>
            <a:r>
              <a:rPr lang="en-US" b="1" i="1" dirty="0"/>
              <a:t>“But fornication and all uncleanness or </a:t>
            </a:r>
            <a:r>
              <a:rPr lang="en-US" b="1" i="1" u="sng" dirty="0"/>
              <a:t>covetousness</a:t>
            </a:r>
            <a:r>
              <a:rPr lang="en-US" b="1" i="1" dirty="0"/>
              <a:t>, let it not even be named among you, as is fitting for saints” (Ephesians 5:3)</a:t>
            </a:r>
            <a:r>
              <a:rPr lang="en-US" dirty="0"/>
              <a:t>.</a:t>
            </a:r>
          </a:p>
          <a:p>
            <a:pPr marL="628650" lvl="1" indent="-171450">
              <a:buFont typeface="Arial" panose="020B0604020202020204" pitchFamily="34" charset="0"/>
              <a:buChar char="•"/>
            </a:pPr>
            <a:r>
              <a:rPr lang="en-US" dirty="0"/>
              <a:t>Covetousness is not fitting for saints.</a:t>
            </a:r>
          </a:p>
          <a:p>
            <a:pPr marL="628650" lvl="1" indent="-171450">
              <a:buFont typeface="Arial" panose="020B0604020202020204" pitchFamily="34" charset="0"/>
              <a:buChar char="•"/>
            </a:pPr>
            <a:r>
              <a:rPr lang="en-US" dirty="0"/>
              <a:t>It completely contradicts our mission, and values.</a:t>
            </a:r>
          </a:p>
          <a:p>
            <a:pPr marL="171450" lvl="0" indent="-171450">
              <a:buFont typeface="Arial" panose="020B0604020202020204" pitchFamily="34" charset="0"/>
              <a:buChar char="•"/>
            </a:pPr>
            <a:r>
              <a:rPr lang="en-US" dirty="0"/>
              <a:t>What do you desire most?</a:t>
            </a:r>
          </a:p>
          <a:p>
            <a:endParaRPr lang="en-US" dirty="0"/>
          </a:p>
        </p:txBody>
      </p:sp>
      <p:sp>
        <p:nvSpPr>
          <p:cNvPr id="4" name="Slide Number Placeholder 3"/>
          <p:cNvSpPr>
            <a:spLocks noGrp="1"/>
          </p:cNvSpPr>
          <p:nvPr>
            <p:ph type="sldNum" sz="quarter" idx="10"/>
          </p:nvPr>
        </p:nvSpPr>
        <p:spPr/>
        <p:txBody>
          <a:bodyPr/>
          <a:lstStyle/>
          <a:p>
            <a:fld id="{CAE1ACEB-2E76-43CA-8F2A-9996E774052A}" type="slidenum">
              <a:rPr lang="en-US" smtClean="0"/>
              <a:t>5</a:t>
            </a:fld>
            <a:endParaRPr lang="en-US"/>
          </a:p>
        </p:txBody>
      </p:sp>
    </p:spTree>
    <p:extLst>
      <p:ext uri="{BB962C8B-B14F-4D97-AF65-F5344CB8AC3E}">
        <p14:creationId xmlns:p14="http://schemas.microsoft.com/office/powerpoint/2010/main" val="2351671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832D83-72D5-4A97-8EC4-C4B33FE99101}"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E4CE3-C73F-4A84-ACD8-ABA4A1532C0E}" type="slidenum">
              <a:rPr lang="en-US" smtClean="0"/>
              <a:t>‹#›</a:t>
            </a:fld>
            <a:endParaRPr lang="en-US"/>
          </a:p>
        </p:txBody>
      </p:sp>
    </p:spTree>
    <p:extLst>
      <p:ext uri="{BB962C8B-B14F-4D97-AF65-F5344CB8AC3E}">
        <p14:creationId xmlns:p14="http://schemas.microsoft.com/office/powerpoint/2010/main" val="74790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832D83-72D5-4A97-8EC4-C4B33FE99101}"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E4CE3-C73F-4A84-ACD8-ABA4A1532C0E}" type="slidenum">
              <a:rPr lang="en-US" smtClean="0"/>
              <a:t>‹#›</a:t>
            </a:fld>
            <a:endParaRPr lang="en-US"/>
          </a:p>
        </p:txBody>
      </p:sp>
    </p:spTree>
    <p:extLst>
      <p:ext uri="{BB962C8B-B14F-4D97-AF65-F5344CB8AC3E}">
        <p14:creationId xmlns:p14="http://schemas.microsoft.com/office/powerpoint/2010/main" val="2296844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832D83-72D5-4A97-8EC4-C4B33FE99101}"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E4CE3-C73F-4A84-ACD8-ABA4A1532C0E}" type="slidenum">
              <a:rPr lang="en-US" smtClean="0"/>
              <a:t>‹#›</a:t>
            </a:fld>
            <a:endParaRPr lang="en-US"/>
          </a:p>
        </p:txBody>
      </p:sp>
    </p:spTree>
    <p:extLst>
      <p:ext uri="{BB962C8B-B14F-4D97-AF65-F5344CB8AC3E}">
        <p14:creationId xmlns:p14="http://schemas.microsoft.com/office/powerpoint/2010/main" val="3956981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832D83-72D5-4A97-8EC4-C4B33FE99101}"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E4CE3-C73F-4A84-ACD8-ABA4A1532C0E}" type="slidenum">
              <a:rPr lang="en-US" smtClean="0"/>
              <a:t>‹#›</a:t>
            </a:fld>
            <a:endParaRPr lang="en-US"/>
          </a:p>
        </p:txBody>
      </p:sp>
    </p:spTree>
    <p:extLst>
      <p:ext uri="{BB962C8B-B14F-4D97-AF65-F5344CB8AC3E}">
        <p14:creationId xmlns:p14="http://schemas.microsoft.com/office/powerpoint/2010/main" val="2733787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832D83-72D5-4A97-8EC4-C4B33FE99101}"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E4CE3-C73F-4A84-ACD8-ABA4A1532C0E}" type="slidenum">
              <a:rPr lang="en-US" smtClean="0"/>
              <a:t>‹#›</a:t>
            </a:fld>
            <a:endParaRPr lang="en-US"/>
          </a:p>
        </p:txBody>
      </p:sp>
    </p:spTree>
    <p:extLst>
      <p:ext uri="{BB962C8B-B14F-4D97-AF65-F5344CB8AC3E}">
        <p14:creationId xmlns:p14="http://schemas.microsoft.com/office/powerpoint/2010/main" val="1620188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832D83-72D5-4A97-8EC4-C4B33FE99101}"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E4CE3-C73F-4A84-ACD8-ABA4A1532C0E}" type="slidenum">
              <a:rPr lang="en-US" smtClean="0"/>
              <a:t>‹#›</a:t>
            </a:fld>
            <a:endParaRPr lang="en-US"/>
          </a:p>
        </p:txBody>
      </p:sp>
    </p:spTree>
    <p:extLst>
      <p:ext uri="{BB962C8B-B14F-4D97-AF65-F5344CB8AC3E}">
        <p14:creationId xmlns:p14="http://schemas.microsoft.com/office/powerpoint/2010/main" val="4145167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832D83-72D5-4A97-8EC4-C4B33FE99101}" type="datetimeFigureOut">
              <a:rPr lang="en-US" smtClean="0"/>
              <a:t>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3E4CE3-C73F-4A84-ACD8-ABA4A1532C0E}" type="slidenum">
              <a:rPr lang="en-US" smtClean="0"/>
              <a:t>‹#›</a:t>
            </a:fld>
            <a:endParaRPr lang="en-US"/>
          </a:p>
        </p:txBody>
      </p:sp>
    </p:spTree>
    <p:extLst>
      <p:ext uri="{BB962C8B-B14F-4D97-AF65-F5344CB8AC3E}">
        <p14:creationId xmlns:p14="http://schemas.microsoft.com/office/powerpoint/2010/main" val="181432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832D83-72D5-4A97-8EC4-C4B33FE99101}" type="datetimeFigureOut">
              <a:rPr lang="en-US" smtClean="0"/>
              <a:t>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3E4CE3-C73F-4A84-ACD8-ABA4A1532C0E}" type="slidenum">
              <a:rPr lang="en-US" smtClean="0"/>
              <a:t>‹#›</a:t>
            </a:fld>
            <a:endParaRPr lang="en-US"/>
          </a:p>
        </p:txBody>
      </p:sp>
    </p:spTree>
    <p:extLst>
      <p:ext uri="{BB962C8B-B14F-4D97-AF65-F5344CB8AC3E}">
        <p14:creationId xmlns:p14="http://schemas.microsoft.com/office/powerpoint/2010/main" val="2372738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832D83-72D5-4A97-8EC4-C4B33FE99101}" type="datetimeFigureOut">
              <a:rPr lang="en-US" smtClean="0"/>
              <a:t>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3E4CE3-C73F-4A84-ACD8-ABA4A1532C0E}" type="slidenum">
              <a:rPr lang="en-US" smtClean="0"/>
              <a:t>‹#›</a:t>
            </a:fld>
            <a:endParaRPr lang="en-US"/>
          </a:p>
        </p:txBody>
      </p:sp>
    </p:spTree>
    <p:extLst>
      <p:ext uri="{BB962C8B-B14F-4D97-AF65-F5344CB8AC3E}">
        <p14:creationId xmlns:p14="http://schemas.microsoft.com/office/powerpoint/2010/main" val="483483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832D83-72D5-4A97-8EC4-C4B33FE99101}"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E4CE3-C73F-4A84-ACD8-ABA4A1532C0E}" type="slidenum">
              <a:rPr lang="en-US" smtClean="0"/>
              <a:t>‹#›</a:t>
            </a:fld>
            <a:endParaRPr lang="en-US"/>
          </a:p>
        </p:txBody>
      </p:sp>
    </p:spTree>
    <p:extLst>
      <p:ext uri="{BB962C8B-B14F-4D97-AF65-F5344CB8AC3E}">
        <p14:creationId xmlns:p14="http://schemas.microsoft.com/office/powerpoint/2010/main" val="2516876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832D83-72D5-4A97-8EC4-C4B33FE99101}"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E4CE3-C73F-4A84-ACD8-ABA4A1532C0E}" type="slidenum">
              <a:rPr lang="en-US" smtClean="0"/>
              <a:t>‹#›</a:t>
            </a:fld>
            <a:endParaRPr lang="en-US"/>
          </a:p>
        </p:txBody>
      </p:sp>
    </p:spTree>
    <p:extLst>
      <p:ext uri="{BB962C8B-B14F-4D97-AF65-F5344CB8AC3E}">
        <p14:creationId xmlns:p14="http://schemas.microsoft.com/office/powerpoint/2010/main" val="4195368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5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32D83-72D5-4A97-8EC4-C4B33FE99101}" type="datetimeFigureOut">
              <a:rPr lang="en-US" smtClean="0"/>
              <a:t>1/17/2016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E4CE3-C73F-4A84-ACD8-ABA4A1532C0E}" type="slidenum">
              <a:rPr lang="en-US" smtClean="0"/>
              <a:t>‹#›</a:t>
            </a:fld>
            <a:endParaRPr lang="en-US"/>
          </a:p>
        </p:txBody>
      </p:sp>
    </p:spTree>
    <p:extLst>
      <p:ext uri="{BB962C8B-B14F-4D97-AF65-F5344CB8AC3E}">
        <p14:creationId xmlns:p14="http://schemas.microsoft.com/office/powerpoint/2010/main" val="2993101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29237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9600" b="1" dirty="0" smtClean="0">
                <a:latin typeface="Chiller" panose="04020404031007020602" pitchFamily="82" charset="0"/>
              </a:rPr>
              <a:t>Covetousness</a:t>
            </a:r>
            <a:endParaRPr lang="en-US" sz="9600" b="1" dirty="0">
              <a:latin typeface="Chiller" panose="04020404031007020602" pitchFamily="82" charset="0"/>
            </a:endParaRPr>
          </a:p>
        </p:txBody>
      </p:sp>
      <p:sp>
        <p:nvSpPr>
          <p:cNvPr id="3" name="Subtitle 2"/>
          <p:cNvSpPr>
            <a:spLocks noGrp="1"/>
          </p:cNvSpPr>
          <p:nvPr>
            <p:ph type="subTitle" idx="1"/>
          </p:nvPr>
        </p:nvSpPr>
        <p:spPr/>
        <p:txBody>
          <a:bodyPr/>
          <a:lstStyle/>
          <a:p>
            <a:r>
              <a:rPr lang="en-US" sz="3200" i="1" dirty="0" smtClean="0"/>
              <a:t>“those who practice such things are deserving of death.”</a:t>
            </a:r>
          </a:p>
          <a:p>
            <a:r>
              <a:rPr lang="en-US" sz="2800" dirty="0" smtClean="0"/>
              <a:t>Romans 1:32</a:t>
            </a:r>
            <a:endParaRPr lang="en-US" sz="2800" dirty="0"/>
          </a:p>
        </p:txBody>
      </p:sp>
    </p:spTree>
    <p:extLst>
      <p:ext uri="{BB962C8B-B14F-4D97-AF65-F5344CB8AC3E}">
        <p14:creationId xmlns:p14="http://schemas.microsoft.com/office/powerpoint/2010/main" val="3564814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000" b="1" dirty="0">
                <a:latin typeface="Chiller" panose="04020404031007020602" pitchFamily="82" charset="0"/>
              </a:rPr>
              <a:t>Covetousness</a:t>
            </a:r>
            <a:endParaRPr lang="en-US" sz="8000" dirty="0"/>
          </a:p>
        </p:txBody>
      </p:sp>
      <p:sp>
        <p:nvSpPr>
          <p:cNvPr id="3" name="Content Placeholder 2"/>
          <p:cNvSpPr>
            <a:spLocks noGrp="1"/>
          </p:cNvSpPr>
          <p:nvPr>
            <p:ph idx="1"/>
          </p:nvPr>
        </p:nvSpPr>
        <p:spPr/>
        <p:txBody>
          <a:bodyPr>
            <a:normAutofit/>
          </a:bodyPr>
          <a:lstStyle/>
          <a:p>
            <a:pPr marL="0" lvl="1" indent="0" algn="ctr">
              <a:spcBef>
                <a:spcPts val="1000"/>
              </a:spcBef>
              <a:buNone/>
            </a:pPr>
            <a:endParaRPr lang="en-US" sz="3600" dirty="0" smtClean="0"/>
          </a:p>
          <a:p>
            <a:pPr marL="0" lvl="1" indent="0" algn="ctr">
              <a:spcBef>
                <a:spcPts val="1000"/>
              </a:spcBef>
              <a:buNone/>
            </a:pPr>
            <a:r>
              <a:rPr lang="en-US" sz="3600" dirty="0" smtClean="0"/>
              <a:t>“</a:t>
            </a:r>
            <a:r>
              <a:rPr lang="en-US" sz="3600" dirty="0"/>
              <a:t>greedy desire to have more” (Strong</a:t>
            </a:r>
            <a:r>
              <a:rPr lang="en-US" sz="3600" dirty="0" smtClean="0"/>
              <a:t>).</a:t>
            </a:r>
          </a:p>
          <a:p>
            <a:pPr marL="0" lvl="1" indent="0" algn="ctr">
              <a:spcBef>
                <a:spcPts val="1000"/>
              </a:spcBef>
              <a:buNone/>
            </a:pPr>
            <a:r>
              <a:rPr lang="en-US" sz="3600" b="1" i="1" dirty="0" smtClean="0"/>
              <a:t>Colossians 3:1-7 – It is Idolatry.</a:t>
            </a:r>
          </a:p>
          <a:p>
            <a:pPr marL="0" lvl="1" indent="0" algn="ctr">
              <a:spcBef>
                <a:spcPts val="1000"/>
              </a:spcBef>
              <a:buNone/>
            </a:pPr>
            <a:r>
              <a:rPr lang="en-US" sz="3600" b="1" i="1" dirty="0" smtClean="0"/>
              <a:t>1 Timothy 6:6-10 – Shows Discontentment.</a:t>
            </a:r>
          </a:p>
        </p:txBody>
      </p:sp>
    </p:spTree>
    <p:extLst>
      <p:ext uri="{BB962C8B-B14F-4D97-AF65-F5344CB8AC3E}">
        <p14:creationId xmlns:p14="http://schemas.microsoft.com/office/powerpoint/2010/main" val="1778963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000" b="1" dirty="0">
                <a:latin typeface="Chiller" panose="04020404031007020602" pitchFamily="82" charset="0"/>
              </a:rPr>
              <a:t>Covetousness</a:t>
            </a:r>
            <a:endParaRPr lang="en-US" sz="8000" dirty="0"/>
          </a:p>
        </p:txBody>
      </p:sp>
      <p:sp>
        <p:nvSpPr>
          <p:cNvPr id="3" name="Content Placeholder 2"/>
          <p:cNvSpPr>
            <a:spLocks noGrp="1"/>
          </p:cNvSpPr>
          <p:nvPr>
            <p:ph idx="1"/>
          </p:nvPr>
        </p:nvSpPr>
        <p:spPr/>
        <p:txBody>
          <a:bodyPr>
            <a:normAutofit/>
          </a:bodyPr>
          <a:lstStyle/>
          <a:p>
            <a:pPr marL="0" lvl="1" indent="0" algn="ctr">
              <a:spcBef>
                <a:spcPts val="1000"/>
              </a:spcBef>
              <a:buNone/>
            </a:pPr>
            <a:endParaRPr lang="en-US" sz="2000" b="1" i="1" dirty="0" smtClean="0"/>
          </a:p>
          <a:p>
            <a:pPr marL="0" lvl="1" indent="0" algn="ctr">
              <a:spcBef>
                <a:spcPts val="1000"/>
              </a:spcBef>
              <a:buNone/>
            </a:pPr>
            <a:r>
              <a:rPr lang="en-US" sz="3600" b="1" i="1" dirty="0" smtClean="0"/>
              <a:t>Be Content, </a:t>
            </a:r>
            <a:r>
              <a:rPr lang="en-US" sz="3600" b="1" i="1" dirty="0"/>
              <a:t>N</a:t>
            </a:r>
            <a:r>
              <a:rPr lang="en-US" sz="3600" b="1" i="1" dirty="0" smtClean="0"/>
              <a:t>ot </a:t>
            </a:r>
            <a:r>
              <a:rPr lang="en-US" sz="4400" b="1" i="1" dirty="0" smtClean="0">
                <a:latin typeface="Chiller" panose="04020404031007020602" pitchFamily="82" charset="0"/>
              </a:rPr>
              <a:t>Covetous</a:t>
            </a:r>
          </a:p>
          <a:p>
            <a:pPr marL="0" lvl="1" indent="0" algn="ctr">
              <a:spcBef>
                <a:spcPts val="1000"/>
              </a:spcBef>
              <a:buNone/>
            </a:pPr>
            <a:r>
              <a:rPr lang="en-US" sz="3600" b="1" i="1" dirty="0" smtClean="0"/>
              <a:t>1 Timothy 6:17-19 – Trust in God.</a:t>
            </a:r>
            <a:endParaRPr lang="en-US" sz="3600" b="1" i="1" dirty="0"/>
          </a:p>
          <a:p>
            <a:pPr marL="0" lvl="1" indent="0" algn="ctr">
              <a:spcBef>
                <a:spcPts val="1000"/>
              </a:spcBef>
              <a:buNone/>
            </a:pPr>
            <a:r>
              <a:rPr lang="en-US" sz="3600" b="1" i="1" dirty="0" smtClean="0"/>
              <a:t>Hebrews 11:13-16 – Know where your home is.</a:t>
            </a:r>
          </a:p>
          <a:p>
            <a:pPr marL="0" lvl="1" indent="0" algn="ctr">
              <a:spcBef>
                <a:spcPts val="1000"/>
              </a:spcBef>
              <a:buNone/>
            </a:pPr>
            <a:r>
              <a:rPr lang="en-US" sz="3600" b="1" i="1" dirty="0" smtClean="0"/>
              <a:t>1 Peter 1:4 – Know what is valuable.</a:t>
            </a:r>
          </a:p>
        </p:txBody>
      </p:sp>
    </p:spTree>
    <p:extLst>
      <p:ext uri="{BB962C8B-B14F-4D97-AF65-F5344CB8AC3E}">
        <p14:creationId xmlns:p14="http://schemas.microsoft.com/office/powerpoint/2010/main" val="420670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9600" b="1" dirty="0" smtClean="0">
                <a:latin typeface="Chiller" panose="04020404031007020602" pitchFamily="82" charset="0"/>
              </a:rPr>
              <a:t>Covetousness</a:t>
            </a:r>
            <a:endParaRPr lang="en-US" sz="9600" b="1" dirty="0">
              <a:latin typeface="Chiller" panose="04020404031007020602" pitchFamily="82" charset="0"/>
            </a:endParaRPr>
          </a:p>
        </p:txBody>
      </p:sp>
      <p:sp>
        <p:nvSpPr>
          <p:cNvPr id="3" name="Subtitle 2"/>
          <p:cNvSpPr>
            <a:spLocks noGrp="1"/>
          </p:cNvSpPr>
          <p:nvPr>
            <p:ph type="subTitle" idx="1"/>
          </p:nvPr>
        </p:nvSpPr>
        <p:spPr/>
        <p:txBody>
          <a:bodyPr/>
          <a:lstStyle/>
          <a:p>
            <a:r>
              <a:rPr lang="en-US" sz="3200" i="1" dirty="0" smtClean="0"/>
              <a:t>“let it not even be named among you, as is fitting for saints”</a:t>
            </a:r>
          </a:p>
          <a:p>
            <a:r>
              <a:rPr lang="en-US" sz="2800" dirty="0" smtClean="0"/>
              <a:t>Ephesians 5:3</a:t>
            </a:r>
            <a:endParaRPr lang="en-US" sz="2800" dirty="0"/>
          </a:p>
        </p:txBody>
      </p:sp>
    </p:spTree>
    <p:extLst>
      <p:ext uri="{BB962C8B-B14F-4D97-AF65-F5344CB8AC3E}">
        <p14:creationId xmlns:p14="http://schemas.microsoft.com/office/powerpoint/2010/main" val="14766737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TotalTime>
  <Words>1292</Words>
  <Application>Microsoft Office PowerPoint</Application>
  <PresentationFormat>On-screen Show (4:3)</PresentationFormat>
  <Paragraphs>104</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Chiller</vt:lpstr>
      <vt:lpstr>Wingdings</vt:lpstr>
      <vt:lpstr>Office Theme</vt:lpstr>
      <vt:lpstr>PowerPoint Presentation</vt:lpstr>
      <vt:lpstr>Covetousness</vt:lpstr>
      <vt:lpstr>Covetousness</vt:lpstr>
      <vt:lpstr>Covetousness</vt:lpstr>
      <vt:lpstr>Covetousness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Covetousness</dc:title>
  <dc:creator>Jeremiah Cox</dc:creator>
  <cp:lastModifiedBy>Jeremiah Cox</cp:lastModifiedBy>
  <cp:revision>4</cp:revision>
  <dcterms:created xsi:type="dcterms:W3CDTF">2016-01-17T14:02:47Z</dcterms:created>
  <dcterms:modified xsi:type="dcterms:W3CDTF">2016-01-17T14:56:01Z</dcterms:modified>
</cp:coreProperties>
</file>