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C5E"/>
    <a:srgbClr val="142E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AEB19-1356-4BE5-A1B6-C92A78131B1C}" type="datetimeFigureOut">
              <a:rPr lang="en-US" smtClean="0"/>
              <a:t>1/17/2016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E29B2-B1EE-42EC-A885-6BE626B7DEFB}" type="slidenum">
              <a:rPr lang="en-US" smtClean="0"/>
              <a:t>‹#›</a:t>
            </a:fld>
            <a:endParaRPr lang="en-US"/>
          </a:p>
        </p:txBody>
      </p:sp>
    </p:spTree>
    <p:extLst>
      <p:ext uri="{BB962C8B-B14F-4D97-AF65-F5344CB8AC3E}">
        <p14:creationId xmlns:p14="http://schemas.microsoft.com/office/powerpoint/2010/main" val="380156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 Church Discipline </a:t>
            </a:r>
            <a:endParaRPr lang="en-US" dirty="0"/>
          </a:p>
          <a:p>
            <a:pPr marL="171450" lvl="0" indent="-171450">
              <a:buFont typeface="Arial" panose="020B0604020202020204" pitchFamily="34" charset="0"/>
              <a:buChar char="•"/>
            </a:pPr>
            <a:r>
              <a:rPr lang="en-US" dirty="0"/>
              <a:t>Many wish to pick and choose which commands to obey. We must take God’s word to heart in its entirety.</a:t>
            </a:r>
          </a:p>
          <a:p>
            <a:pPr marL="171450" lvl="0" indent="-171450">
              <a:buFont typeface="Arial" panose="020B0604020202020204" pitchFamily="34" charset="0"/>
              <a:buChar char="•"/>
            </a:pPr>
            <a:r>
              <a:rPr lang="en-US" dirty="0"/>
              <a:t>Sadly, some Christians refuse to accept the church’s responsibility to discipline its disorderly members.</a:t>
            </a:r>
          </a:p>
          <a:p>
            <a:pPr marL="171450" lvl="0" indent="-171450">
              <a:buFont typeface="Arial" panose="020B0604020202020204" pitchFamily="34" charset="0"/>
              <a:buChar char="•"/>
            </a:pPr>
            <a:r>
              <a:rPr lang="en-US" dirty="0"/>
              <a:t>Sin must be dealt with! This occurs in different ways depending on the situation:</a:t>
            </a:r>
          </a:p>
          <a:p>
            <a:pPr marL="628650" lvl="1" indent="-171450">
              <a:buFont typeface="Arial" panose="020B0604020202020204" pitchFamily="34" charset="0"/>
              <a:buChar char="•"/>
            </a:pPr>
            <a:r>
              <a:rPr lang="en-US" dirty="0"/>
              <a:t>One overtaken – </a:t>
            </a:r>
            <a:r>
              <a:rPr lang="en-US" b="1" dirty="0"/>
              <a:t>Galatians 6:1</a:t>
            </a:r>
            <a:endParaRPr lang="en-US" dirty="0"/>
          </a:p>
          <a:p>
            <a:pPr marL="628650" lvl="1" indent="-171450">
              <a:buFont typeface="Arial" panose="020B0604020202020204" pitchFamily="34" charset="0"/>
              <a:buChar char="•"/>
            </a:pPr>
            <a:r>
              <a:rPr lang="en-US" dirty="0"/>
              <a:t>Personal sin against a brother – </a:t>
            </a:r>
            <a:r>
              <a:rPr lang="en-US" b="1" dirty="0"/>
              <a:t>Matthew 18:15-17</a:t>
            </a:r>
            <a:endParaRPr lang="en-US" dirty="0"/>
          </a:p>
          <a:p>
            <a:pPr marL="628650" lvl="1" indent="-171450">
              <a:buFont typeface="Arial" panose="020B0604020202020204" pitchFamily="34" charset="0"/>
              <a:buChar char="•"/>
            </a:pPr>
            <a:r>
              <a:rPr lang="en-US" dirty="0"/>
              <a:t>The unruly and weak – </a:t>
            </a:r>
            <a:r>
              <a:rPr lang="en-US" b="1" dirty="0"/>
              <a:t>1 Thessalonians 5:14</a:t>
            </a:r>
            <a:endParaRPr lang="en-US" dirty="0"/>
          </a:p>
          <a:p>
            <a:pPr marL="628650" lvl="1" indent="-171450">
              <a:buFont typeface="Arial" panose="020B0604020202020204" pitchFamily="34" charset="0"/>
              <a:buChar char="•"/>
            </a:pPr>
            <a:r>
              <a:rPr lang="en-US" b="1" dirty="0"/>
              <a:t>Not all situations require or demand the same action. Discernment is needed.</a:t>
            </a:r>
            <a:endParaRPr lang="en-US" dirty="0"/>
          </a:p>
          <a:p>
            <a:pPr marL="171450" lvl="0" indent="-171450">
              <a:buFont typeface="Arial" panose="020B0604020202020204" pitchFamily="34" charset="0"/>
              <a:buChar char="•"/>
            </a:pPr>
            <a:r>
              <a:rPr lang="en-US" dirty="0"/>
              <a:t>Perhaps the most avoided, or inconsistently practiced action is that of withdrawal.</a:t>
            </a:r>
          </a:p>
          <a:p>
            <a:pPr marL="628650" lvl="1" indent="-171450">
              <a:buFont typeface="Arial" panose="020B0604020202020204" pitchFamily="34" charset="0"/>
              <a:buChar char="•"/>
            </a:pPr>
            <a:r>
              <a:rPr lang="en-US" b="1" dirty="0"/>
              <a:t>2 Thessalonians 3:6</a:t>
            </a:r>
            <a:r>
              <a:rPr lang="en-US" dirty="0"/>
              <a:t> – walking disorderly.</a:t>
            </a:r>
          </a:p>
          <a:p>
            <a:pPr marL="628650" lvl="1" indent="-171450">
              <a:buFont typeface="Arial" panose="020B0604020202020204" pitchFamily="34" charset="0"/>
              <a:buChar char="•"/>
            </a:pPr>
            <a:r>
              <a:rPr lang="en-US" b="1" dirty="0"/>
              <a:t>Romans 16:17-18</a:t>
            </a:r>
            <a:r>
              <a:rPr lang="en-US" dirty="0"/>
              <a:t> – divisive people.</a:t>
            </a:r>
          </a:p>
          <a:p>
            <a:pPr marL="628650" lvl="1" indent="-171450">
              <a:buFont typeface="Arial" panose="020B0604020202020204" pitchFamily="34" charset="0"/>
              <a:buChar char="•"/>
            </a:pPr>
            <a:r>
              <a:rPr lang="en-US" b="1" dirty="0"/>
              <a:t>2 John 9-11</a:t>
            </a:r>
            <a:r>
              <a:rPr lang="en-US" dirty="0"/>
              <a:t> – false teachers.</a:t>
            </a:r>
          </a:p>
          <a:p>
            <a:pPr marL="628650" lvl="1" indent="-171450">
              <a:buFont typeface="Arial" panose="020B0604020202020204" pitchFamily="34" charset="0"/>
              <a:buChar char="•"/>
            </a:pPr>
            <a:r>
              <a:rPr lang="en-US" b="1" dirty="0"/>
              <a:t>Withdrawal comes at a point when, despite longsuffering, an individual remains unrepentant</a:t>
            </a:r>
            <a:r>
              <a:rPr lang="en-US" dirty="0"/>
              <a:t>. </a:t>
            </a:r>
            <a:r>
              <a:rPr lang="en-US" b="1" dirty="0"/>
              <a:t>Or when a person is blatantly rebellious in his attitude, knowing he is doing wrong, but without care.</a:t>
            </a:r>
            <a:endParaRPr lang="en-US" dirty="0"/>
          </a:p>
          <a:p>
            <a:pPr marL="171450" lvl="0" indent="-171450">
              <a:buFont typeface="Arial" panose="020B0604020202020204" pitchFamily="34" charset="0"/>
              <a:buChar char="•"/>
            </a:pPr>
            <a:r>
              <a:rPr lang="en-US" b="1" dirty="0"/>
              <a:t>1 Corinthians 5 serves as an example of the responsibility, how it is to be done, and the reason for which it is to be carried out.</a:t>
            </a:r>
            <a:endParaRPr lang="en-US" dirty="0"/>
          </a:p>
          <a:p>
            <a:endParaRPr lang="en-US" dirty="0"/>
          </a:p>
        </p:txBody>
      </p:sp>
      <p:sp>
        <p:nvSpPr>
          <p:cNvPr id="4" name="Slide Number Placeholder 3"/>
          <p:cNvSpPr>
            <a:spLocks noGrp="1"/>
          </p:cNvSpPr>
          <p:nvPr>
            <p:ph type="sldNum" sz="quarter" idx="10"/>
          </p:nvPr>
        </p:nvSpPr>
        <p:spPr/>
        <p:txBody>
          <a:bodyPr/>
          <a:lstStyle/>
          <a:p>
            <a:fld id="{DA3E29B2-B1EE-42EC-A885-6BE626B7DEFB}" type="slidenum">
              <a:rPr lang="en-US" smtClean="0"/>
              <a:t>2</a:t>
            </a:fld>
            <a:endParaRPr lang="en-US"/>
          </a:p>
        </p:txBody>
      </p:sp>
    </p:spTree>
    <p:extLst>
      <p:ext uri="{BB962C8B-B14F-4D97-AF65-F5344CB8AC3E}">
        <p14:creationId xmlns:p14="http://schemas.microsoft.com/office/powerpoint/2010/main" val="261012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1 Corinthians 5</a:t>
            </a:r>
            <a:endParaRPr lang="en-US" sz="1600" dirty="0"/>
          </a:p>
          <a:p>
            <a:pPr lvl="0"/>
            <a:r>
              <a:rPr lang="en-US" sz="1400" dirty="0"/>
              <a:t>Known, and tolerated sin </a:t>
            </a:r>
            <a:r>
              <a:rPr lang="en-US" sz="1400" b="1" dirty="0"/>
              <a:t>(v. 1-3).</a:t>
            </a:r>
            <a:endParaRPr lang="en-US" sz="1400" dirty="0"/>
          </a:p>
          <a:p>
            <a:pPr marL="628650" lvl="1" indent="-171450">
              <a:buFont typeface="Arial" panose="020B0604020202020204" pitchFamily="34" charset="0"/>
              <a:buChar char="•"/>
            </a:pPr>
            <a:r>
              <a:rPr lang="en-US" dirty="0"/>
              <a:t>A man was in an adulterous relationship with his step mother </a:t>
            </a:r>
            <a:r>
              <a:rPr lang="en-US" b="1" dirty="0"/>
              <a:t>(v. 1).</a:t>
            </a:r>
            <a:endParaRPr lang="en-US" dirty="0"/>
          </a:p>
          <a:p>
            <a:pPr marL="628650" lvl="1" indent="-171450">
              <a:buFont typeface="Arial" panose="020B0604020202020204" pitchFamily="34" charset="0"/>
              <a:buChar char="•"/>
            </a:pPr>
            <a:r>
              <a:rPr lang="en-US" dirty="0"/>
              <a:t>Although it was well known to the point Paul was aware, and could judge without even being present </a:t>
            </a:r>
            <a:r>
              <a:rPr lang="en-US" b="1" dirty="0"/>
              <a:t>(v. 3)</a:t>
            </a:r>
            <a:r>
              <a:rPr lang="en-US" dirty="0"/>
              <a:t>, the Corinthians were putting up with it </a:t>
            </a:r>
            <a:r>
              <a:rPr lang="en-US" b="1" dirty="0"/>
              <a:t>(v. 2)</a:t>
            </a:r>
            <a:r>
              <a:rPr lang="en-US" dirty="0"/>
              <a:t>.</a:t>
            </a:r>
          </a:p>
          <a:p>
            <a:pPr marL="1085850" lvl="2" indent="-171450">
              <a:buFont typeface="Arial" panose="020B0604020202020204" pitchFamily="34" charset="0"/>
              <a:buChar char="•"/>
            </a:pPr>
            <a:r>
              <a:rPr lang="en-US" b="1" dirty="0"/>
              <a:t>Puffed up</a:t>
            </a:r>
            <a:r>
              <a:rPr lang="en-US" dirty="0"/>
              <a:t> – arrogant to the point of tolerating sin as if it didn’t affect them as a whole. (</a:t>
            </a:r>
            <a:r>
              <a:rPr lang="en-US" i="1" dirty="0"/>
              <a:t>Remember the Corinthians’ arrogance with spiritual gifts. This did not exempt them from dealing with sin</a:t>
            </a:r>
            <a:r>
              <a:rPr lang="en-US" dirty="0"/>
              <a:t>.)</a:t>
            </a:r>
          </a:p>
          <a:p>
            <a:pPr marL="1085850" lvl="2" indent="-171450">
              <a:buFont typeface="Arial" panose="020B0604020202020204" pitchFamily="34" charset="0"/>
              <a:buChar char="•"/>
            </a:pPr>
            <a:r>
              <a:rPr lang="en-US" b="1" dirty="0"/>
              <a:t>Mourned</a:t>
            </a:r>
            <a:r>
              <a:rPr lang="en-US" dirty="0"/>
              <a:t> – sin requires grief. (</a:t>
            </a:r>
            <a:r>
              <a:rPr lang="en-US" i="1" dirty="0"/>
              <a:t>On the part of the sinner, those who care for him, and the condition of the church with sin.</a:t>
            </a:r>
            <a:r>
              <a:rPr lang="en-US" dirty="0"/>
              <a:t>)</a:t>
            </a:r>
          </a:p>
          <a:p>
            <a:pPr marL="1543050" lvl="3" indent="-171450">
              <a:buFont typeface="Arial" panose="020B0604020202020204" pitchFamily="34" charset="0"/>
              <a:buChar char="•"/>
            </a:pPr>
            <a:r>
              <a:rPr lang="en-US" b="1" dirty="0"/>
              <a:t>(v. 6)</a:t>
            </a:r>
            <a:r>
              <a:rPr lang="en-US" dirty="0"/>
              <a:t> – Their arrogance overlooked the condition of the congregation as the put up with sin.</a:t>
            </a:r>
          </a:p>
          <a:p>
            <a:pPr marL="2000250" lvl="4" indent="-171450">
              <a:buFont typeface="Arial" panose="020B0604020202020204" pitchFamily="34" charset="0"/>
              <a:buChar char="•"/>
            </a:pPr>
            <a:r>
              <a:rPr lang="en-US" dirty="0"/>
              <a:t>The sin had tainted the congregation and they hadn’t dealt with it.</a:t>
            </a:r>
          </a:p>
          <a:p>
            <a:pPr marL="2000250" lvl="4" indent="-171450">
              <a:buFont typeface="Arial" panose="020B0604020202020204" pitchFamily="34" charset="0"/>
              <a:buChar char="•"/>
            </a:pPr>
            <a:r>
              <a:rPr lang="en-US" dirty="0"/>
              <a:t>The lack of initiative to deal with sin could rub off on others. (</a:t>
            </a:r>
            <a:r>
              <a:rPr lang="en-US" i="1" dirty="0"/>
              <a:t>Some not fearing consequences, or thinking that sin is okay.</a:t>
            </a:r>
            <a:r>
              <a:rPr lang="en-US" dirty="0"/>
              <a:t>)</a:t>
            </a:r>
          </a:p>
          <a:p>
            <a:pPr marL="2000250" lvl="4" indent="-171450">
              <a:buFont typeface="Arial" panose="020B0604020202020204" pitchFamily="34" charset="0"/>
              <a:buChar char="•"/>
            </a:pPr>
            <a:r>
              <a:rPr lang="en-US" dirty="0"/>
              <a:t>The sin itself could rub off on others.</a:t>
            </a:r>
          </a:p>
          <a:p>
            <a:pPr marL="1543050" lvl="3" indent="-171450">
              <a:buFont typeface="Arial" panose="020B0604020202020204" pitchFamily="34" charset="0"/>
              <a:buChar char="•"/>
            </a:pPr>
            <a:r>
              <a:rPr lang="en-US" b="1" dirty="0"/>
              <a:t>(v. 7-8)</a:t>
            </a:r>
            <a:r>
              <a:rPr lang="en-US" dirty="0"/>
              <a:t> – Paul alludes to the Passover to make a strong point.</a:t>
            </a:r>
          </a:p>
          <a:p>
            <a:pPr marL="2000250" lvl="4" indent="-171450">
              <a:buFont typeface="Arial" panose="020B0604020202020204" pitchFamily="34" charset="0"/>
              <a:buChar char="•"/>
            </a:pPr>
            <a:r>
              <a:rPr lang="en-US" dirty="0"/>
              <a:t>Passover lamb sacrificed and blood sprinkled on door post that angel of death passed over.</a:t>
            </a:r>
          </a:p>
          <a:p>
            <a:pPr marL="2000250" lvl="4" indent="-171450">
              <a:buFont typeface="Arial" panose="020B0604020202020204" pitchFamily="34" charset="0"/>
              <a:buChar char="•"/>
            </a:pPr>
            <a:r>
              <a:rPr lang="en-US" dirty="0"/>
              <a:t>Jesus is our Passover lamb by which we are delivered from hell.</a:t>
            </a:r>
          </a:p>
          <a:p>
            <a:pPr marL="2000250" lvl="4" indent="-171450">
              <a:buFont typeface="Arial" panose="020B0604020202020204" pitchFamily="34" charset="0"/>
              <a:buChar char="•"/>
            </a:pPr>
            <a:r>
              <a:rPr lang="en-US" b="1" dirty="0"/>
              <a:t>The Israelites instructed to rid the house of leaven before sacrificing the lamb.</a:t>
            </a:r>
            <a:endParaRPr lang="en-US" dirty="0"/>
          </a:p>
          <a:p>
            <a:pPr marL="2000250" lvl="4" indent="-171450">
              <a:buFont typeface="Arial" panose="020B0604020202020204" pitchFamily="34" charset="0"/>
              <a:buChar char="•"/>
            </a:pPr>
            <a:r>
              <a:rPr lang="en-US" b="1" dirty="0"/>
              <a:t>Christ (our Passover lamb) has already been slain, and there is still leaven with the Corinthians!</a:t>
            </a:r>
            <a:endParaRPr lang="en-US" dirty="0"/>
          </a:p>
          <a:p>
            <a:pPr marL="2000250" lvl="4" indent="-171450">
              <a:buFont typeface="Arial" panose="020B0604020202020204" pitchFamily="34" charset="0"/>
              <a:buChar char="•"/>
            </a:pPr>
            <a:r>
              <a:rPr lang="en-US" i="1" dirty="0"/>
              <a:t>How were they to purge the leaven?</a:t>
            </a:r>
            <a:r>
              <a:rPr lang="en-US" dirty="0"/>
              <a:t> </a:t>
            </a:r>
            <a:r>
              <a:rPr lang="en-US" dirty="0">
                <a:sym typeface="Wingdings" panose="05000000000000000000" pitchFamily="2" charset="2"/>
              </a:rPr>
              <a:t></a:t>
            </a:r>
            <a:endParaRPr lang="en-US" dirty="0"/>
          </a:p>
          <a:p>
            <a:pPr lvl="0"/>
            <a:r>
              <a:rPr lang="en-US" sz="1400" dirty="0"/>
              <a:t>Deliver such a one to Satan! </a:t>
            </a:r>
            <a:r>
              <a:rPr lang="en-US" sz="1400" b="1" dirty="0"/>
              <a:t>(v. 4-5).</a:t>
            </a:r>
            <a:endParaRPr lang="en-US" sz="1400" dirty="0"/>
          </a:p>
          <a:p>
            <a:pPr marL="628650" lvl="1" indent="-171450">
              <a:buFont typeface="Arial" panose="020B0604020202020204" pitchFamily="34" charset="0"/>
              <a:buChar char="•"/>
            </a:pPr>
            <a:r>
              <a:rPr lang="en-US" dirty="0"/>
              <a:t>Deliver to Satan </a:t>
            </a:r>
            <a:r>
              <a:rPr lang="en-US" b="1" dirty="0"/>
              <a:t>(v. 5)</a:t>
            </a:r>
            <a:r>
              <a:rPr lang="en-US" dirty="0"/>
              <a:t> – </a:t>
            </a:r>
            <a:r>
              <a:rPr lang="en-US" b="1" i="1" dirty="0"/>
              <a:t>“He has delivered us from the power of darkness and conveyed us into the kingdom of the Son of His love” (Colossians 1:13)</a:t>
            </a:r>
            <a:r>
              <a:rPr lang="en-US" dirty="0"/>
              <a:t>.</a:t>
            </a:r>
          </a:p>
          <a:p>
            <a:pPr marL="1085850" lvl="2" indent="-171450">
              <a:buFont typeface="Arial" panose="020B0604020202020204" pitchFamily="34" charset="0"/>
              <a:buChar char="•"/>
            </a:pPr>
            <a:r>
              <a:rPr lang="en-US" b="1" dirty="0"/>
              <a:t>To deliver one to Satan is to send him away from the kingdom of Christ, and back to the kingdom of Satan</a:t>
            </a:r>
            <a:r>
              <a:rPr lang="en-US" dirty="0"/>
              <a:t>.</a:t>
            </a:r>
          </a:p>
          <a:p>
            <a:pPr marL="1085850" lvl="2" indent="-171450">
              <a:buFont typeface="Arial" panose="020B0604020202020204" pitchFamily="34" charset="0"/>
              <a:buChar char="•"/>
            </a:pPr>
            <a:r>
              <a:rPr lang="en-US" dirty="0"/>
              <a:t>This is done with authority from Christ </a:t>
            </a:r>
            <a:r>
              <a:rPr lang="en-US" b="1" dirty="0"/>
              <a:t>(v. 4)</a:t>
            </a:r>
            <a:r>
              <a:rPr lang="en-US" dirty="0"/>
              <a:t>.</a:t>
            </a:r>
          </a:p>
          <a:p>
            <a:pPr marL="1543050" lvl="3" indent="-171450">
              <a:buFont typeface="Arial" panose="020B0604020202020204" pitchFamily="34" charset="0"/>
              <a:buChar char="•"/>
            </a:pPr>
            <a:r>
              <a:rPr lang="en-US" b="1" dirty="0"/>
              <a:t>Proper discernment is made with God’s word in mind. The decision is made based on instruction from Christ, and is therefore by His authority</a:t>
            </a:r>
            <a:r>
              <a:rPr lang="en-US" dirty="0"/>
              <a:t>.</a:t>
            </a:r>
          </a:p>
          <a:p>
            <a:pPr marL="1543050" lvl="3" indent="-171450">
              <a:buFont typeface="Arial" panose="020B0604020202020204" pitchFamily="34" charset="0"/>
              <a:buChar char="•"/>
            </a:pPr>
            <a:r>
              <a:rPr lang="en-US" dirty="0"/>
              <a:t>It is not an arbitrary decision based on hateful, or self-righteous motives.</a:t>
            </a:r>
          </a:p>
          <a:p>
            <a:pPr marL="1085850" lvl="2" indent="-171450">
              <a:buFont typeface="Arial" panose="020B0604020202020204" pitchFamily="34" charset="0"/>
              <a:buChar char="•"/>
            </a:pPr>
            <a:r>
              <a:rPr lang="en-US" dirty="0"/>
              <a:t>This is done publicly in the assembly </a:t>
            </a:r>
            <a:r>
              <a:rPr lang="en-US" b="1" dirty="0"/>
              <a:t>(v. 4)</a:t>
            </a:r>
            <a:r>
              <a:rPr lang="en-US" dirty="0"/>
              <a:t> – </a:t>
            </a:r>
            <a:r>
              <a:rPr lang="en-US" b="1" i="1" dirty="0"/>
              <a:t>“when you are gathered together”</a:t>
            </a:r>
            <a:endParaRPr lang="en-US" dirty="0"/>
          </a:p>
          <a:p>
            <a:pPr marL="1543050" lvl="3" indent="-171450">
              <a:buFont typeface="Arial" panose="020B0604020202020204" pitchFamily="34" charset="0"/>
              <a:buChar char="•"/>
            </a:pPr>
            <a:r>
              <a:rPr lang="en-US" dirty="0"/>
              <a:t>So that everyone knows who to withdraw from.</a:t>
            </a:r>
          </a:p>
          <a:p>
            <a:pPr marL="1543050" lvl="3" indent="-171450">
              <a:buFont typeface="Arial" panose="020B0604020202020204" pitchFamily="34" charset="0"/>
              <a:buChar char="•"/>
            </a:pPr>
            <a:r>
              <a:rPr lang="en-US" dirty="0"/>
              <a:t>So that everyone fears (</a:t>
            </a:r>
            <a:r>
              <a:rPr lang="en-US" b="1" dirty="0"/>
              <a:t>cf. Acts 5 – Ananias and </a:t>
            </a:r>
            <a:r>
              <a:rPr lang="en-US" b="1" dirty="0" err="1"/>
              <a:t>Sapphira</a:t>
            </a:r>
            <a:r>
              <a:rPr lang="en-US" dirty="0"/>
              <a:t>).</a:t>
            </a:r>
          </a:p>
          <a:p>
            <a:pPr marL="628650" lvl="1" indent="-171450">
              <a:buFont typeface="Arial" panose="020B0604020202020204" pitchFamily="34" charset="0"/>
              <a:buChar char="•"/>
            </a:pPr>
            <a:r>
              <a:rPr lang="en-US" dirty="0"/>
              <a:t>For destruction of flesh (</a:t>
            </a:r>
            <a:r>
              <a:rPr lang="en-US" b="1" dirty="0"/>
              <a:t>v. 5).</a:t>
            </a:r>
            <a:endParaRPr lang="en-US" dirty="0"/>
          </a:p>
          <a:p>
            <a:pPr marL="1085850" lvl="2" indent="-171450">
              <a:buFont typeface="Arial" panose="020B0604020202020204" pitchFamily="34" charset="0"/>
              <a:buChar char="•"/>
            </a:pPr>
            <a:r>
              <a:rPr lang="en-US" dirty="0"/>
              <a:t>This individual is unrepentant and rebellious.</a:t>
            </a:r>
          </a:p>
          <a:p>
            <a:pPr marL="1085850" lvl="2" indent="-171450">
              <a:buFont typeface="Arial" panose="020B0604020202020204" pitchFamily="34" charset="0"/>
              <a:buChar char="•"/>
            </a:pPr>
            <a:r>
              <a:rPr lang="en-US" b="1" dirty="0"/>
              <a:t>Giving him over to Satan has hopes of the ugliness of sin to grow to the point of his desire to repent, returning to the comfort of the Lord and his brethren.</a:t>
            </a:r>
            <a:endParaRPr lang="en-US" dirty="0"/>
          </a:p>
          <a:p>
            <a:pPr marL="1085850" lvl="2" indent="-171450">
              <a:buFont typeface="Arial" panose="020B0604020202020204" pitchFamily="34" charset="0"/>
              <a:buChar char="•"/>
            </a:pPr>
            <a:r>
              <a:rPr lang="en-US" dirty="0"/>
              <a:t>We do this </a:t>
            </a:r>
            <a:r>
              <a:rPr lang="en-US" b="1" i="1" dirty="0"/>
              <a:t>“that his spirit may be saved.”</a:t>
            </a:r>
            <a:endParaRPr lang="en-US" dirty="0"/>
          </a:p>
          <a:p>
            <a:pPr lvl="0"/>
            <a:r>
              <a:rPr lang="en-US" sz="1400" dirty="0" smtClean="0"/>
              <a:t>The extent of withdrawal </a:t>
            </a:r>
            <a:r>
              <a:rPr lang="en-US" sz="1400" b="1" dirty="0" smtClean="0"/>
              <a:t>(v. 9-13).</a:t>
            </a:r>
            <a:endParaRPr lang="en-US" sz="1400" dirty="0" smtClean="0"/>
          </a:p>
          <a:p>
            <a:pPr marL="628650" lvl="1" indent="-171450">
              <a:buFont typeface="Arial" panose="020B0604020202020204" pitchFamily="34" charset="0"/>
              <a:buChar char="•"/>
            </a:pPr>
            <a:r>
              <a:rPr lang="en-US" dirty="0" smtClean="0"/>
              <a:t>Many ask what it means to withdrawal from an individual. What is their personal responsibility toward that person?</a:t>
            </a:r>
          </a:p>
          <a:p>
            <a:pPr marL="628650" lvl="1" indent="-171450">
              <a:buFont typeface="Arial" panose="020B0604020202020204" pitchFamily="34" charset="0"/>
              <a:buChar char="•"/>
            </a:pPr>
            <a:r>
              <a:rPr lang="en-US" dirty="0" smtClean="0"/>
              <a:t>Paul instructs:</a:t>
            </a:r>
          </a:p>
          <a:p>
            <a:pPr marL="1085850" lvl="2" indent="-171450">
              <a:buFont typeface="Arial" panose="020B0604020202020204" pitchFamily="34" charset="0"/>
              <a:buChar char="•"/>
            </a:pPr>
            <a:r>
              <a:rPr lang="en-US" dirty="0" smtClean="0"/>
              <a:t>In order to convert and evangelize we must have some association with the world. (Paul does not say to withdraw from them.)</a:t>
            </a:r>
          </a:p>
          <a:p>
            <a:pPr marL="1085850" lvl="2" indent="-171450">
              <a:buFont typeface="Arial" panose="020B0604020202020204" pitchFamily="34" charset="0"/>
              <a:buChar char="•"/>
            </a:pPr>
            <a:r>
              <a:rPr lang="en-US" dirty="0" smtClean="0"/>
              <a:t>However, when one who is a brother is in sin we aren’t even to eat with him </a:t>
            </a:r>
            <a:r>
              <a:rPr lang="en-US" b="1" dirty="0" smtClean="0"/>
              <a:t>(v. 11)</a:t>
            </a:r>
            <a:r>
              <a:rPr lang="en-US" dirty="0" smtClean="0"/>
              <a:t>.</a:t>
            </a:r>
          </a:p>
          <a:p>
            <a:pPr marL="1543050" lvl="3" indent="-171450">
              <a:buFont typeface="Arial" panose="020B0604020202020204" pitchFamily="34" charset="0"/>
              <a:buChar char="•"/>
            </a:pPr>
            <a:r>
              <a:rPr lang="en-US" dirty="0" smtClean="0"/>
              <a:t>We are obligated to judge a brother thusly, but not one who is outside. God will judge/punish that person </a:t>
            </a:r>
            <a:r>
              <a:rPr lang="en-US" b="1" dirty="0" smtClean="0"/>
              <a:t>(v. 12-13)</a:t>
            </a:r>
            <a:r>
              <a:rPr lang="en-US" dirty="0" smtClean="0"/>
              <a:t>.</a:t>
            </a:r>
          </a:p>
          <a:p>
            <a:pPr lvl="0"/>
            <a:r>
              <a:rPr lang="en-US" sz="1400" dirty="0" smtClean="0"/>
              <a:t>Emphasis</a:t>
            </a:r>
            <a:r>
              <a:rPr lang="en-US" sz="1400" dirty="0"/>
              <a:t>: </a:t>
            </a:r>
            <a:r>
              <a:rPr lang="en-US" sz="1400" i="1" dirty="0"/>
              <a:t>Some have been led by others, or are just ignorant, to view this process as hateful, unnecessary, and unhelpful. God suggests otherwise! </a:t>
            </a:r>
            <a:r>
              <a:rPr lang="en-US" sz="1400" dirty="0">
                <a:sym typeface="Wingdings" panose="05000000000000000000" pitchFamily="2" charset="2"/>
              </a:rPr>
              <a:t></a:t>
            </a:r>
            <a:endParaRPr lang="en-US" sz="1400" dirty="0"/>
          </a:p>
          <a:p>
            <a:pPr marL="628650" lvl="1" indent="-171450">
              <a:buFont typeface="Arial" panose="020B0604020202020204" pitchFamily="34" charset="0"/>
              <a:buChar char="•"/>
            </a:pPr>
            <a:r>
              <a:rPr lang="en-US" dirty="0"/>
              <a:t>It is a command </a:t>
            </a:r>
            <a:r>
              <a:rPr lang="en-US" b="1" dirty="0"/>
              <a:t>(v. 9).</a:t>
            </a:r>
            <a:endParaRPr lang="en-US" dirty="0"/>
          </a:p>
          <a:p>
            <a:pPr marL="628650" lvl="1" indent="-171450">
              <a:buFont typeface="Arial" panose="020B0604020202020204" pitchFamily="34" charset="0"/>
              <a:buChar char="•"/>
            </a:pPr>
            <a:r>
              <a:rPr lang="en-US" dirty="0"/>
              <a:t>It is to save the individual in sin </a:t>
            </a:r>
            <a:r>
              <a:rPr lang="en-US" b="1" dirty="0"/>
              <a:t>(v. 5).</a:t>
            </a:r>
            <a:endParaRPr lang="en-US" dirty="0"/>
          </a:p>
          <a:p>
            <a:endParaRPr lang="en-US" dirty="0"/>
          </a:p>
        </p:txBody>
      </p:sp>
      <p:sp>
        <p:nvSpPr>
          <p:cNvPr id="4" name="Slide Number Placeholder 3"/>
          <p:cNvSpPr>
            <a:spLocks noGrp="1"/>
          </p:cNvSpPr>
          <p:nvPr>
            <p:ph type="sldNum" sz="quarter" idx="10"/>
          </p:nvPr>
        </p:nvSpPr>
        <p:spPr/>
        <p:txBody>
          <a:bodyPr/>
          <a:lstStyle/>
          <a:p>
            <a:fld id="{DA3E29B2-B1EE-42EC-A885-6BE626B7DEFB}" type="slidenum">
              <a:rPr lang="en-US" smtClean="0"/>
              <a:t>3</a:t>
            </a:fld>
            <a:endParaRPr lang="en-US"/>
          </a:p>
        </p:txBody>
      </p:sp>
    </p:spTree>
    <p:extLst>
      <p:ext uri="{BB962C8B-B14F-4D97-AF65-F5344CB8AC3E}">
        <p14:creationId xmlns:p14="http://schemas.microsoft.com/office/powerpoint/2010/main" val="3023976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2 Corinthians 2:3-11</a:t>
            </a:r>
            <a:endParaRPr lang="en-US" sz="1600" dirty="0"/>
          </a:p>
          <a:p>
            <a:pPr lvl="0"/>
            <a:r>
              <a:rPr lang="en-US" sz="1400" dirty="0"/>
              <a:t>Reason for Paul writing 1 Corinthians </a:t>
            </a:r>
            <a:r>
              <a:rPr lang="en-US" sz="1400" b="1" dirty="0"/>
              <a:t>(v. 3-4).</a:t>
            </a:r>
            <a:endParaRPr lang="en-US" sz="1400" dirty="0"/>
          </a:p>
          <a:p>
            <a:pPr marL="628650" lvl="1" indent="-171450">
              <a:buFont typeface="Arial" panose="020B0604020202020204" pitchFamily="34" charset="0"/>
              <a:buChar char="•"/>
            </a:pPr>
            <a:r>
              <a:rPr lang="en-US" dirty="0"/>
              <a:t>The offenses of the Corinthians grieved Paul as sin should. (Contrast to Corinthians not grieving with sexually immoral man…) </a:t>
            </a:r>
            <a:r>
              <a:rPr lang="en-US" b="1" dirty="0"/>
              <a:t>(v. 3)</a:t>
            </a:r>
            <a:endParaRPr lang="en-US" dirty="0"/>
          </a:p>
          <a:p>
            <a:pPr marL="628650" lvl="1" indent="-171450">
              <a:buFont typeface="Arial" panose="020B0604020202020204" pitchFamily="34" charset="0"/>
              <a:buChar char="•"/>
            </a:pPr>
            <a:r>
              <a:rPr lang="en-US" dirty="0"/>
              <a:t>He wanted them to return to repentance. This is the only way to have joy in them, that is, if they are faithful. </a:t>
            </a:r>
            <a:r>
              <a:rPr lang="en-US" b="1" dirty="0"/>
              <a:t>(v. 3)</a:t>
            </a:r>
            <a:endParaRPr lang="en-US" dirty="0"/>
          </a:p>
          <a:p>
            <a:pPr marL="628650" lvl="1" indent="-171450">
              <a:buFont typeface="Arial" panose="020B0604020202020204" pitchFamily="34" charset="0"/>
              <a:buChar char="•"/>
            </a:pPr>
            <a:r>
              <a:rPr lang="en-US" dirty="0"/>
              <a:t>His love abounded in the letter in that he wanted them to turn away from that which put their standing with God in jeopardy. </a:t>
            </a:r>
            <a:r>
              <a:rPr lang="en-US" b="1" dirty="0"/>
              <a:t>(v. 4).</a:t>
            </a:r>
            <a:endParaRPr lang="en-US" dirty="0"/>
          </a:p>
          <a:p>
            <a:pPr marL="1085850" lvl="2" indent="-171450">
              <a:buFont typeface="Arial" panose="020B0604020202020204" pitchFamily="34" charset="0"/>
              <a:buChar char="•"/>
            </a:pPr>
            <a:r>
              <a:rPr lang="en-US" b="1" dirty="0"/>
              <a:t>Essentially, Paul’s motive for writing 1 Corinthians is the proper motive behind withdrawing from a disorderly brother. </a:t>
            </a:r>
            <a:endParaRPr lang="en-US" dirty="0"/>
          </a:p>
          <a:p>
            <a:pPr lvl="0"/>
            <a:r>
              <a:rPr lang="en-US" sz="1400" dirty="0"/>
              <a:t>Response to them withdrawing from the sexually immoral person </a:t>
            </a:r>
            <a:r>
              <a:rPr lang="en-US" sz="1400" b="1" dirty="0"/>
              <a:t>(v. 5-11)</a:t>
            </a:r>
            <a:r>
              <a:rPr lang="en-US" sz="1400" dirty="0"/>
              <a:t>.</a:t>
            </a:r>
          </a:p>
          <a:p>
            <a:pPr marL="628650" lvl="1" indent="-171450">
              <a:buFont typeface="Arial" panose="020B0604020202020204" pitchFamily="34" charset="0"/>
              <a:buChar char="•"/>
            </a:pPr>
            <a:r>
              <a:rPr lang="en-US" b="1" dirty="0"/>
              <a:t>(v. 6-8)</a:t>
            </a:r>
            <a:r>
              <a:rPr lang="en-US" dirty="0"/>
              <a:t> – The punishment had a desired end – the restoration of his soul.</a:t>
            </a:r>
          </a:p>
          <a:p>
            <a:pPr marL="1085850" lvl="2" indent="-171450">
              <a:buFont typeface="Arial" panose="020B0604020202020204" pitchFamily="34" charset="0"/>
              <a:buChar char="•"/>
            </a:pPr>
            <a:r>
              <a:rPr lang="en-US" dirty="0"/>
              <a:t>The man’s punishment was sufficient (implication that he had repented).</a:t>
            </a:r>
          </a:p>
          <a:p>
            <a:pPr marL="1085850" lvl="2" indent="-171450">
              <a:buFont typeface="Arial" panose="020B0604020202020204" pitchFamily="34" charset="0"/>
              <a:buChar char="•"/>
            </a:pPr>
            <a:r>
              <a:rPr lang="en-US" dirty="0"/>
              <a:t>They should now receive him back into fellowship, and restore their love to him.</a:t>
            </a:r>
          </a:p>
          <a:p>
            <a:pPr marL="628650" lvl="1" indent="-171450">
              <a:buFont typeface="Arial" panose="020B0604020202020204" pitchFamily="34" charset="0"/>
              <a:buChar char="•"/>
            </a:pPr>
            <a:r>
              <a:rPr lang="en-US" b="1" dirty="0"/>
              <a:t>(v. 9)</a:t>
            </a:r>
            <a:r>
              <a:rPr lang="en-US" dirty="0"/>
              <a:t> – The apostle tested them with this command.</a:t>
            </a:r>
          </a:p>
          <a:p>
            <a:pPr marL="1085850" lvl="2" indent="-171450">
              <a:buFont typeface="Arial" panose="020B0604020202020204" pitchFamily="34" charset="0"/>
              <a:buChar char="•"/>
            </a:pPr>
            <a:r>
              <a:rPr lang="en-US" dirty="0"/>
              <a:t>To remain obedient as a congregation they had to deal with the sin.</a:t>
            </a:r>
          </a:p>
          <a:p>
            <a:pPr marL="1085850" lvl="2" indent="-171450">
              <a:buFont typeface="Arial" panose="020B0604020202020204" pitchFamily="34" charset="0"/>
              <a:buChar char="•"/>
            </a:pPr>
            <a:r>
              <a:rPr lang="en-US" dirty="0"/>
              <a:t>They had passed the test give.</a:t>
            </a:r>
          </a:p>
          <a:p>
            <a:pPr marL="1085850" lvl="2" indent="-171450">
              <a:buFont typeface="Arial" panose="020B0604020202020204" pitchFamily="34" charset="0"/>
              <a:buChar char="•"/>
            </a:pPr>
            <a:r>
              <a:rPr lang="en-US" b="1" dirty="0"/>
              <a:t>Logically, any who refuse to practice this facet of church discipline are in open rebellion to God, and are therefore displeasing to Him!</a:t>
            </a:r>
            <a:endParaRPr lang="en-US" dirty="0"/>
          </a:p>
          <a:p>
            <a:endParaRPr lang="en-US" dirty="0"/>
          </a:p>
        </p:txBody>
      </p:sp>
      <p:sp>
        <p:nvSpPr>
          <p:cNvPr id="4" name="Slide Number Placeholder 3"/>
          <p:cNvSpPr>
            <a:spLocks noGrp="1"/>
          </p:cNvSpPr>
          <p:nvPr>
            <p:ph type="sldNum" sz="quarter" idx="10"/>
          </p:nvPr>
        </p:nvSpPr>
        <p:spPr/>
        <p:txBody>
          <a:bodyPr/>
          <a:lstStyle/>
          <a:p>
            <a:fld id="{DA3E29B2-B1EE-42EC-A885-6BE626B7DEFB}" type="slidenum">
              <a:rPr lang="en-US" smtClean="0"/>
              <a:t>4</a:t>
            </a:fld>
            <a:endParaRPr lang="en-US"/>
          </a:p>
        </p:txBody>
      </p:sp>
    </p:spTree>
    <p:extLst>
      <p:ext uri="{BB962C8B-B14F-4D97-AF65-F5344CB8AC3E}">
        <p14:creationId xmlns:p14="http://schemas.microsoft.com/office/powerpoint/2010/main" val="4210604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When considering church discipline (or anything else) we must not question God. We must put our trust in His wisdom that the action is sufficient, and appropriate.</a:t>
            </a:r>
          </a:p>
          <a:p>
            <a:pPr marL="628650" lvl="1" indent="-171450">
              <a:buFont typeface="Arial" panose="020B0604020202020204" pitchFamily="34" charset="0"/>
              <a:buChar char="•"/>
            </a:pPr>
            <a:r>
              <a:rPr lang="en-US" dirty="0"/>
              <a:t>It is easy to follow the logic:</a:t>
            </a:r>
          </a:p>
          <a:p>
            <a:pPr marL="1085850" lvl="2" indent="-171450">
              <a:buFont typeface="Arial" panose="020B0604020202020204" pitchFamily="34" charset="0"/>
              <a:buChar char="•"/>
            </a:pPr>
            <a:r>
              <a:rPr lang="en-US" dirty="0"/>
              <a:t>Christians cannot tolerate sin.</a:t>
            </a:r>
          </a:p>
          <a:p>
            <a:pPr marL="1085850" lvl="2" indent="-171450">
              <a:buFont typeface="Arial" panose="020B0604020202020204" pitchFamily="34" charset="0"/>
              <a:buChar char="•"/>
            </a:pPr>
            <a:r>
              <a:rPr lang="en-US" dirty="0"/>
              <a:t>If we walk in darkness we have no fellowship with God.</a:t>
            </a:r>
          </a:p>
          <a:p>
            <a:pPr marL="1085850" lvl="2" indent="-171450">
              <a:buFont typeface="Arial" panose="020B0604020202020204" pitchFamily="34" charset="0"/>
              <a:buChar char="•"/>
            </a:pPr>
            <a:r>
              <a:rPr lang="en-US" dirty="0"/>
              <a:t>We can’t expect the proper sorrow for sin if we do not punish it!</a:t>
            </a:r>
          </a:p>
          <a:p>
            <a:pPr marL="1085850" lvl="2" indent="-171450">
              <a:buFont typeface="Arial" panose="020B0604020202020204" pitchFamily="34" charset="0"/>
              <a:buChar char="•"/>
            </a:pPr>
            <a:r>
              <a:rPr lang="en-US" dirty="0"/>
              <a:t>The call to withdrawing fellowship may not always be successful, for some are unwilling to repent, but there is obvious evidence of its success.</a:t>
            </a:r>
          </a:p>
          <a:p>
            <a:pPr marL="628650" lvl="1" indent="-171450">
              <a:buFont typeface="Arial" panose="020B0604020202020204" pitchFamily="34" charset="0"/>
              <a:buChar char="•"/>
            </a:pPr>
            <a:r>
              <a:rPr lang="en-US" dirty="0"/>
              <a:t>God’s wisdom exceeds our own!</a:t>
            </a:r>
          </a:p>
          <a:p>
            <a:pPr marL="171450" lvl="0" indent="-171450">
              <a:buFont typeface="Arial" panose="020B0604020202020204" pitchFamily="34" charset="0"/>
              <a:buChar char="•"/>
            </a:pPr>
            <a:r>
              <a:rPr lang="en-US" dirty="0"/>
              <a:t>We must examine ourselves to see whether we are in the faith. This examination includes all things.</a:t>
            </a:r>
          </a:p>
          <a:p>
            <a:pPr marL="171450" lvl="0" indent="-171450">
              <a:buFont typeface="Arial" panose="020B0604020202020204" pitchFamily="34" charset="0"/>
              <a:buChar char="•"/>
            </a:pPr>
            <a:r>
              <a:rPr lang="en-US" dirty="0"/>
              <a:t>It is prudent to consider such responsibilities to be able to engage in them when the situation calls for it. We must always be ready to do the Lord’s will!</a:t>
            </a:r>
          </a:p>
          <a:p>
            <a:endParaRPr lang="en-US" dirty="0"/>
          </a:p>
        </p:txBody>
      </p:sp>
      <p:sp>
        <p:nvSpPr>
          <p:cNvPr id="4" name="Slide Number Placeholder 3"/>
          <p:cNvSpPr>
            <a:spLocks noGrp="1"/>
          </p:cNvSpPr>
          <p:nvPr>
            <p:ph type="sldNum" sz="quarter" idx="10"/>
          </p:nvPr>
        </p:nvSpPr>
        <p:spPr/>
        <p:txBody>
          <a:bodyPr/>
          <a:lstStyle/>
          <a:p>
            <a:fld id="{DA3E29B2-B1EE-42EC-A885-6BE626B7DEFB}" type="slidenum">
              <a:rPr lang="en-US" smtClean="0"/>
              <a:t>5</a:t>
            </a:fld>
            <a:endParaRPr lang="en-US"/>
          </a:p>
        </p:txBody>
      </p:sp>
    </p:spTree>
    <p:extLst>
      <p:ext uri="{BB962C8B-B14F-4D97-AF65-F5344CB8AC3E}">
        <p14:creationId xmlns:p14="http://schemas.microsoft.com/office/powerpoint/2010/main" val="421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C09C78-2B59-4D0A-B583-9A8974157C3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111732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C09C78-2B59-4D0A-B583-9A8974157C3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171933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C09C78-2B59-4D0A-B583-9A8974157C3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165554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C09C78-2B59-4D0A-B583-9A8974157C3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247766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09C78-2B59-4D0A-B583-9A8974157C32}"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40578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C09C78-2B59-4D0A-B583-9A8974157C3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280005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C09C78-2B59-4D0A-B583-9A8974157C32}"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240500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C09C78-2B59-4D0A-B583-9A8974157C32}"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236118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09C78-2B59-4D0A-B583-9A8974157C32}"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424013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09C78-2B59-4D0A-B583-9A8974157C3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329794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09C78-2B59-4D0A-B583-9A8974157C32}"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8618-EA5E-42CB-AD97-4F37519C313F}" type="slidenum">
              <a:rPr lang="en-US" smtClean="0"/>
              <a:t>‹#›</a:t>
            </a:fld>
            <a:endParaRPr lang="en-US"/>
          </a:p>
        </p:txBody>
      </p:sp>
    </p:spTree>
    <p:extLst>
      <p:ext uri="{BB962C8B-B14F-4D97-AF65-F5344CB8AC3E}">
        <p14:creationId xmlns:p14="http://schemas.microsoft.com/office/powerpoint/2010/main" val="58725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09C78-2B59-4D0A-B583-9A8974157C32}" type="datetimeFigureOut">
              <a:rPr lang="en-US" smtClean="0"/>
              <a:t>1/17/2016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8618-EA5E-42CB-AD97-4F37519C313F}" type="slidenum">
              <a:rPr lang="en-US" smtClean="0"/>
              <a:t>‹#›</a:t>
            </a:fld>
            <a:endParaRPr lang="en-US"/>
          </a:p>
        </p:txBody>
      </p:sp>
    </p:spTree>
    <p:extLst>
      <p:ext uri="{BB962C8B-B14F-4D97-AF65-F5344CB8AC3E}">
        <p14:creationId xmlns:p14="http://schemas.microsoft.com/office/powerpoint/2010/main" val="2192356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258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3057" y="1858384"/>
            <a:ext cx="6577885" cy="2387600"/>
          </a:xfrm>
        </p:spPr>
        <p:txBody>
          <a:bodyPr>
            <a:normAutofit/>
          </a:bodyPr>
          <a:lstStyle/>
          <a:p>
            <a:r>
              <a:rPr lang="en-US" sz="8000" dirty="0" smtClean="0">
                <a:ln w="19050">
                  <a:solidFill>
                    <a:schemeClr val="tx1"/>
                  </a:solidFill>
                </a:ln>
                <a:solidFill>
                  <a:srgbClr val="1B4C5E"/>
                </a:solidFill>
                <a:latin typeface="Blackadder ITC" panose="04020505051007020D02" pitchFamily="82" charset="0"/>
              </a:rPr>
              <a:t>Deliver Such a One to Satan</a:t>
            </a:r>
            <a:endParaRPr lang="en-US" sz="8000" dirty="0">
              <a:ln w="19050">
                <a:solidFill>
                  <a:schemeClr val="tx1"/>
                </a:solidFill>
              </a:ln>
              <a:solidFill>
                <a:srgbClr val="1B4C5E"/>
              </a:solidFill>
              <a:latin typeface="Blackadder ITC" panose="04020505051007020D02" pitchFamily="82" charset="0"/>
            </a:endParaRPr>
          </a:p>
        </p:txBody>
      </p:sp>
      <p:sp>
        <p:nvSpPr>
          <p:cNvPr id="3" name="Subtitle 2"/>
          <p:cNvSpPr>
            <a:spLocks noGrp="1"/>
          </p:cNvSpPr>
          <p:nvPr>
            <p:ph type="subTitle" idx="1"/>
          </p:nvPr>
        </p:nvSpPr>
        <p:spPr>
          <a:xfrm>
            <a:off x="1143000" y="4130072"/>
            <a:ext cx="6858000" cy="1655762"/>
          </a:xfrm>
        </p:spPr>
        <p:txBody>
          <a:bodyPr>
            <a:normAutofit/>
          </a:bodyPr>
          <a:lstStyle/>
          <a:p>
            <a:r>
              <a:rPr lang="en-US" sz="3200" i="1" dirty="0" smtClean="0">
                <a:solidFill>
                  <a:srgbClr val="1B4C5E"/>
                </a:solidFill>
              </a:rPr>
              <a:t>1 Corinthians 5; 2 Corinthians 2</a:t>
            </a:r>
            <a:endParaRPr lang="en-US" sz="3200" i="1" dirty="0">
              <a:solidFill>
                <a:srgbClr val="1B4C5E"/>
              </a:solidFill>
            </a:endParaRPr>
          </a:p>
        </p:txBody>
      </p:sp>
    </p:spTree>
    <p:extLst>
      <p:ext uri="{BB962C8B-B14F-4D97-AF65-F5344CB8AC3E}">
        <p14:creationId xmlns:p14="http://schemas.microsoft.com/office/powerpoint/2010/main" val="112806207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n w="19050">
                  <a:solidFill>
                    <a:schemeClr val="tx1"/>
                  </a:solidFill>
                </a:ln>
                <a:solidFill>
                  <a:srgbClr val="1B4C5E"/>
                </a:solidFill>
                <a:latin typeface="Blackadder ITC" panose="04020505051007020D02" pitchFamily="82" charset="0"/>
              </a:rPr>
              <a:t>1 Corinthians 5</a:t>
            </a:r>
            <a:endParaRPr lang="en-US" sz="6000" dirty="0"/>
          </a:p>
        </p:txBody>
      </p:sp>
      <p:sp>
        <p:nvSpPr>
          <p:cNvPr id="3" name="Content Placeholder 2"/>
          <p:cNvSpPr>
            <a:spLocks noGrp="1"/>
          </p:cNvSpPr>
          <p:nvPr>
            <p:ph idx="1"/>
          </p:nvPr>
        </p:nvSpPr>
        <p:spPr>
          <a:xfrm>
            <a:off x="1363953" y="1690689"/>
            <a:ext cx="6416094" cy="4351338"/>
          </a:xfrm>
        </p:spPr>
        <p:txBody>
          <a:bodyPr>
            <a:normAutofit lnSpcReduction="10000"/>
          </a:bodyPr>
          <a:lstStyle/>
          <a:p>
            <a:pPr marL="0" indent="0" algn="ctr">
              <a:buNone/>
            </a:pPr>
            <a:endParaRPr lang="en-US" sz="1800" b="1" dirty="0" smtClean="0">
              <a:solidFill>
                <a:srgbClr val="1B4C5E"/>
              </a:solidFill>
            </a:endParaRPr>
          </a:p>
          <a:p>
            <a:pPr marL="0" indent="0" algn="ctr">
              <a:buNone/>
            </a:pPr>
            <a:r>
              <a:rPr lang="en-US" sz="3600" b="1" dirty="0" smtClean="0">
                <a:solidFill>
                  <a:srgbClr val="1B4C5E"/>
                </a:solidFill>
              </a:rPr>
              <a:t>Known and Tolerated Sin</a:t>
            </a:r>
          </a:p>
          <a:p>
            <a:pPr marL="0" indent="0" algn="ctr">
              <a:buNone/>
            </a:pPr>
            <a:r>
              <a:rPr lang="en-US" sz="3600" i="1" dirty="0" smtClean="0">
                <a:solidFill>
                  <a:srgbClr val="1B4C5E"/>
                </a:solidFill>
              </a:rPr>
              <a:t>(v. 1-3)</a:t>
            </a:r>
          </a:p>
          <a:p>
            <a:pPr marL="0" indent="0" algn="ctr">
              <a:buNone/>
            </a:pPr>
            <a:r>
              <a:rPr lang="en-US" sz="3600" b="1" dirty="0" smtClean="0">
                <a:solidFill>
                  <a:srgbClr val="1B4C5E"/>
                </a:solidFill>
              </a:rPr>
              <a:t>Deliver Such a One to Satan</a:t>
            </a:r>
          </a:p>
          <a:p>
            <a:pPr marL="0" indent="0" algn="ctr">
              <a:buNone/>
            </a:pPr>
            <a:r>
              <a:rPr lang="en-US" sz="3600" i="1" dirty="0" smtClean="0">
                <a:solidFill>
                  <a:srgbClr val="1B4C5E"/>
                </a:solidFill>
              </a:rPr>
              <a:t>(v. 4-5)</a:t>
            </a:r>
          </a:p>
          <a:p>
            <a:pPr marL="0" indent="0" algn="ctr">
              <a:buNone/>
            </a:pPr>
            <a:r>
              <a:rPr lang="en-US" sz="3200" i="1" dirty="0" smtClean="0">
                <a:solidFill>
                  <a:srgbClr val="1B4C5E"/>
                </a:solidFill>
              </a:rPr>
              <a:t>“for the destruction of the flesh, that his spirit may be saved”</a:t>
            </a:r>
          </a:p>
          <a:p>
            <a:pPr marL="0" indent="0" algn="ctr">
              <a:buNone/>
            </a:pPr>
            <a:r>
              <a:rPr lang="en-US" sz="3200" i="1" dirty="0" smtClean="0">
                <a:solidFill>
                  <a:srgbClr val="1B4C5E"/>
                </a:solidFill>
              </a:rPr>
              <a:t>“not even to eat with such a person”</a:t>
            </a:r>
            <a:endParaRPr lang="en-US" sz="3200" i="1" dirty="0">
              <a:solidFill>
                <a:srgbClr val="1B4C5E"/>
              </a:solidFill>
            </a:endParaRPr>
          </a:p>
        </p:txBody>
      </p:sp>
    </p:spTree>
    <p:extLst>
      <p:ext uri="{BB962C8B-B14F-4D97-AF65-F5344CB8AC3E}">
        <p14:creationId xmlns:p14="http://schemas.microsoft.com/office/powerpoint/2010/main" val="26505646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n w="19050">
                  <a:solidFill>
                    <a:schemeClr val="tx1"/>
                  </a:solidFill>
                </a:ln>
                <a:solidFill>
                  <a:srgbClr val="1B4C5E"/>
                </a:solidFill>
                <a:latin typeface="Blackadder ITC" panose="04020505051007020D02" pitchFamily="82" charset="0"/>
              </a:rPr>
              <a:t>2</a:t>
            </a:r>
            <a:r>
              <a:rPr lang="en-US" sz="6000" dirty="0" smtClean="0">
                <a:ln w="19050">
                  <a:solidFill>
                    <a:schemeClr val="tx1"/>
                  </a:solidFill>
                </a:ln>
                <a:solidFill>
                  <a:srgbClr val="1B4C5E"/>
                </a:solidFill>
                <a:latin typeface="Blackadder ITC" panose="04020505051007020D02" pitchFamily="82" charset="0"/>
              </a:rPr>
              <a:t> Corinthians 2</a:t>
            </a:r>
            <a:endParaRPr lang="en-US" sz="6000" dirty="0"/>
          </a:p>
        </p:txBody>
      </p:sp>
      <p:sp>
        <p:nvSpPr>
          <p:cNvPr id="3" name="Content Placeholder 2"/>
          <p:cNvSpPr>
            <a:spLocks noGrp="1"/>
          </p:cNvSpPr>
          <p:nvPr>
            <p:ph idx="1"/>
          </p:nvPr>
        </p:nvSpPr>
        <p:spPr>
          <a:xfrm>
            <a:off x="1363953" y="1690689"/>
            <a:ext cx="6416094" cy="4351338"/>
          </a:xfrm>
        </p:spPr>
        <p:txBody>
          <a:bodyPr>
            <a:normAutofit/>
          </a:bodyPr>
          <a:lstStyle/>
          <a:p>
            <a:pPr marL="0" indent="0" algn="ctr">
              <a:buNone/>
            </a:pPr>
            <a:endParaRPr lang="en-US" sz="800" b="1" dirty="0" smtClean="0">
              <a:solidFill>
                <a:srgbClr val="1B4C5E"/>
              </a:solidFill>
            </a:endParaRPr>
          </a:p>
          <a:p>
            <a:pPr marL="0" indent="0" algn="ctr">
              <a:buNone/>
            </a:pPr>
            <a:r>
              <a:rPr lang="en-US" sz="3600" b="1" dirty="0" smtClean="0">
                <a:solidFill>
                  <a:srgbClr val="1B4C5E"/>
                </a:solidFill>
              </a:rPr>
              <a:t>Reason For Paul Writing</a:t>
            </a:r>
          </a:p>
          <a:p>
            <a:pPr marL="0" indent="0" algn="ctr">
              <a:buNone/>
            </a:pPr>
            <a:r>
              <a:rPr lang="en-US" sz="3600" i="1" dirty="0" smtClean="0">
                <a:solidFill>
                  <a:srgbClr val="1B4C5E"/>
                </a:solidFill>
              </a:rPr>
              <a:t>(v. 3-4)</a:t>
            </a:r>
          </a:p>
          <a:p>
            <a:pPr marL="0" indent="0" algn="ctr">
              <a:buNone/>
            </a:pPr>
            <a:r>
              <a:rPr lang="en-US" sz="3600" b="1" dirty="0" smtClean="0">
                <a:solidFill>
                  <a:srgbClr val="1B4C5E"/>
                </a:solidFill>
              </a:rPr>
              <a:t>Response to Withdrawing</a:t>
            </a:r>
          </a:p>
          <a:p>
            <a:pPr marL="0" indent="0" algn="ctr">
              <a:buNone/>
            </a:pPr>
            <a:r>
              <a:rPr lang="en-US" sz="3600" i="1" dirty="0" smtClean="0">
                <a:solidFill>
                  <a:srgbClr val="1B4C5E"/>
                </a:solidFill>
              </a:rPr>
              <a:t>(v. 5-8)</a:t>
            </a:r>
          </a:p>
          <a:p>
            <a:pPr marL="0" indent="0" algn="ctr">
              <a:buNone/>
            </a:pPr>
            <a:r>
              <a:rPr lang="en-US" sz="3200" i="1" dirty="0" smtClean="0">
                <a:solidFill>
                  <a:srgbClr val="1B4C5E"/>
                </a:solidFill>
              </a:rPr>
              <a:t>“This punishment…[was] sufficient”</a:t>
            </a:r>
          </a:p>
          <a:p>
            <a:pPr marL="0" indent="0" algn="ctr">
              <a:buNone/>
            </a:pPr>
            <a:r>
              <a:rPr lang="en-US" sz="3200" i="1" dirty="0" smtClean="0">
                <a:solidFill>
                  <a:srgbClr val="1B4C5E"/>
                </a:solidFill>
              </a:rPr>
              <a:t>“test, whether you are obedient in all things.”</a:t>
            </a:r>
          </a:p>
        </p:txBody>
      </p:sp>
    </p:spTree>
    <p:extLst>
      <p:ext uri="{BB962C8B-B14F-4D97-AF65-F5344CB8AC3E}">
        <p14:creationId xmlns:p14="http://schemas.microsoft.com/office/powerpoint/2010/main" val="34073094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3057" y="1858384"/>
            <a:ext cx="6577885" cy="2387600"/>
          </a:xfrm>
        </p:spPr>
        <p:txBody>
          <a:bodyPr>
            <a:normAutofit/>
          </a:bodyPr>
          <a:lstStyle/>
          <a:p>
            <a:r>
              <a:rPr lang="en-US" sz="8000" dirty="0" smtClean="0">
                <a:ln w="19050">
                  <a:solidFill>
                    <a:schemeClr val="tx1"/>
                  </a:solidFill>
                </a:ln>
                <a:solidFill>
                  <a:srgbClr val="1B4C5E"/>
                </a:solidFill>
                <a:latin typeface="Blackadder ITC" panose="04020505051007020D02" pitchFamily="82" charset="0"/>
              </a:rPr>
              <a:t>Deliver Such a One to Satan</a:t>
            </a:r>
            <a:endParaRPr lang="en-US" sz="8000" dirty="0">
              <a:ln w="19050">
                <a:solidFill>
                  <a:schemeClr val="tx1"/>
                </a:solidFill>
              </a:ln>
              <a:solidFill>
                <a:srgbClr val="1B4C5E"/>
              </a:solidFill>
              <a:latin typeface="Blackadder ITC" panose="04020505051007020D02" pitchFamily="82" charset="0"/>
            </a:endParaRPr>
          </a:p>
        </p:txBody>
      </p:sp>
      <p:sp>
        <p:nvSpPr>
          <p:cNvPr id="3" name="Subtitle 2"/>
          <p:cNvSpPr>
            <a:spLocks noGrp="1"/>
          </p:cNvSpPr>
          <p:nvPr>
            <p:ph type="subTitle" idx="1"/>
          </p:nvPr>
        </p:nvSpPr>
        <p:spPr>
          <a:xfrm>
            <a:off x="1143000" y="4130072"/>
            <a:ext cx="6858000" cy="1655762"/>
          </a:xfrm>
        </p:spPr>
        <p:txBody>
          <a:bodyPr>
            <a:normAutofit/>
          </a:bodyPr>
          <a:lstStyle/>
          <a:p>
            <a:r>
              <a:rPr lang="en-US" sz="3200" i="1" dirty="0" smtClean="0">
                <a:solidFill>
                  <a:srgbClr val="1B4C5E"/>
                </a:solidFill>
              </a:rPr>
              <a:t>1 Corinthians 5; 2 Corinthians 2</a:t>
            </a:r>
            <a:endParaRPr lang="en-US" sz="3200" i="1" dirty="0">
              <a:solidFill>
                <a:srgbClr val="1B4C5E"/>
              </a:solidFill>
            </a:endParaRPr>
          </a:p>
        </p:txBody>
      </p:sp>
    </p:spTree>
    <p:extLst>
      <p:ext uri="{BB962C8B-B14F-4D97-AF65-F5344CB8AC3E}">
        <p14:creationId xmlns:p14="http://schemas.microsoft.com/office/powerpoint/2010/main" val="17358643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1392</Words>
  <Application>Microsoft Office PowerPoint</Application>
  <PresentationFormat>On-screen Show (4:3)</PresentationFormat>
  <Paragraphs>100</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Blackadder ITC</vt:lpstr>
      <vt:lpstr>Calibri</vt:lpstr>
      <vt:lpstr>Calibri Light</vt:lpstr>
      <vt:lpstr>Wingdings</vt:lpstr>
      <vt:lpstr>Office Theme</vt:lpstr>
      <vt:lpstr>PowerPoint Presentation</vt:lpstr>
      <vt:lpstr>Deliver Such a One to Satan</vt:lpstr>
      <vt:lpstr>1 Corinthians 5</vt:lpstr>
      <vt:lpstr>2 Corinthians 2</vt:lpstr>
      <vt:lpstr>Deliver Such a One to Satan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 Such a One to Satan</dc:title>
  <dc:creator>Jeremiah Cox</dc:creator>
  <cp:lastModifiedBy>Jeremiah Cox</cp:lastModifiedBy>
  <cp:revision>4</cp:revision>
  <dcterms:created xsi:type="dcterms:W3CDTF">2016-01-17T22:41:36Z</dcterms:created>
  <dcterms:modified xsi:type="dcterms:W3CDTF">2016-01-17T22:56:19Z</dcterms:modified>
</cp:coreProperties>
</file>