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56"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3" d="2"/>
        <a:sy n="3" d="2"/>
      </p:scale>
      <p:origin x="0" y="0"/>
    </p:cViewPr>
  </p:notesTextViewPr>
  <p:notesViewPr>
    <p:cSldViewPr snapToGrid="0">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F944D6-87C9-4474-8C28-67A8709D0D88}" type="datetimeFigureOut">
              <a:rPr lang="en-US" smtClean="0"/>
              <a:t>1/31/2016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7C46AB-0420-48D3-AF48-39DA04F7B884}" type="slidenum">
              <a:rPr lang="en-US" smtClean="0"/>
              <a:t>‹#›</a:t>
            </a:fld>
            <a:endParaRPr lang="en-US"/>
          </a:p>
        </p:txBody>
      </p:sp>
    </p:spTree>
    <p:extLst>
      <p:ext uri="{BB962C8B-B14F-4D97-AF65-F5344CB8AC3E}">
        <p14:creationId xmlns:p14="http://schemas.microsoft.com/office/powerpoint/2010/main" val="3307333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7C46AB-0420-48D3-AF48-39DA04F7B884}" type="slidenum">
              <a:rPr lang="en-US" smtClean="0"/>
              <a:t>1</a:t>
            </a:fld>
            <a:endParaRPr lang="en-US"/>
          </a:p>
        </p:txBody>
      </p:sp>
    </p:spTree>
    <p:extLst>
      <p:ext uri="{BB962C8B-B14F-4D97-AF65-F5344CB8AC3E}">
        <p14:creationId xmlns:p14="http://schemas.microsoft.com/office/powerpoint/2010/main" val="2197220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Introduction</a:t>
            </a:r>
            <a:endParaRPr lang="en-US" dirty="0"/>
          </a:p>
          <a:p>
            <a:pPr marL="171450" lvl="0" indent="-171450">
              <a:buFont typeface="Arial" panose="020B0604020202020204" pitchFamily="34" charset="0"/>
              <a:buChar char="•"/>
            </a:pPr>
            <a:r>
              <a:rPr lang="en-US" dirty="0"/>
              <a:t>Understanding and participating in the structural organization of the Lord’s church is pertinent to living as He desires we live. Because…</a:t>
            </a:r>
          </a:p>
          <a:p>
            <a:pPr marL="628650" lvl="1" indent="-171450">
              <a:buFont typeface="Arial" panose="020B0604020202020204" pitchFamily="34" charset="0"/>
              <a:buChar char="•"/>
            </a:pPr>
            <a:r>
              <a:rPr lang="en-US" dirty="0"/>
              <a:t>Salvation is only IN Christ – </a:t>
            </a:r>
            <a:r>
              <a:rPr lang="en-US" b="1" dirty="0"/>
              <a:t>Acts 4:12</a:t>
            </a:r>
            <a:r>
              <a:rPr lang="en-US" dirty="0"/>
              <a:t> (Peter speaking to Sanhedrin)</a:t>
            </a:r>
          </a:p>
          <a:p>
            <a:pPr marL="628650" lvl="1" indent="-171450">
              <a:buFont typeface="Arial" panose="020B0604020202020204" pitchFamily="34" charset="0"/>
              <a:buChar char="•"/>
            </a:pPr>
            <a:r>
              <a:rPr lang="en-US" dirty="0"/>
              <a:t>Baptized INTO Christ – </a:t>
            </a:r>
            <a:r>
              <a:rPr lang="en-US" b="1" dirty="0"/>
              <a:t>Galatians 3:26-27</a:t>
            </a:r>
            <a:r>
              <a:rPr lang="en-US" dirty="0"/>
              <a:t> (We [the many] are IN Christ </a:t>
            </a:r>
            <a:r>
              <a:rPr lang="en-US" dirty="0">
                <a:sym typeface="Wingdings" panose="05000000000000000000" pitchFamily="2" charset="2"/>
              </a:rPr>
              <a:t></a:t>
            </a:r>
            <a:r>
              <a:rPr lang="en-US" dirty="0"/>
              <a:t>)</a:t>
            </a:r>
          </a:p>
          <a:p>
            <a:pPr marL="628650" lvl="1" indent="-171450">
              <a:buFont typeface="Arial" panose="020B0604020202020204" pitchFamily="34" charset="0"/>
              <a:buChar char="•"/>
            </a:pPr>
            <a:r>
              <a:rPr lang="en-US" dirty="0"/>
              <a:t>IN His ONE body – </a:t>
            </a:r>
            <a:r>
              <a:rPr lang="en-US" b="1" dirty="0"/>
              <a:t>Romans 12:4-5</a:t>
            </a:r>
            <a:r>
              <a:rPr lang="en-US" dirty="0"/>
              <a:t> (Many members, one body)</a:t>
            </a:r>
          </a:p>
          <a:p>
            <a:pPr marL="628650" lvl="1" indent="-171450">
              <a:buFont typeface="Arial" panose="020B0604020202020204" pitchFamily="34" charset="0"/>
              <a:buChar char="•"/>
            </a:pPr>
            <a:r>
              <a:rPr lang="en-US" dirty="0"/>
              <a:t>His body is the CHURCH – </a:t>
            </a:r>
            <a:r>
              <a:rPr lang="en-US" b="1" dirty="0"/>
              <a:t>Ephesians 1:22-23</a:t>
            </a:r>
            <a:r>
              <a:rPr lang="en-US" dirty="0"/>
              <a:t> (As head of the body, Christ has authority – He controls the body, commands what to do </a:t>
            </a:r>
            <a:r>
              <a:rPr lang="en-US" dirty="0">
                <a:sym typeface="Wingdings" panose="05000000000000000000" pitchFamily="2" charset="2"/>
              </a:rPr>
              <a:t></a:t>
            </a:r>
            <a:r>
              <a:rPr lang="en-US" dirty="0"/>
              <a:t>)</a:t>
            </a:r>
          </a:p>
          <a:p>
            <a:pPr marL="171450" lvl="0" indent="-171450">
              <a:buFont typeface="Arial" panose="020B0604020202020204" pitchFamily="34" charset="0"/>
              <a:buChar char="•"/>
            </a:pPr>
            <a:r>
              <a:rPr lang="en-US" dirty="0"/>
              <a:t>His authority is absolute.</a:t>
            </a:r>
          </a:p>
          <a:p>
            <a:pPr marL="628650" lvl="1" indent="-171450">
              <a:buFont typeface="Arial" panose="020B0604020202020204" pitchFamily="34" charset="0"/>
              <a:buChar char="•"/>
            </a:pPr>
            <a:r>
              <a:rPr lang="en-US" dirty="0"/>
              <a:t>Given ALL authority – </a:t>
            </a:r>
            <a:r>
              <a:rPr lang="en-US" b="1" dirty="0"/>
              <a:t>Matthew 28:18</a:t>
            </a:r>
            <a:r>
              <a:rPr lang="en-US" dirty="0"/>
              <a:t> (Great commission.)</a:t>
            </a:r>
          </a:p>
          <a:p>
            <a:pPr marL="628650" lvl="1" indent="-171450">
              <a:buFont typeface="Arial" panose="020B0604020202020204" pitchFamily="34" charset="0"/>
              <a:buChar char="•"/>
            </a:pPr>
            <a:r>
              <a:rPr lang="en-US" dirty="0"/>
              <a:t>Sits on a throne – </a:t>
            </a:r>
            <a:r>
              <a:rPr lang="en-US" b="1" dirty="0"/>
              <a:t>Hebrews 1:8</a:t>
            </a:r>
            <a:r>
              <a:rPr lang="en-US" dirty="0"/>
              <a:t> (Better than angels.)</a:t>
            </a:r>
          </a:p>
          <a:p>
            <a:pPr marL="628650" lvl="1" indent="-171450">
              <a:buFont typeface="Arial" panose="020B0604020202020204" pitchFamily="34" charset="0"/>
              <a:buChar char="•"/>
            </a:pPr>
            <a:r>
              <a:rPr lang="en-US" dirty="0"/>
              <a:t>Promises Salvation to the obedient – </a:t>
            </a:r>
            <a:r>
              <a:rPr lang="en-US" b="1" dirty="0"/>
              <a:t>Hebrews 5:9 </a:t>
            </a:r>
            <a:r>
              <a:rPr lang="en-US" dirty="0"/>
              <a:t>(Initial obedience to the gospel. Then continued obedience in His kingdom. </a:t>
            </a:r>
            <a:r>
              <a:rPr lang="en-US" b="1" dirty="0"/>
              <a:t>Note: Hebrews written to kingdom citizens!</a:t>
            </a:r>
            <a:r>
              <a:rPr lang="en-US" dirty="0"/>
              <a:t>)</a:t>
            </a:r>
          </a:p>
          <a:p>
            <a:pPr marL="171450" lvl="0" indent="-171450">
              <a:buFont typeface="Arial" panose="020B0604020202020204" pitchFamily="34" charset="0"/>
              <a:buChar char="•"/>
            </a:pPr>
            <a:r>
              <a:rPr lang="en-US" dirty="0"/>
              <a:t>With His death, a new covenant was established – </a:t>
            </a:r>
            <a:r>
              <a:rPr lang="en-US" b="1" dirty="0"/>
              <a:t>Hebrews 9:15</a:t>
            </a:r>
            <a:endParaRPr lang="en-US" dirty="0"/>
          </a:p>
          <a:p>
            <a:pPr marL="628650" lvl="1" indent="-171450">
              <a:buFont typeface="Arial" panose="020B0604020202020204" pitchFamily="34" charset="0"/>
              <a:buChar char="•"/>
            </a:pPr>
            <a:r>
              <a:rPr lang="en-US" dirty="0"/>
              <a:t>The annulment of the old covenant did not foment chaos. The liberty from that Law does not encourage lawlessness, but conformity to the new law – </a:t>
            </a:r>
            <a:r>
              <a:rPr lang="en-US" b="1" i="1" dirty="0"/>
              <a:t>“not being without law toward God, but under law toward Christ” (1 Corinthians 9:21)</a:t>
            </a:r>
            <a:r>
              <a:rPr lang="en-US" dirty="0"/>
              <a:t>.</a:t>
            </a:r>
          </a:p>
          <a:p>
            <a:pPr marL="628650" lvl="1" indent="-171450">
              <a:buFont typeface="Arial" panose="020B0604020202020204" pitchFamily="34" charset="0"/>
              <a:buChar char="•"/>
            </a:pPr>
            <a:r>
              <a:rPr lang="en-US" dirty="0"/>
              <a:t>This is why Paul saw the need to write Timothy – </a:t>
            </a:r>
            <a:r>
              <a:rPr lang="en-US" b="1" dirty="0"/>
              <a:t>1 Timothy 3:14-15 </a:t>
            </a:r>
            <a:endParaRPr lang="en-US" dirty="0"/>
          </a:p>
          <a:p>
            <a:pPr marL="628650" lvl="1" indent="-171450">
              <a:buFont typeface="Arial" panose="020B0604020202020204" pitchFamily="34" charset="0"/>
              <a:buChar char="•"/>
            </a:pPr>
            <a:r>
              <a:rPr lang="en-US" dirty="0"/>
              <a:t>Yet, in order to understand such instruction, and know how to carry it out, we must know the organization of the church.</a:t>
            </a:r>
          </a:p>
          <a:p>
            <a:pPr marL="628650" lvl="1" indent="-171450">
              <a:buFont typeface="Arial" panose="020B0604020202020204" pitchFamily="34" charset="0"/>
              <a:buChar char="•"/>
            </a:pPr>
            <a:r>
              <a:rPr lang="en-US" dirty="0"/>
              <a:t>Christ is head of the ONE church (Universal – all believers), but we will notice the church organization is not accumulative, but local, and autonomous.</a:t>
            </a:r>
          </a:p>
          <a:p>
            <a:endParaRPr lang="en-US" dirty="0"/>
          </a:p>
        </p:txBody>
      </p:sp>
      <p:sp>
        <p:nvSpPr>
          <p:cNvPr id="4" name="Slide Number Placeholder 3"/>
          <p:cNvSpPr>
            <a:spLocks noGrp="1"/>
          </p:cNvSpPr>
          <p:nvPr>
            <p:ph type="sldNum" sz="quarter" idx="10"/>
          </p:nvPr>
        </p:nvSpPr>
        <p:spPr/>
        <p:txBody>
          <a:bodyPr/>
          <a:lstStyle/>
          <a:p>
            <a:fld id="{0D7C46AB-0420-48D3-AF48-39DA04F7B884}" type="slidenum">
              <a:rPr lang="en-US" smtClean="0"/>
              <a:t>2</a:t>
            </a:fld>
            <a:endParaRPr lang="en-US" dirty="0"/>
          </a:p>
        </p:txBody>
      </p:sp>
    </p:spTree>
    <p:extLst>
      <p:ext uri="{BB962C8B-B14F-4D97-AF65-F5344CB8AC3E}">
        <p14:creationId xmlns:p14="http://schemas.microsoft.com/office/powerpoint/2010/main" val="2264121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The Beginning of the church.</a:t>
            </a:r>
          </a:p>
          <a:p>
            <a:pPr lvl="0"/>
            <a:r>
              <a:rPr lang="en-US" sz="1600" b="1" dirty="0"/>
              <a:t>Added to the church</a:t>
            </a:r>
          </a:p>
          <a:p>
            <a:pPr marL="628650" lvl="1" indent="-171450">
              <a:buFont typeface="Arial" panose="020B0604020202020204" pitchFamily="34" charset="0"/>
              <a:buChar char="•"/>
            </a:pPr>
            <a:r>
              <a:rPr lang="en-US" dirty="0"/>
              <a:t>The Lord does the adding to the church. It is only He that has the power to do so.</a:t>
            </a:r>
          </a:p>
          <a:p>
            <a:pPr marL="628650" lvl="1" indent="-171450">
              <a:buFont typeface="Arial" panose="020B0604020202020204" pitchFamily="34" charset="0"/>
              <a:buChar char="•"/>
            </a:pPr>
            <a:r>
              <a:rPr lang="en-US" b="1" dirty="0"/>
              <a:t>Acts 2:37-41, 47</a:t>
            </a:r>
            <a:r>
              <a:rPr lang="en-US" dirty="0"/>
              <a:t> – The Lord added to the church.</a:t>
            </a:r>
          </a:p>
          <a:p>
            <a:pPr marL="1085850" lvl="2" indent="-171450">
              <a:buFont typeface="Arial" panose="020B0604020202020204" pitchFamily="34" charset="0"/>
              <a:buChar char="•"/>
            </a:pPr>
            <a:r>
              <a:rPr lang="en-US" dirty="0"/>
              <a:t>As noted before, baptism is the entrance into the kingdom.</a:t>
            </a:r>
          </a:p>
          <a:p>
            <a:pPr marL="1085850" lvl="2" indent="-171450">
              <a:buFont typeface="Arial" panose="020B0604020202020204" pitchFamily="34" charset="0"/>
              <a:buChar char="•"/>
            </a:pPr>
            <a:r>
              <a:rPr lang="en-US" b="1" i="1" dirty="0"/>
              <a:t>“unless one is born of water and the Spirit, he cannot enter the kingdom of God” (John 3:5)</a:t>
            </a:r>
            <a:r>
              <a:rPr lang="en-US" dirty="0"/>
              <a:t>.</a:t>
            </a:r>
          </a:p>
          <a:p>
            <a:pPr marL="628650" lvl="1" indent="-171450">
              <a:buFont typeface="Arial" panose="020B0604020202020204" pitchFamily="34" charset="0"/>
              <a:buChar char="•"/>
            </a:pPr>
            <a:r>
              <a:rPr lang="en-US" dirty="0"/>
              <a:t>The Day of Pentecost marked the beginning of the church of Christ. </a:t>
            </a:r>
          </a:p>
          <a:p>
            <a:pPr marL="628650" lvl="1" indent="-171450">
              <a:buFont typeface="Arial" panose="020B0604020202020204" pitchFamily="34" charset="0"/>
              <a:buChar char="•"/>
            </a:pPr>
            <a:r>
              <a:rPr lang="en-US" dirty="0" smtClean="0"/>
              <a:t>To this day, the same baptism adds to the same church. There is ONE – </a:t>
            </a:r>
            <a:r>
              <a:rPr lang="en-US" b="1" dirty="0" smtClean="0"/>
              <a:t>Ephesians 4:4-6</a:t>
            </a:r>
            <a:r>
              <a:rPr lang="en-US" dirty="0" smtClean="0"/>
              <a:t>.</a:t>
            </a:r>
          </a:p>
          <a:p>
            <a:pPr lvl="0"/>
            <a:r>
              <a:rPr lang="en-US" sz="1600" b="1" dirty="0" smtClean="0"/>
              <a:t>Church Activity (on the local level – Christians in a certain area)</a:t>
            </a:r>
          </a:p>
          <a:p>
            <a:pPr marL="628650" lvl="1" indent="-171450">
              <a:buFont typeface="Arial" panose="020B0604020202020204" pitchFamily="34" charset="0"/>
              <a:buChar char="•"/>
            </a:pPr>
            <a:r>
              <a:rPr lang="en-US" b="1" dirty="0" smtClean="0"/>
              <a:t>Acts </a:t>
            </a:r>
            <a:r>
              <a:rPr lang="en-US" b="1" dirty="0"/>
              <a:t>2:42-45</a:t>
            </a:r>
            <a:r>
              <a:rPr lang="en-US" dirty="0"/>
              <a:t> – The church began to participate together, fulfilling responsibilities to the Lord, and to each other.</a:t>
            </a:r>
          </a:p>
          <a:p>
            <a:pPr marL="1085850" lvl="2" indent="-171450">
              <a:buFont typeface="Arial" panose="020B0604020202020204" pitchFamily="34" charset="0"/>
              <a:buChar char="•"/>
            </a:pPr>
            <a:r>
              <a:rPr lang="en-US" b="1" dirty="0"/>
              <a:t>Continued in apostle’s doctrine</a:t>
            </a:r>
            <a:r>
              <a:rPr lang="en-US" dirty="0"/>
              <a:t> – edification; listening to preaching, and obeying it.</a:t>
            </a:r>
          </a:p>
          <a:p>
            <a:pPr marL="1085850" lvl="2" indent="-171450">
              <a:buFont typeface="Arial" panose="020B0604020202020204" pitchFamily="34" charset="0"/>
              <a:buChar char="•"/>
            </a:pPr>
            <a:r>
              <a:rPr lang="en-US" b="1" dirty="0"/>
              <a:t>Fellowship</a:t>
            </a:r>
            <a:r>
              <a:rPr lang="en-US" dirty="0"/>
              <a:t> – joint participation in spiritual things. Namely being members together of the one body.</a:t>
            </a:r>
          </a:p>
          <a:p>
            <a:pPr marL="1085850" lvl="2" indent="-171450">
              <a:buFont typeface="Arial" panose="020B0604020202020204" pitchFamily="34" charset="0"/>
              <a:buChar char="•"/>
            </a:pPr>
            <a:r>
              <a:rPr lang="en-US" b="1" dirty="0"/>
              <a:t>Breaking of bread</a:t>
            </a:r>
            <a:r>
              <a:rPr lang="en-US" dirty="0"/>
              <a:t> – Lord’s Supper.</a:t>
            </a:r>
          </a:p>
          <a:p>
            <a:pPr marL="1085850" lvl="2" indent="-171450">
              <a:buFont typeface="Arial" panose="020B0604020202020204" pitchFamily="34" charset="0"/>
              <a:buChar char="•"/>
            </a:pPr>
            <a:r>
              <a:rPr lang="en-US" b="1" dirty="0"/>
              <a:t>Prayers</a:t>
            </a:r>
            <a:r>
              <a:rPr lang="en-US" dirty="0"/>
              <a:t> – done together in this sense. </a:t>
            </a:r>
            <a:r>
              <a:rPr lang="en-US" b="1" i="1" dirty="0"/>
              <a:t>“THEY continued”</a:t>
            </a:r>
            <a:endParaRPr lang="en-US" dirty="0"/>
          </a:p>
          <a:p>
            <a:pPr marL="1085850" lvl="2" indent="-171450">
              <a:buFont typeface="Arial" panose="020B0604020202020204" pitchFamily="34" charset="0"/>
              <a:buChar char="•"/>
            </a:pPr>
            <a:r>
              <a:rPr lang="en-US" b="1" dirty="0"/>
              <a:t>Sharing/benevolence</a:t>
            </a:r>
            <a:r>
              <a:rPr lang="en-US" dirty="0"/>
              <a:t> – provided for the needy saints.</a:t>
            </a:r>
          </a:p>
          <a:p>
            <a:pPr marL="628650" lvl="1" indent="-171450">
              <a:buFont typeface="Arial" panose="020B0604020202020204" pitchFamily="34" charset="0"/>
              <a:buChar char="•"/>
            </a:pPr>
            <a:r>
              <a:rPr lang="en-US" b="1" dirty="0"/>
              <a:t>Being a member of the Lord’s church requires adherence to such commands only carried out in a local assembly.</a:t>
            </a:r>
            <a:endParaRPr lang="en-US" dirty="0"/>
          </a:p>
          <a:p>
            <a:pPr marL="1085850" lvl="2" indent="-171450">
              <a:buFont typeface="Arial" panose="020B0604020202020204" pitchFamily="34" charset="0"/>
              <a:buChar char="•"/>
            </a:pPr>
            <a:r>
              <a:rPr lang="en-US" dirty="0"/>
              <a:t>Some do not assemble at all, or only when they wish. This is obviously not acceptable, as many things required of a Christian are acted out in the assembly. (EX: Lord’s Supper)</a:t>
            </a:r>
          </a:p>
          <a:p>
            <a:pPr marL="1543050" lvl="3" indent="-171450">
              <a:buFont typeface="Arial" panose="020B0604020202020204" pitchFamily="34" charset="0"/>
              <a:buChar char="•"/>
            </a:pPr>
            <a:r>
              <a:rPr lang="en-US" b="1" i="1" dirty="0"/>
              <a:t>“not forsaking the assembling of ourselves together, as is the manner of some” (Hebrews 10:25)</a:t>
            </a:r>
            <a:r>
              <a:rPr lang="en-US" dirty="0"/>
              <a:t>.</a:t>
            </a:r>
          </a:p>
          <a:p>
            <a:pPr marL="1543050" lvl="3" indent="-171450">
              <a:buFont typeface="Arial" panose="020B0604020202020204" pitchFamily="34" charset="0"/>
              <a:buChar char="•"/>
            </a:pPr>
            <a:r>
              <a:rPr lang="en-US" b="1" dirty="0"/>
              <a:t>A Christian cannot be a Christian without assembling with other Christians in the Lord’s name.</a:t>
            </a:r>
            <a:endParaRPr lang="en-US" dirty="0"/>
          </a:p>
          <a:p>
            <a:pPr marL="1085850" lvl="2" indent="-171450">
              <a:buFont typeface="Arial" panose="020B0604020202020204" pitchFamily="34" charset="0"/>
              <a:buChar char="•"/>
            </a:pPr>
            <a:r>
              <a:rPr lang="en-US" dirty="0"/>
              <a:t>Some wish to have no ties to any one local congregation, but float from place to place, or stay in one place, but never identify themselves as being a part of that congregation.</a:t>
            </a:r>
          </a:p>
          <a:p>
            <a:pPr marL="1543050" lvl="3" indent="-171450">
              <a:buFont typeface="Arial" panose="020B0604020202020204" pitchFamily="34" charset="0"/>
              <a:buChar char="•"/>
            </a:pPr>
            <a:r>
              <a:rPr lang="en-US" dirty="0"/>
              <a:t>Is this acceptable?</a:t>
            </a:r>
          </a:p>
          <a:p>
            <a:pPr marL="1543050" lvl="3" indent="-171450">
              <a:buFont typeface="Arial" panose="020B0604020202020204" pitchFamily="34" charset="0"/>
              <a:buChar char="•"/>
            </a:pPr>
            <a:r>
              <a:rPr lang="en-US" dirty="0"/>
              <a:t>If not, why not? – </a:t>
            </a:r>
            <a:r>
              <a:rPr lang="en-US" b="1" i="1" dirty="0"/>
              <a:t>The affirmation of this lesson is that identifying oneself with a local group of Christians is necessary to fulfill obligations to the Lord</a:t>
            </a:r>
            <a:r>
              <a:rPr lang="en-US" dirty="0"/>
              <a:t>.</a:t>
            </a:r>
          </a:p>
          <a:p>
            <a:endParaRPr lang="en-US" dirty="0"/>
          </a:p>
        </p:txBody>
      </p:sp>
      <p:sp>
        <p:nvSpPr>
          <p:cNvPr id="4" name="Slide Number Placeholder 3"/>
          <p:cNvSpPr>
            <a:spLocks noGrp="1"/>
          </p:cNvSpPr>
          <p:nvPr>
            <p:ph type="sldNum" sz="quarter" idx="10"/>
          </p:nvPr>
        </p:nvSpPr>
        <p:spPr/>
        <p:txBody>
          <a:bodyPr/>
          <a:lstStyle/>
          <a:p>
            <a:fld id="{0D7C46AB-0420-48D3-AF48-39DA04F7B884}" type="slidenum">
              <a:rPr lang="en-US" smtClean="0"/>
              <a:t>3</a:t>
            </a:fld>
            <a:endParaRPr lang="en-US"/>
          </a:p>
        </p:txBody>
      </p:sp>
    </p:spTree>
    <p:extLst>
      <p:ext uri="{BB962C8B-B14F-4D97-AF65-F5344CB8AC3E}">
        <p14:creationId xmlns:p14="http://schemas.microsoft.com/office/powerpoint/2010/main" val="718153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The Identifying of Oneself with a Local Congregation. (Local believers)</a:t>
            </a:r>
          </a:p>
          <a:p>
            <a:pPr lvl="0"/>
            <a:r>
              <a:rPr lang="en-US" sz="1600" b="1" dirty="0"/>
              <a:t>Saul and Jerusalem.</a:t>
            </a:r>
          </a:p>
          <a:p>
            <a:pPr marL="628650" lvl="1" indent="-171450">
              <a:buFont typeface="Arial" panose="020B0604020202020204" pitchFamily="34" charset="0"/>
              <a:buChar char="•"/>
            </a:pPr>
            <a:r>
              <a:rPr lang="en-US" b="1" dirty="0"/>
              <a:t>Acts 9:18</a:t>
            </a:r>
            <a:r>
              <a:rPr lang="en-US" dirty="0"/>
              <a:t> – Saul was baptized, thus added to the church.</a:t>
            </a:r>
          </a:p>
          <a:p>
            <a:pPr marL="1085850" lvl="2" indent="-171450">
              <a:buFont typeface="Arial" panose="020B0604020202020204" pitchFamily="34" charset="0"/>
              <a:buChar char="•"/>
            </a:pPr>
            <a:r>
              <a:rPr lang="en-US" dirty="0"/>
              <a:t>What did Paul do? Did he independently live as a Christian, or did he seek to dwell with others?</a:t>
            </a:r>
          </a:p>
          <a:p>
            <a:pPr marL="1085850" lvl="2" indent="-171450">
              <a:buFont typeface="Arial" panose="020B0604020202020204" pitchFamily="34" charset="0"/>
              <a:buChar char="•"/>
            </a:pPr>
            <a:r>
              <a:rPr lang="en-US" dirty="0"/>
              <a:t>Saul knew the importance of identifying himself with saints </a:t>
            </a:r>
            <a:r>
              <a:rPr lang="en-US" dirty="0">
                <a:sym typeface="Wingdings" panose="05000000000000000000" pitchFamily="2" charset="2"/>
              </a:rPr>
              <a:t></a:t>
            </a:r>
            <a:endParaRPr lang="en-US" dirty="0"/>
          </a:p>
          <a:p>
            <a:pPr marL="628650" lvl="1" indent="-171450">
              <a:buFont typeface="Arial" panose="020B0604020202020204" pitchFamily="34" charset="0"/>
              <a:buChar char="•"/>
            </a:pPr>
            <a:r>
              <a:rPr lang="en-US" b="1" dirty="0"/>
              <a:t>Acts 9:26</a:t>
            </a:r>
            <a:r>
              <a:rPr lang="en-US" dirty="0"/>
              <a:t> – Saul tried to join the disciples.</a:t>
            </a:r>
          </a:p>
          <a:p>
            <a:pPr marL="1085850" lvl="2" indent="-171450">
              <a:buFont typeface="Arial" panose="020B0604020202020204" pitchFamily="34" charset="0"/>
              <a:buChar char="•"/>
            </a:pPr>
            <a:r>
              <a:rPr lang="en-US" dirty="0"/>
              <a:t>This was not an attempt to gradual recognition simply over an extended period of stay.</a:t>
            </a:r>
          </a:p>
          <a:p>
            <a:pPr marL="1085850" lvl="2" indent="-171450">
              <a:buFont typeface="Arial" panose="020B0604020202020204" pitchFamily="34" charset="0"/>
              <a:buChar char="•"/>
            </a:pPr>
            <a:r>
              <a:rPr lang="en-US" dirty="0"/>
              <a:t>He verbally expressed his desire to be joined among the brethren in Jerusalem.</a:t>
            </a:r>
          </a:p>
          <a:p>
            <a:pPr marL="628650" lvl="1" indent="-171450">
              <a:buFont typeface="Arial" panose="020B0604020202020204" pitchFamily="34" charset="0"/>
              <a:buChar char="•"/>
            </a:pPr>
            <a:r>
              <a:rPr lang="en-US" b="1" dirty="0"/>
              <a:t>Acts 9:27-28</a:t>
            </a:r>
            <a:r>
              <a:rPr lang="en-US" dirty="0"/>
              <a:t> – Barnabas helped to clear the matter.</a:t>
            </a:r>
          </a:p>
          <a:p>
            <a:pPr marL="1085850" lvl="2" indent="-171450">
              <a:buFont typeface="Arial" panose="020B0604020202020204" pitchFamily="34" charset="0"/>
              <a:buChar char="•"/>
            </a:pPr>
            <a:r>
              <a:rPr lang="en-US" dirty="0"/>
              <a:t>The result – Saul was accepted, as he was a disciple of Christ.</a:t>
            </a:r>
          </a:p>
          <a:p>
            <a:pPr marL="1085850" lvl="2" indent="-171450">
              <a:buFont typeface="Arial" panose="020B0604020202020204" pitchFamily="34" charset="0"/>
              <a:buChar char="•"/>
            </a:pPr>
            <a:r>
              <a:rPr lang="en-US" dirty="0"/>
              <a:t>He was with them, </a:t>
            </a:r>
            <a:r>
              <a:rPr lang="en-US" b="1" i="1" dirty="0"/>
              <a:t>“coming in and going out.”</a:t>
            </a:r>
            <a:endParaRPr lang="en-US" dirty="0"/>
          </a:p>
          <a:p>
            <a:pPr marL="1543050" lvl="3" indent="-171450">
              <a:buFont typeface="Arial" panose="020B0604020202020204" pitchFamily="34" charset="0"/>
              <a:buChar char="•"/>
            </a:pPr>
            <a:r>
              <a:rPr lang="en-US" b="1" dirty="0"/>
              <a:t>Acts 1:21</a:t>
            </a:r>
            <a:r>
              <a:rPr lang="en-US" dirty="0"/>
              <a:t> – Signifying all the time Jesus was with them. </a:t>
            </a:r>
            <a:r>
              <a:rPr lang="en-US" b="1" dirty="0"/>
              <a:t>He was their constant companion.</a:t>
            </a:r>
            <a:r>
              <a:rPr lang="en-US" dirty="0"/>
              <a:t> (This was a qualification for being an apostle.)</a:t>
            </a:r>
          </a:p>
          <a:p>
            <a:pPr marL="1543050" lvl="3" indent="-171450">
              <a:buFont typeface="Arial" panose="020B0604020202020204" pitchFamily="34" charset="0"/>
              <a:buChar char="•"/>
            </a:pPr>
            <a:r>
              <a:rPr lang="en-US" b="1" dirty="0"/>
              <a:t>The concept is that Saul was with the disciples in Jerusalem. He had joined them, and so he continued with them.</a:t>
            </a:r>
            <a:endParaRPr lang="en-US" dirty="0"/>
          </a:p>
          <a:p>
            <a:pPr lvl="0"/>
            <a:r>
              <a:rPr lang="en-US" sz="1600" b="1" dirty="0"/>
              <a:t>Members of one another.</a:t>
            </a:r>
          </a:p>
          <a:p>
            <a:pPr marL="628650" lvl="1" indent="-171450">
              <a:buFont typeface="Arial" panose="020B0604020202020204" pitchFamily="34" charset="0"/>
              <a:buChar char="•"/>
            </a:pPr>
            <a:r>
              <a:rPr lang="en-US" b="1" dirty="0"/>
              <a:t>Romans 12:4-5</a:t>
            </a:r>
            <a:r>
              <a:rPr lang="en-US" dirty="0"/>
              <a:t> – not only members of Christ’s body, but members of one another.</a:t>
            </a:r>
          </a:p>
          <a:p>
            <a:pPr marL="1085850" lvl="2" indent="-171450">
              <a:buFont typeface="Arial" panose="020B0604020202020204" pitchFamily="34" charset="0"/>
              <a:buChar char="•"/>
            </a:pPr>
            <a:r>
              <a:rPr lang="en-US" dirty="0"/>
              <a:t>We, as part of His body, have a relational obligation to Jesus. We are in a relationship with Him, thus must fulfill our responsibilities in such a relationship.</a:t>
            </a:r>
          </a:p>
          <a:p>
            <a:pPr marL="1085850" lvl="2" indent="-171450">
              <a:buFont typeface="Arial" panose="020B0604020202020204" pitchFamily="34" charset="0"/>
              <a:buChar char="•"/>
            </a:pPr>
            <a:r>
              <a:rPr lang="en-US" dirty="0"/>
              <a:t>One part of the body is a member of the body, thus a member of whoever else is a part of that body.</a:t>
            </a:r>
          </a:p>
          <a:p>
            <a:pPr marL="1543050" lvl="3" indent="-171450">
              <a:buFont typeface="Arial" panose="020B0604020202020204" pitchFamily="34" charset="0"/>
              <a:buChar char="•"/>
            </a:pPr>
            <a:r>
              <a:rPr lang="en-US" dirty="0"/>
              <a:t>Not only do we have an obligation to Christ, but to any who are in Christ.</a:t>
            </a:r>
          </a:p>
          <a:p>
            <a:pPr marL="1543050" lvl="3" indent="-171450">
              <a:buFont typeface="Arial" panose="020B0604020202020204" pitchFamily="34" charset="0"/>
              <a:buChar char="•"/>
            </a:pPr>
            <a:r>
              <a:rPr lang="en-US" b="1" i="1" dirty="0"/>
              <a:t>“there should be no schism in the body, but that the members should have the same care for one another. And if one member suffers, all the members suffer with it; or if one member is honored, all the members rejoice with it.” (1 Corinthians 12:25-26)</a:t>
            </a:r>
            <a:r>
              <a:rPr lang="en-US" dirty="0"/>
              <a:t>.</a:t>
            </a:r>
          </a:p>
          <a:p>
            <a:pPr marL="1085850" lvl="2" indent="-171450">
              <a:buFont typeface="Arial" panose="020B0604020202020204" pitchFamily="34" charset="0"/>
              <a:buChar char="•"/>
            </a:pPr>
            <a:r>
              <a:rPr lang="en-US" b="1" dirty="0"/>
              <a:t>Romans 12:6-8</a:t>
            </a:r>
            <a:r>
              <a:rPr lang="en-US" dirty="0"/>
              <a:t> – serving one another with gifts. The members are in the presence of one another to receive, and give these benefits.</a:t>
            </a:r>
          </a:p>
          <a:p>
            <a:pPr marL="628650" lvl="1" indent="-171450">
              <a:buFont typeface="Arial" panose="020B0604020202020204" pitchFamily="34" charset="0"/>
              <a:buChar char="•"/>
            </a:pPr>
            <a:r>
              <a:rPr lang="en-US" dirty="0"/>
              <a:t>But how can one Christian fulfill relational obligations as such to one on another continent?</a:t>
            </a:r>
          </a:p>
          <a:p>
            <a:pPr marL="1085850" lvl="2" indent="-171450">
              <a:buFont typeface="Arial" panose="020B0604020202020204" pitchFamily="34" charset="0"/>
              <a:buChar char="•"/>
            </a:pPr>
            <a:r>
              <a:rPr lang="en-US" dirty="0"/>
              <a:t>This introduces the organization of local congregations.</a:t>
            </a:r>
          </a:p>
          <a:p>
            <a:pPr marL="1085850" lvl="2" indent="-171450">
              <a:buFont typeface="Arial" panose="020B0604020202020204" pitchFamily="34" charset="0"/>
              <a:buChar char="•"/>
            </a:pPr>
            <a:r>
              <a:rPr lang="en-US" dirty="0"/>
              <a:t>Those responsibilities are toward individuals with a locality. A local assembly.</a:t>
            </a:r>
          </a:p>
          <a:p>
            <a:pPr marL="1085850" lvl="2" indent="-171450">
              <a:buFont typeface="Arial" panose="020B0604020202020204" pitchFamily="34" charset="0"/>
              <a:buChar char="•"/>
            </a:pPr>
            <a:r>
              <a:rPr lang="en-US" b="1" dirty="0"/>
              <a:t>In order to fulfill this responsibility, one has to be identified with a local group – THIS IS WHAT SAUL DID</a:t>
            </a:r>
            <a:r>
              <a:rPr lang="en-US" b="1" dirty="0" smtClean="0"/>
              <a:t>.</a:t>
            </a:r>
            <a:endParaRPr lang="en-US" dirty="0"/>
          </a:p>
        </p:txBody>
      </p:sp>
      <p:sp>
        <p:nvSpPr>
          <p:cNvPr id="4" name="Slide Number Placeholder 3"/>
          <p:cNvSpPr>
            <a:spLocks noGrp="1"/>
          </p:cNvSpPr>
          <p:nvPr>
            <p:ph type="sldNum" sz="quarter" idx="10"/>
          </p:nvPr>
        </p:nvSpPr>
        <p:spPr/>
        <p:txBody>
          <a:bodyPr/>
          <a:lstStyle/>
          <a:p>
            <a:fld id="{0D7C46AB-0420-48D3-AF48-39DA04F7B884}" type="slidenum">
              <a:rPr lang="en-US" smtClean="0"/>
              <a:t>4</a:t>
            </a:fld>
            <a:endParaRPr lang="en-US"/>
          </a:p>
        </p:txBody>
      </p:sp>
    </p:spTree>
    <p:extLst>
      <p:ext uri="{BB962C8B-B14F-4D97-AF65-F5344CB8AC3E}">
        <p14:creationId xmlns:p14="http://schemas.microsoft.com/office/powerpoint/2010/main" val="1507794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b="1" dirty="0" smtClean="0"/>
              <a:t>Local congregations.</a:t>
            </a:r>
          </a:p>
          <a:p>
            <a:pPr marL="628650" lvl="1" indent="-171450">
              <a:buFont typeface="Arial" panose="020B0604020202020204" pitchFamily="34" charset="0"/>
              <a:buChar char="•"/>
            </a:pPr>
            <a:r>
              <a:rPr lang="en-US" dirty="0" smtClean="0"/>
              <a:t>To the church at:</a:t>
            </a:r>
          </a:p>
          <a:p>
            <a:pPr marL="1085850" lvl="2" indent="-171450">
              <a:buFont typeface="Arial" panose="020B0604020202020204" pitchFamily="34" charset="0"/>
              <a:buChar char="•"/>
            </a:pPr>
            <a:r>
              <a:rPr lang="en-US" b="1" i="1" dirty="0" smtClean="0"/>
              <a:t>“To all who are in Rome, beloved of God, called to be saints” (Romans 1:7)</a:t>
            </a:r>
            <a:r>
              <a:rPr lang="en-US" dirty="0" smtClean="0"/>
              <a:t>.</a:t>
            </a:r>
          </a:p>
          <a:p>
            <a:pPr marL="1085850" lvl="2" indent="-171450">
              <a:buFont typeface="Arial" panose="020B0604020202020204" pitchFamily="34" charset="0"/>
              <a:buChar char="•"/>
            </a:pPr>
            <a:r>
              <a:rPr lang="en-US" b="1" i="1" dirty="0" smtClean="0"/>
              <a:t>“To the church of God which is at Corinth” (1 Corinthians 1:2)</a:t>
            </a:r>
            <a:r>
              <a:rPr lang="en-US" dirty="0" smtClean="0"/>
              <a:t>.</a:t>
            </a:r>
          </a:p>
          <a:p>
            <a:pPr marL="1085850" lvl="2" indent="-171450">
              <a:buFont typeface="Arial" panose="020B0604020202020204" pitchFamily="34" charset="0"/>
              <a:buChar char="•"/>
            </a:pPr>
            <a:r>
              <a:rPr lang="en-US" b="1" i="1" dirty="0" smtClean="0"/>
              <a:t>“To the churches of Galatia” (Galatians 1:2</a:t>
            </a:r>
            <a:r>
              <a:rPr lang="en-US" dirty="0" smtClean="0"/>
              <a:t> – more than one congregation).</a:t>
            </a:r>
          </a:p>
          <a:p>
            <a:pPr marL="1085850" lvl="2" indent="-171450">
              <a:buFont typeface="Arial" panose="020B0604020202020204" pitchFamily="34" charset="0"/>
              <a:buChar char="•"/>
            </a:pPr>
            <a:r>
              <a:rPr lang="en-US" b="1" i="1" dirty="0" smtClean="0"/>
              <a:t>“To the saints who are in Ephesus” (Ephesians 1:1)</a:t>
            </a:r>
            <a:r>
              <a:rPr lang="en-US" dirty="0" smtClean="0"/>
              <a:t>.</a:t>
            </a:r>
          </a:p>
          <a:p>
            <a:pPr marL="1085850" lvl="2" indent="-171450">
              <a:buFont typeface="Arial" panose="020B0604020202020204" pitchFamily="34" charset="0"/>
              <a:buChar char="•"/>
            </a:pPr>
            <a:r>
              <a:rPr lang="en-US" b="1" i="1" dirty="0" smtClean="0"/>
              <a:t>“To the church of the Thessalonians” (1 Thessalonians 1:1)</a:t>
            </a:r>
            <a:r>
              <a:rPr lang="en-US" dirty="0" smtClean="0"/>
              <a:t>.</a:t>
            </a:r>
          </a:p>
          <a:p>
            <a:pPr marL="1085850" lvl="2" indent="-171450">
              <a:buFont typeface="Arial" panose="020B0604020202020204" pitchFamily="34" charset="0"/>
              <a:buChar char="•"/>
            </a:pPr>
            <a:r>
              <a:rPr lang="en-US" b="1" i="1" dirty="0" smtClean="0"/>
              <a:t>“To all the saints in Christ Jesus who are in Philippi, with the </a:t>
            </a:r>
            <a:r>
              <a:rPr lang="en-US" b="1" i="1" u="sng" dirty="0" smtClean="0"/>
              <a:t>bishops and deacons</a:t>
            </a:r>
            <a:r>
              <a:rPr lang="en-US" b="1" i="1" dirty="0" smtClean="0"/>
              <a:t>” (Philippians 1:1)</a:t>
            </a:r>
            <a:r>
              <a:rPr lang="en-US" dirty="0" smtClean="0"/>
              <a:t>.</a:t>
            </a:r>
          </a:p>
          <a:p>
            <a:pPr marL="1543050" lvl="3" indent="-171450">
              <a:buFont typeface="Arial" panose="020B0604020202020204" pitchFamily="34" charset="0"/>
              <a:buChar char="•"/>
            </a:pPr>
            <a:r>
              <a:rPr lang="en-US" dirty="0" smtClean="0"/>
              <a:t>Bishops and deacons are offices within the organization of the LOCAL church.</a:t>
            </a:r>
          </a:p>
          <a:p>
            <a:pPr marL="1543050" lvl="3" indent="-171450">
              <a:buFont typeface="Arial" panose="020B0604020202020204" pitchFamily="34" charset="0"/>
              <a:buChar char="•"/>
            </a:pPr>
            <a:r>
              <a:rPr lang="en-US" b="1" dirty="0" smtClean="0"/>
              <a:t>1 Timothy 3:1, 8 </a:t>
            </a:r>
            <a:r>
              <a:rPr lang="en-US" dirty="0" smtClean="0"/>
              <a:t>– Part of Paul’s instruction to Timothy concerned that organization.</a:t>
            </a:r>
          </a:p>
          <a:p>
            <a:pPr marL="628650" lvl="1" indent="-171450">
              <a:buFont typeface="Arial" panose="020B0604020202020204" pitchFamily="34" charset="0"/>
              <a:buChar char="•"/>
            </a:pPr>
            <a:r>
              <a:rPr lang="en-US" dirty="0" smtClean="0"/>
              <a:t>Under delegation of elders.</a:t>
            </a:r>
          </a:p>
          <a:p>
            <a:pPr marL="1085850" lvl="2" indent="-171450">
              <a:buFont typeface="Arial" panose="020B0604020202020204" pitchFamily="34" charset="0"/>
              <a:buChar char="•"/>
            </a:pPr>
            <a:r>
              <a:rPr lang="en-US" b="1" dirty="0" smtClean="0"/>
              <a:t>1 Peter 5:1-5</a:t>
            </a:r>
            <a:r>
              <a:rPr lang="en-US" dirty="0" smtClean="0"/>
              <a:t> – Elders are to oversee the Christians who are AMONG THEM.</a:t>
            </a:r>
          </a:p>
          <a:p>
            <a:pPr marL="1543050" lvl="3" indent="-171450">
              <a:buFont typeface="Arial" panose="020B0604020202020204" pitchFamily="34" charset="0"/>
              <a:buChar char="•"/>
            </a:pPr>
            <a:r>
              <a:rPr lang="en-US" dirty="0" smtClean="0"/>
              <a:t>Likewise, Christians are to submit themselves to the elders in their midst.</a:t>
            </a:r>
          </a:p>
          <a:p>
            <a:pPr marL="1543050" lvl="3" indent="-171450">
              <a:buFont typeface="Arial" panose="020B0604020202020204" pitchFamily="34" charset="0"/>
              <a:buChar char="•"/>
            </a:pPr>
            <a:r>
              <a:rPr lang="en-US" b="1" dirty="0" smtClean="0"/>
              <a:t>Question: How does a Christian fulfill this responsibility without being identified with a local church?</a:t>
            </a:r>
          </a:p>
          <a:p>
            <a:pPr marL="2000250" lvl="4" indent="-171450">
              <a:buFont typeface="Arial" panose="020B0604020202020204" pitchFamily="34" charset="0"/>
              <a:buChar char="•"/>
            </a:pPr>
            <a:r>
              <a:rPr lang="en-US" dirty="0" smtClean="0"/>
              <a:t>The autonomous rule of the elders suggests they do not have authority over any who ARE NOT AMONG THEM.</a:t>
            </a:r>
          </a:p>
          <a:p>
            <a:pPr marL="2000250" lvl="4" indent="-171450">
              <a:buFont typeface="Arial" panose="020B0604020202020204" pitchFamily="34" charset="0"/>
              <a:buChar char="•"/>
            </a:pPr>
            <a:r>
              <a:rPr lang="en-US" dirty="0" smtClean="0"/>
              <a:t>Likewise, a Christian is not under such submission to elders of another congregation.</a:t>
            </a:r>
          </a:p>
          <a:p>
            <a:pPr marL="2000250" lvl="4" indent="-171450">
              <a:buFont typeface="Arial" panose="020B0604020202020204" pitchFamily="34" charset="0"/>
              <a:buChar char="•"/>
            </a:pPr>
            <a:r>
              <a:rPr lang="en-US" b="1" dirty="0" smtClean="0"/>
              <a:t>But this all rests on the understanding that an individual has identified themselves with a specific local group, and therefore is consistently </a:t>
            </a:r>
            <a:r>
              <a:rPr lang="en-US" b="1" i="1" dirty="0" smtClean="0"/>
              <a:t>“coming in and going out”</a:t>
            </a:r>
            <a:r>
              <a:rPr lang="en-US" b="1" dirty="0" smtClean="0"/>
              <a:t> among them.</a:t>
            </a:r>
            <a:r>
              <a:rPr lang="en-US" dirty="0" smtClean="0"/>
              <a:t> (How else could this be?)</a:t>
            </a:r>
          </a:p>
          <a:p>
            <a:pPr marL="1085850" lvl="2" indent="-171450">
              <a:buFont typeface="Arial" panose="020B0604020202020204" pitchFamily="34" charset="0"/>
              <a:buChar char="•"/>
            </a:pPr>
            <a:r>
              <a:rPr lang="en-US" b="1" dirty="0" smtClean="0"/>
              <a:t>Hebrews 13:7</a:t>
            </a:r>
            <a:r>
              <a:rPr lang="en-US" dirty="0" smtClean="0"/>
              <a:t> – Elders are those who serve as an example.</a:t>
            </a:r>
          </a:p>
          <a:p>
            <a:pPr marL="1543050" lvl="3" indent="-171450">
              <a:buFont typeface="Arial" panose="020B0604020202020204" pitchFamily="34" charset="0"/>
              <a:buChar char="•"/>
            </a:pPr>
            <a:r>
              <a:rPr lang="en-US" dirty="0" smtClean="0"/>
              <a:t>Those who are subject must observe and follow their example.</a:t>
            </a:r>
          </a:p>
          <a:p>
            <a:pPr marL="1543050" lvl="3" indent="-171450">
              <a:buFont typeface="Arial" panose="020B0604020202020204" pitchFamily="34" charset="0"/>
              <a:buChar char="•"/>
            </a:pPr>
            <a:r>
              <a:rPr lang="en-US" b="1" dirty="0" smtClean="0"/>
              <a:t>This is not an indication of a single act, but a continuous living example there to constantly observe, and an individual there constantly observing</a:t>
            </a:r>
            <a:r>
              <a:rPr lang="en-US" dirty="0" smtClean="0"/>
              <a:t>.</a:t>
            </a:r>
          </a:p>
          <a:p>
            <a:pPr marL="1085850" lvl="2" indent="-171450">
              <a:buFont typeface="Arial" panose="020B0604020202020204" pitchFamily="34" charset="0"/>
              <a:buChar char="•"/>
            </a:pPr>
            <a:r>
              <a:rPr lang="en-US" b="1" dirty="0" smtClean="0"/>
              <a:t>Hebrews 13:17</a:t>
            </a:r>
            <a:r>
              <a:rPr lang="en-US" dirty="0" smtClean="0"/>
              <a:t> – Obedience to elders is necessary. How can one obey without first submitting themselves to their rule?</a:t>
            </a:r>
          </a:p>
          <a:p>
            <a:pPr marL="628650" lvl="1" indent="-171450">
              <a:buFont typeface="Arial" panose="020B0604020202020204" pitchFamily="34" charset="0"/>
              <a:buChar char="•"/>
            </a:pPr>
            <a:r>
              <a:rPr lang="en-US" dirty="0" smtClean="0"/>
              <a:t>Scripturally unorganized – No elders, because no qualified men.</a:t>
            </a:r>
          </a:p>
          <a:p>
            <a:pPr marL="1085850" lvl="2" indent="-171450">
              <a:buFont typeface="Arial" panose="020B0604020202020204" pitchFamily="34" charset="0"/>
              <a:buChar char="•"/>
            </a:pPr>
            <a:r>
              <a:rPr lang="en-US" b="1" dirty="0" smtClean="0"/>
              <a:t>Titus 1:5</a:t>
            </a:r>
            <a:r>
              <a:rPr lang="en-US" dirty="0" smtClean="0"/>
              <a:t> – Churches in Crete were without elders.</a:t>
            </a:r>
          </a:p>
          <a:p>
            <a:pPr marL="1543050" lvl="3" indent="-171450">
              <a:buFont typeface="Arial" panose="020B0604020202020204" pitchFamily="34" charset="0"/>
              <a:buChar char="•"/>
            </a:pPr>
            <a:r>
              <a:rPr lang="en-US" dirty="0" smtClean="0"/>
              <a:t>Titus was to </a:t>
            </a:r>
            <a:r>
              <a:rPr lang="en-US" b="1" i="1" dirty="0" smtClean="0"/>
              <a:t>“set in order the things that are lacking.”</a:t>
            </a:r>
            <a:endParaRPr lang="en-US" dirty="0" smtClean="0"/>
          </a:p>
          <a:p>
            <a:pPr marL="1543050" lvl="3" indent="-171450">
              <a:buFont typeface="Arial" panose="020B0604020202020204" pitchFamily="34" charset="0"/>
              <a:buChar char="•"/>
            </a:pPr>
            <a:r>
              <a:rPr lang="en-US" dirty="0" smtClean="0"/>
              <a:t>A church without elders is lacking. It is without fulfillment of intended organization.</a:t>
            </a:r>
          </a:p>
          <a:p>
            <a:pPr marL="1543050" lvl="3" indent="-171450">
              <a:buFont typeface="Arial" panose="020B0604020202020204" pitchFamily="34" charset="0"/>
              <a:buChar char="•"/>
            </a:pPr>
            <a:r>
              <a:rPr lang="en-US" dirty="0" smtClean="0"/>
              <a:t>However, it was not out of rebellion any more than the first congregation in Jerusalem being without elders.</a:t>
            </a:r>
          </a:p>
          <a:p>
            <a:pPr marL="1085850" lvl="2" indent="-171450">
              <a:buFont typeface="Arial" panose="020B0604020202020204" pitchFamily="34" charset="0"/>
              <a:buChar char="•"/>
            </a:pPr>
            <a:r>
              <a:rPr lang="en-US" dirty="0" smtClean="0"/>
              <a:t>Although no elders, still congregations.</a:t>
            </a:r>
          </a:p>
          <a:p>
            <a:pPr marL="1543050" lvl="3" indent="-171450">
              <a:buFont typeface="Arial" panose="020B0604020202020204" pitchFamily="34" charset="0"/>
              <a:buChar char="•"/>
            </a:pPr>
            <a:r>
              <a:rPr lang="en-US" dirty="0" smtClean="0"/>
              <a:t>Was there accountability?</a:t>
            </a:r>
          </a:p>
          <a:p>
            <a:pPr marL="1543050" lvl="3" indent="-171450">
              <a:buFont typeface="Arial" panose="020B0604020202020204" pitchFamily="34" charset="0"/>
              <a:buChar char="•"/>
            </a:pPr>
            <a:r>
              <a:rPr lang="en-US" dirty="0" smtClean="0"/>
              <a:t>A scripturally unorganized congregation (such as Elm Street) still has the fundamental order of authority to organize by.</a:t>
            </a:r>
          </a:p>
          <a:p>
            <a:pPr marL="2000250" lvl="4" indent="-171450">
              <a:buFont typeface="Arial" panose="020B0604020202020204" pitchFamily="34" charset="0"/>
              <a:buChar char="•"/>
            </a:pPr>
            <a:r>
              <a:rPr lang="en-US" b="1" i="1" dirty="0" smtClean="0"/>
              <a:t>“I want you to know that the head of every man is Christ, the head of woman is man, and the head of Christ is God” (1 Corinthians 11:3)</a:t>
            </a:r>
            <a:r>
              <a:rPr lang="en-US" dirty="0" smtClean="0"/>
              <a:t>.</a:t>
            </a:r>
          </a:p>
          <a:p>
            <a:pPr marL="2000250" lvl="4" indent="-171450">
              <a:buFont typeface="Arial" panose="020B0604020202020204" pitchFamily="34" charset="0"/>
              <a:buChar char="•"/>
            </a:pPr>
            <a:r>
              <a:rPr lang="en-US" b="1" dirty="0" smtClean="0"/>
              <a:t>Work still must be carried out. Decisions have to be made. Accountability still exists. </a:t>
            </a:r>
            <a:r>
              <a:rPr lang="en-US" b="1" u="sng" dirty="0" smtClean="0"/>
              <a:t>Thus, identifying oneself still applies.</a:t>
            </a:r>
            <a:endParaRPr lang="en-US" dirty="0" smtClean="0"/>
          </a:p>
          <a:p>
            <a:endParaRPr lang="en-US" dirty="0"/>
          </a:p>
        </p:txBody>
      </p:sp>
      <p:sp>
        <p:nvSpPr>
          <p:cNvPr id="4" name="Slide Number Placeholder 3"/>
          <p:cNvSpPr>
            <a:spLocks noGrp="1"/>
          </p:cNvSpPr>
          <p:nvPr>
            <p:ph type="sldNum" sz="quarter" idx="10"/>
          </p:nvPr>
        </p:nvSpPr>
        <p:spPr/>
        <p:txBody>
          <a:bodyPr/>
          <a:lstStyle/>
          <a:p>
            <a:fld id="{0D7C46AB-0420-48D3-AF48-39DA04F7B884}" type="slidenum">
              <a:rPr lang="en-US" smtClean="0"/>
              <a:t>5</a:t>
            </a:fld>
            <a:endParaRPr lang="en-US"/>
          </a:p>
        </p:txBody>
      </p:sp>
    </p:spTree>
    <p:extLst>
      <p:ext uri="{BB962C8B-B14F-4D97-AF65-F5344CB8AC3E}">
        <p14:creationId xmlns:p14="http://schemas.microsoft.com/office/powerpoint/2010/main" val="21674936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Conclusion</a:t>
            </a:r>
            <a:endParaRPr lang="en-US" dirty="0"/>
          </a:p>
          <a:p>
            <a:pPr marL="171450" lvl="0" indent="-171450">
              <a:buFont typeface="Arial" panose="020B0604020202020204" pitchFamily="34" charset="0"/>
              <a:buChar char="•"/>
            </a:pPr>
            <a:r>
              <a:rPr lang="en-US" dirty="0"/>
              <a:t>In order to fulfill all responsibilities as a Christian one MUST identify themselves with a local group of Christians.</a:t>
            </a:r>
          </a:p>
          <a:p>
            <a:pPr marL="171450" lvl="0" indent="-171450">
              <a:buFont typeface="Arial" panose="020B0604020202020204" pitchFamily="34" charset="0"/>
              <a:buChar char="•"/>
            </a:pPr>
            <a:r>
              <a:rPr lang="en-US" dirty="0"/>
              <a:t>Assumption cannot be made by an extended period of stay. There must be acknowledgement on both ends. (E.g. Elders rule, members submit.) Otherwise:</a:t>
            </a:r>
          </a:p>
          <a:p>
            <a:pPr marL="628650" lvl="1" indent="-171450">
              <a:buFont typeface="Arial" panose="020B0604020202020204" pitchFamily="34" charset="0"/>
              <a:buChar char="•"/>
            </a:pPr>
            <a:r>
              <a:rPr lang="en-US" dirty="0"/>
              <a:t>There cannot be consistent exhortation without consistent assembly </a:t>
            </a:r>
            <a:r>
              <a:rPr lang="en-US" b="1" dirty="0"/>
              <a:t>(cf. Hebrews 3:12-13</a:t>
            </a:r>
            <a:r>
              <a:rPr lang="en-US" dirty="0"/>
              <a:t>).</a:t>
            </a:r>
          </a:p>
          <a:p>
            <a:pPr marL="628650" lvl="1" indent="-171450">
              <a:buFont typeface="Arial" panose="020B0604020202020204" pitchFamily="34" charset="0"/>
              <a:buChar char="•"/>
            </a:pPr>
            <a:r>
              <a:rPr lang="en-US" dirty="0"/>
              <a:t>There can be no accountability to assembly (</a:t>
            </a:r>
            <a:r>
              <a:rPr lang="en-US" b="1" dirty="0"/>
              <a:t>cf. Hebrews 10:24-25</a:t>
            </a:r>
            <a:r>
              <a:rPr lang="en-US" dirty="0"/>
              <a:t> – Consider who? One another. Where? Where you’ve identified yourself, and with those in the same place.)</a:t>
            </a:r>
          </a:p>
          <a:p>
            <a:pPr marL="628650" lvl="1" indent="-171450">
              <a:buFont typeface="Arial" panose="020B0604020202020204" pitchFamily="34" charset="0"/>
              <a:buChar char="•"/>
            </a:pPr>
            <a:r>
              <a:rPr lang="en-US" dirty="0"/>
              <a:t>There can be no discipline (cf. 1 Corinthians 5</a:t>
            </a:r>
            <a:r>
              <a:rPr lang="en-US" b="1" dirty="0"/>
              <a:t>; 2 Thessalonians 3:6-12 – Emphasize phrase, </a:t>
            </a:r>
            <a:r>
              <a:rPr lang="en-US" b="1" i="1" dirty="0"/>
              <a:t>“AMONG YOU”</a:t>
            </a:r>
            <a:r>
              <a:rPr lang="en-US" dirty="0"/>
              <a:t>).</a:t>
            </a:r>
          </a:p>
          <a:p>
            <a:pPr marL="171450" lvl="0" indent="-171450">
              <a:buFont typeface="Arial" panose="020B0604020202020204" pitchFamily="34" charset="0"/>
              <a:buChar char="•"/>
            </a:pPr>
            <a:r>
              <a:rPr lang="en-US" dirty="0"/>
              <a:t>Evidence for identifying oneself with a local congregation is abundant in scripture. It is the scriptural pattern. </a:t>
            </a:r>
            <a:r>
              <a:rPr lang="en-US" b="1" dirty="0"/>
              <a:t>If one refuses, he is rebelling against God, and cannot fulfill his duties.</a:t>
            </a:r>
            <a:endParaRPr lang="en-US" dirty="0"/>
          </a:p>
          <a:p>
            <a:endParaRPr lang="en-US" dirty="0"/>
          </a:p>
        </p:txBody>
      </p:sp>
      <p:sp>
        <p:nvSpPr>
          <p:cNvPr id="4" name="Slide Number Placeholder 3"/>
          <p:cNvSpPr>
            <a:spLocks noGrp="1"/>
          </p:cNvSpPr>
          <p:nvPr>
            <p:ph type="sldNum" sz="quarter" idx="10"/>
          </p:nvPr>
        </p:nvSpPr>
        <p:spPr/>
        <p:txBody>
          <a:bodyPr/>
          <a:lstStyle/>
          <a:p>
            <a:fld id="{0D7C46AB-0420-48D3-AF48-39DA04F7B884}" type="slidenum">
              <a:rPr lang="en-US" smtClean="0"/>
              <a:t>6</a:t>
            </a:fld>
            <a:endParaRPr lang="en-US"/>
          </a:p>
        </p:txBody>
      </p:sp>
    </p:spTree>
    <p:extLst>
      <p:ext uri="{BB962C8B-B14F-4D97-AF65-F5344CB8AC3E}">
        <p14:creationId xmlns:p14="http://schemas.microsoft.com/office/powerpoint/2010/main" val="3190514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ED55C78-7109-4069-9AD0-575F1ABE0E56}" type="datetimeFigureOut">
              <a:rPr lang="en-US" smtClean="0"/>
              <a:t>1/31/2016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06C3B-40DB-4769-A918-49DF1A6145B7}" type="slidenum">
              <a:rPr lang="en-US" smtClean="0"/>
              <a:t>‹#›</a:t>
            </a:fld>
            <a:endParaRPr lang="en-US"/>
          </a:p>
        </p:txBody>
      </p:sp>
    </p:spTree>
    <p:extLst>
      <p:ext uri="{BB962C8B-B14F-4D97-AF65-F5344CB8AC3E}">
        <p14:creationId xmlns:p14="http://schemas.microsoft.com/office/powerpoint/2010/main" val="3822779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D55C78-7109-4069-9AD0-575F1ABE0E56}" type="datetimeFigureOut">
              <a:rPr lang="en-US" smtClean="0"/>
              <a:t>1/31/2016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06C3B-40DB-4769-A918-49DF1A6145B7}" type="slidenum">
              <a:rPr lang="en-US" smtClean="0"/>
              <a:t>‹#›</a:t>
            </a:fld>
            <a:endParaRPr lang="en-US"/>
          </a:p>
        </p:txBody>
      </p:sp>
    </p:spTree>
    <p:extLst>
      <p:ext uri="{BB962C8B-B14F-4D97-AF65-F5344CB8AC3E}">
        <p14:creationId xmlns:p14="http://schemas.microsoft.com/office/powerpoint/2010/main" val="765588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D55C78-7109-4069-9AD0-575F1ABE0E56}" type="datetimeFigureOut">
              <a:rPr lang="en-US" smtClean="0"/>
              <a:t>1/31/2016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06C3B-40DB-4769-A918-49DF1A6145B7}" type="slidenum">
              <a:rPr lang="en-US" smtClean="0"/>
              <a:t>‹#›</a:t>
            </a:fld>
            <a:endParaRPr lang="en-US"/>
          </a:p>
        </p:txBody>
      </p:sp>
    </p:spTree>
    <p:extLst>
      <p:ext uri="{BB962C8B-B14F-4D97-AF65-F5344CB8AC3E}">
        <p14:creationId xmlns:p14="http://schemas.microsoft.com/office/powerpoint/2010/main" val="3777491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D55C78-7109-4069-9AD0-575F1ABE0E56}" type="datetimeFigureOut">
              <a:rPr lang="en-US" smtClean="0"/>
              <a:t>1/31/2016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06C3B-40DB-4769-A918-49DF1A6145B7}" type="slidenum">
              <a:rPr lang="en-US" smtClean="0"/>
              <a:t>‹#›</a:t>
            </a:fld>
            <a:endParaRPr lang="en-US"/>
          </a:p>
        </p:txBody>
      </p:sp>
    </p:spTree>
    <p:extLst>
      <p:ext uri="{BB962C8B-B14F-4D97-AF65-F5344CB8AC3E}">
        <p14:creationId xmlns:p14="http://schemas.microsoft.com/office/powerpoint/2010/main" val="2862547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D55C78-7109-4069-9AD0-575F1ABE0E56}" type="datetimeFigureOut">
              <a:rPr lang="en-US" smtClean="0"/>
              <a:t>1/31/2016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06C3B-40DB-4769-A918-49DF1A6145B7}" type="slidenum">
              <a:rPr lang="en-US" smtClean="0"/>
              <a:t>‹#›</a:t>
            </a:fld>
            <a:endParaRPr lang="en-US"/>
          </a:p>
        </p:txBody>
      </p:sp>
    </p:spTree>
    <p:extLst>
      <p:ext uri="{BB962C8B-B14F-4D97-AF65-F5344CB8AC3E}">
        <p14:creationId xmlns:p14="http://schemas.microsoft.com/office/powerpoint/2010/main" val="580550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ED55C78-7109-4069-9AD0-575F1ABE0E56}" type="datetimeFigureOut">
              <a:rPr lang="en-US" smtClean="0"/>
              <a:t>1/31/2016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06C3B-40DB-4769-A918-49DF1A6145B7}" type="slidenum">
              <a:rPr lang="en-US" smtClean="0"/>
              <a:t>‹#›</a:t>
            </a:fld>
            <a:endParaRPr lang="en-US"/>
          </a:p>
        </p:txBody>
      </p:sp>
    </p:spTree>
    <p:extLst>
      <p:ext uri="{BB962C8B-B14F-4D97-AF65-F5344CB8AC3E}">
        <p14:creationId xmlns:p14="http://schemas.microsoft.com/office/powerpoint/2010/main" val="2097497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ED55C78-7109-4069-9AD0-575F1ABE0E56}" type="datetimeFigureOut">
              <a:rPr lang="en-US" smtClean="0"/>
              <a:t>1/31/2016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306C3B-40DB-4769-A918-49DF1A6145B7}" type="slidenum">
              <a:rPr lang="en-US" smtClean="0"/>
              <a:t>‹#›</a:t>
            </a:fld>
            <a:endParaRPr lang="en-US"/>
          </a:p>
        </p:txBody>
      </p:sp>
    </p:spTree>
    <p:extLst>
      <p:ext uri="{BB962C8B-B14F-4D97-AF65-F5344CB8AC3E}">
        <p14:creationId xmlns:p14="http://schemas.microsoft.com/office/powerpoint/2010/main" val="368364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ED55C78-7109-4069-9AD0-575F1ABE0E56}" type="datetimeFigureOut">
              <a:rPr lang="en-US" smtClean="0"/>
              <a:t>1/31/2016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306C3B-40DB-4769-A918-49DF1A6145B7}" type="slidenum">
              <a:rPr lang="en-US" smtClean="0"/>
              <a:t>‹#›</a:t>
            </a:fld>
            <a:endParaRPr lang="en-US"/>
          </a:p>
        </p:txBody>
      </p:sp>
    </p:spTree>
    <p:extLst>
      <p:ext uri="{BB962C8B-B14F-4D97-AF65-F5344CB8AC3E}">
        <p14:creationId xmlns:p14="http://schemas.microsoft.com/office/powerpoint/2010/main" val="3383258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D55C78-7109-4069-9AD0-575F1ABE0E56}" type="datetimeFigureOut">
              <a:rPr lang="en-US" smtClean="0"/>
              <a:t>1/31/2016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306C3B-40DB-4769-A918-49DF1A6145B7}" type="slidenum">
              <a:rPr lang="en-US" smtClean="0"/>
              <a:t>‹#›</a:t>
            </a:fld>
            <a:endParaRPr lang="en-US"/>
          </a:p>
        </p:txBody>
      </p:sp>
    </p:spTree>
    <p:extLst>
      <p:ext uri="{BB962C8B-B14F-4D97-AF65-F5344CB8AC3E}">
        <p14:creationId xmlns:p14="http://schemas.microsoft.com/office/powerpoint/2010/main" val="1194138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D55C78-7109-4069-9AD0-575F1ABE0E56}" type="datetimeFigureOut">
              <a:rPr lang="en-US" smtClean="0"/>
              <a:t>1/31/2016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06C3B-40DB-4769-A918-49DF1A6145B7}" type="slidenum">
              <a:rPr lang="en-US" smtClean="0"/>
              <a:t>‹#›</a:t>
            </a:fld>
            <a:endParaRPr lang="en-US"/>
          </a:p>
        </p:txBody>
      </p:sp>
    </p:spTree>
    <p:extLst>
      <p:ext uri="{BB962C8B-B14F-4D97-AF65-F5344CB8AC3E}">
        <p14:creationId xmlns:p14="http://schemas.microsoft.com/office/powerpoint/2010/main" val="2302816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D55C78-7109-4069-9AD0-575F1ABE0E56}" type="datetimeFigureOut">
              <a:rPr lang="en-US" smtClean="0"/>
              <a:t>1/31/2016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06C3B-40DB-4769-A918-49DF1A6145B7}" type="slidenum">
              <a:rPr lang="en-US" smtClean="0"/>
              <a:t>‹#›</a:t>
            </a:fld>
            <a:endParaRPr lang="en-US"/>
          </a:p>
        </p:txBody>
      </p:sp>
    </p:spTree>
    <p:extLst>
      <p:ext uri="{BB962C8B-B14F-4D97-AF65-F5344CB8AC3E}">
        <p14:creationId xmlns:p14="http://schemas.microsoft.com/office/powerpoint/2010/main" val="139143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5000" r="-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D55C78-7109-4069-9AD0-575F1ABE0E56}" type="datetimeFigureOut">
              <a:rPr lang="en-US" smtClean="0"/>
              <a:t>1/31/2016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306C3B-40DB-4769-A918-49DF1A6145B7}" type="slidenum">
              <a:rPr lang="en-US" smtClean="0"/>
              <a:t>‹#›</a:t>
            </a:fld>
            <a:endParaRPr lang="en-US"/>
          </a:p>
        </p:txBody>
      </p:sp>
    </p:spTree>
    <p:extLst>
      <p:ext uri="{BB962C8B-B14F-4D97-AF65-F5344CB8AC3E}">
        <p14:creationId xmlns:p14="http://schemas.microsoft.com/office/powerpoint/2010/main" val="16596412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59563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28637"/>
            <a:ext cx="7772400" cy="2387600"/>
          </a:xfrm>
        </p:spPr>
        <p:txBody>
          <a:bodyPr>
            <a:normAutofit/>
          </a:bodyPr>
          <a:lstStyle/>
          <a:p>
            <a:r>
              <a:rPr lang="en-US" sz="7200" dirty="0" smtClean="0">
                <a:latin typeface="Blackadder ITC" panose="04020505051007020D02" pitchFamily="82" charset="0"/>
              </a:rPr>
              <a:t>Identifying Oneself</a:t>
            </a:r>
            <a:endParaRPr lang="en-US" sz="7200" dirty="0">
              <a:latin typeface="Blackadder ITC" panose="04020505051007020D02" pitchFamily="82" charset="0"/>
            </a:endParaRPr>
          </a:p>
        </p:txBody>
      </p:sp>
      <p:sp>
        <p:nvSpPr>
          <p:cNvPr id="3" name="Subtitle 2"/>
          <p:cNvSpPr>
            <a:spLocks noGrp="1"/>
          </p:cNvSpPr>
          <p:nvPr>
            <p:ph type="subTitle" idx="1"/>
          </p:nvPr>
        </p:nvSpPr>
        <p:spPr>
          <a:xfrm>
            <a:off x="1143000" y="4745038"/>
            <a:ext cx="6858000" cy="557480"/>
          </a:xfrm>
        </p:spPr>
        <p:txBody>
          <a:bodyPr>
            <a:normAutofit/>
          </a:bodyPr>
          <a:lstStyle/>
          <a:p>
            <a:r>
              <a:rPr lang="en-US" sz="3200" i="1" dirty="0" smtClean="0"/>
              <a:t>With A</a:t>
            </a:r>
            <a:endParaRPr lang="en-US" sz="3200" i="1"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39175" y="2189267"/>
            <a:ext cx="3265650" cy="231977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5" name="Title 1"/>
          <p:cNvSpPr txBox="1">
            <a:spLocks/>
          </p:cNvSpPr>
          <p:nvPr/>
        </p:nvSpPr>
        <p:spPr>
          <a:xfrm>
            <a:off x="685800" y="3892036"/>
            <a:ext cx="77724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7200" dirty="0" smtClean="0">
                <a:latin typeface="Blackadder ITC" panose="04020505051007020D02" pitchFamily="82" charset="0"/>
              </a:rPr>
              <a:t>Local Congregation</a:t>
            </a:r>
            <a:endParaRPr lang="en-US" sz="7200" dirty="0">
              <a:latin typeface="Blackadder ITC" panose="04020505051007020D02" pitchFamily="82" charset="0"/>
            </a:endParaRPr>
          </a:p>
        </p:txBody>
      </p:sp>
    </p:spTree>
    <p:extLst>
      <p:ext uri="{BB962C8B-B14F-4D97-AF65-F5344CB8AC3E}">
        <p14:creationId xmlns:p14="http://schemas.microsoft.com/office/powerpoint/2010/main" val="189151035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19126"/>
            <a:ext cx="5779231" cy="1325563"/>
          </a:xfrm>
        </p:spPr>
        <p:txBody>
          <a:bodyPr>
            <a:noAutofit/>
          </a:bodyPr>
          <a:lstStyle/>
          <a:p>
            <a:pPr algn="ctr"/>
            <a:r>
              <a:rPr lang="en-US" sz="6000" dirty="0" smtClean="0">
                <a:latin typeface="Blackadder ITC" panose="04020505051007020D02" pitchFamily="82" charset="0"/>
              </a:rPr>
              <a:t>The Beginning of the</a:t>
            </a:r>
            <a:br>
              <a:rPr lang="en-US" sz="6000" dirty="0" smtClean="0">
                <a:latin typeface="Blackadder ITC" panose="04020505051007020D02" pitchFamily="82" charset="0"/>
              </a:rPr>
            </a:br>
            <a:r>
              <a:rPr lang="en-US" sz="6000" dirty="0" smtClean="0">
                <a:latin typeface="Blackadder ITC" panose="04020505051007020D02" pitchFamily="82" charset="0"/>
              </a:rPr>
              <a:t>Church</a:t>
            </a:r>
            <a:endParaRPr lang="en-US" sz="6000" dirty="0">
              <a:latin typeface="Blackadder ITC" panose="04020505051007020D02" pitchFamily="82" charset="0"/>
            </a:endParaRPr>
          </a:p>
        </p:txBody>
      </p:sp>
      <p:sp>
        <p:nvSpPr>
          <p:cNvPr id="7" name="Content Placeholder 6"/>
          <p:cNvSpPr>
            <a:spLocks noGrp="1"/>
          </p:cNvSpPr>
          <p:nvPr>
            <p:ph idx="1"/>
          </p:nvPr>
        </p:nvSpPr>
        <p:spPr/>
        <p:txBody>
          <a:bodyPr>
            <a:normAutofit/>
          </a:bodyPr>
          <a:lstStyle/>
          <a:p>
            <a:pPr marL="0" indent="0" algn="ctr">
              <a:buNone/>
            </a:pPr>
            <a:endParaRPr lang="en-US" sz="4000" b="1" dirty="0" smtClean="0"/>
          </a:p>
          <a:p>
            <a:pPr marL="0" indent="0" algn="ctr">
              <a:buNone/>
            </a:pPr>
            <a:r>
              <a:rPr lang="en-US" sz="4000" b="1" dirty="0" smtClean="0"/>
              <a:t>Added to the Church</a:t>
            </a:r>
          </a:p>
          <a:p>
            <a:pPr marL="0" indent="0" algn="ctr">
              <a:buNone/>
            </a:pPr>
            <a:r>
              <a:rPr lang="en-US" sz="4000" i="1" dirty="0" smtClean="0"/>
              <a:t>– Acts 2:37-41, 47 –</a:t>
            </a:r>
          </a:p>
          <a:p>
            <a:pPr marL="0" indent="0" algn="ctr">
              <a:buNone/>
            </a:pPr>
            <a:r>
              <a:rPr lang="en-US" sz="4000" b="1" dirty="0" smtClean="0"/>
              <a:t>Church Activity</a:t>
            </a:r>
          </a:p>
          <a:p>
            <a:pPr marL="0" indent="0" algn="ctr">
              <a:buNone/>
            </a:pPr>
            <a:r>
              <a:rPr lang="en-US" sz="4000" i="1" dirty="0" smtClean="0"/>
              <a:t>– (v. 42-45) –</a:t>
            </a:r>
            <a:endParaRPr lang="en-US" sz="4000" i="1" dirty="0"/>
          </a:p>
        </p:txBody>
      </p:sp>
      <p:pic>
        <p:nvPicPr>
          <p:cNvPr id="8" name="Picture 7"/>
          <p:cNvPicPr>
            <a:picLocks noChangeAspect="1"/>
          </p:cNvPicPr>
          <p:nvPr/>
        </p:nvPicPr>
        <p:blipFill>
          <a:blip r:embed="rId3"/>
          <a:stretch>
            <a:fillRect/>
          </a:stretch>
        </p:blipFill>
        <p:spPr>
          <a:xfrm>
            <a:off x="6407881" y="173918"/>
            <a:ext cx="2465664" cy="1954626"/>
          </a:xfrm>
          <a:prstGeom prst="rect">
            <a:avLst/>
          </a:prstGeom>
        </p:spPr>
      </p:pic>
    </p:spTree>
    <p:extLst>
      <p:ext uri="{BB962C8B-B14F-4D97-AF65-F5344CB8AC3E}">
        <p14:creationId xmlns:p14="http://schemas.microsoft.com/office/powerpoint/2010/main" val="154060429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1000"/>
                                        <p:tgtEl>
                                          <p:spTgt spid="7">
                                            <p:txEl>
                                              <p:pRg st="1" end="1"/>
                                            </p:txEl>
                                          </p:spTgt>
                                        </p:tgtEl>
                                      </p:cBhvr>
                                    </p:animEffect>
                                    <p:anim calcmode="lin" valueType="num">
                                      <p:cBhvr>
                                        <p:cTn id="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1000"/>
                                        <p:tgtEl>
                                          <p:spTgt spid="7">
                                            <p:txEl>
                                              <p:pRg st="2" end="2"/>
                                            </p:txEl>
                                          </p:spTgt>
                                        </p:tgtEl>
                                      </p:cBhvr>
                                    </p:animEffect>
                                    <p:anim calcmode="lin" valueType="num">
                                      <p:cBhvr>
                                        <p:cTn id="13"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fade">
                                      <p:cBhvr>
                                        <p:cTn id="19" dur="1000"/>
                                        <p:tgtEl>
                                          <p:spTgt spid="7">
                                            <p:txEl>
                                              <p:pRg st="3" end="3"/>
                                            </p:txEl>
                                          </p:spTgt>
                                        </p:tgtEl>
                                      </p:cBhvr>
                                    </p:animEffect>
                                    <p:anim calcmode="lin" valueType="num">
                                      <p:cBhvr>
                                        <p:cTn id="20"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7">
                                            <p:txEl>
                                              <p:pRg st="4" end="4"/>
                                            </p:txEl>
                                          </p:spTgt>
                                        </p:tgtEl>
                                        <p:attrNameLst>
                                          <p:attrName>style.visibility</p:attrName>
                                        </p:attrNameLst>
                                      </p:cBhvr>
                                      <p:to>
                                        <p:strVal val="visible"/>
                                      </p:to>
                                    </p:set>
                                    <p:animEffect transition="in" filter="fade">
                                      <p:cBhvr>
                                        <p:cTn id="24" dur="1000"/>
                                        <p:tgtEl>
                                          <p:spTgt spid="7">
                                            <p:txEl>
                                              <p:pRg st="4" end="4"/>
                                            </p:txEl>
                                          </p:spTgt>
                                        </p:tgtEl>
                                      </p:cBhvr>
                                    </p:animEffect>
                                    <p:anim calcmode="lin" valueType="num">
                                      <p:cBhvr>
                                        <p:cTn id="25"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19126"/>
            <a:ext cx="5779231" cy="1325563"/>
          </a:xfrm>
        </p:spPr>
        <p:txBody>
          <a:bodyPr>
            <a:noAutofit/>
          </a:bodyPr>
          <a:lstStyle/>
          <a:p>
            <a:pPr algn="ctr"/>
            <a:r>
              <a:rPr lang="en-US" sz="6000" dirty="0" smtClean="0">
                <a:latin typeface="Blackadder ITC" panose="04020505051007020D02" pitchFamily="82" charset="0"/>
              </a:rPr>
              <a:t>Identifying Oneself with a Local Church</a:t>
            </a:r>
            <a:endParaRPr lang="en-US" sz="6000" dirty="0">
              <a:latin typeface="Blackadder ITC" panose="04020505051007020D02" pitchFamily="82" charset="0"/>
            </a:endParaRPr>
          </a:p>
        </p:txBody>
      </p:sp>
      <p:sp>
        <p:nvSpPr>
          <p:cNvPr id="7" name="Content Placeholder 6"/>
          <p:cNvSpPr>
            <a:spLocks noGrp="1"/>
          </p:cNvSpPr>
          <p:nvPr>
            <p:ph idx="1"/>
          </p:nvPr>
        </p:nvSpPr>
        <p:spPr/>
        <p:txBody>
          <a:bodyPr>
            <a:normAutofit/>
          </a:bodyPr>
          <a:lstStyle/>
          <a:p>
            <a:pPr marL="0" indent="0" algn="ctr">
              <a:buNone/>
            </a:pPr>
            <a:endParaRPr lang="en-US" sz="4000" b="1" dirty="0" smtClean="0"/>
          </a:p>
          <a:p>
            <a:pPr marL="0" indent="0" algn="ctr">
              <a:buNone/>
            </a:pPr>
            <a:r>
              <a:rPr lang="en-US" sz="4000" b="1" dirty="0" smtClean="0"/>
              <a:t>Saul and Jerusalem</a:t>
            </a:r>
          </a:p>
          <a:p>
            <a:pPr marL="0" indent="0" algn="ctr">
              <a:buNone/>
            </a:pPr>
            <a:r>
              <a:rPr lang="en-US" sz="4000" i="1" dirty="0" smtClean="0"/>
              <a:t>– Acts 9:18, 26-30 –</a:t>
            </a:r>
          </a:p>
          <a:p>
            <a:pPr marL="0" indent="0" algn="ctr">
              <a:buNone/>
            </a:pPr>
            <a:r>
              <a:rPr lang="en-US" sz="4000" b="1" dirty="0" smtClean="0"/>
              <a:t>Members of One Another</a:t>
            </a:r>
          </a:p>
          <a:p>
            <a:pPr marL="0" indent="0" algn="ctr">
              <a:buNone/>
            </a:pPr>
            <a:r>
              <a:rPr lang="en-US" sz="4000" i="1" dirty="0" smtClean="0"/>
              <a:t>– Romans 12:4-8 –</a:t>
            </a:r>
          </a:p>
        </p:txBody>
      </p:sp>
      <p:pic>
        <p:nvPicPr>
          <p:cNvPr id="8" name="Picture 7"/>
          <p:cNvPicPr>
            <a:picLocks noChangeAspect="1"/>
          </p:cNvPicPr>
          <p:nvPr/>
        </p:nvPicPr>
        <p:blipFill>
          <a:blip r:embed="rId3"/>
          <a:stretch>
            <a:fillRect/>
          </a:stretch>
        </p:blipFill>
        <p:spPr>
          <a:xfrm>
            <a:off x="6407881" y="173918"/>
            <a:ext cx="2465664" cy="1954626"/>
          </a:xfrm>
          <a:prstGeom prst="rect">
            <a:avLst/>
          </a:prstGeom>
        </p:spPr>
      </p:pic>
    </p:spTree>
    <p:extLst>
      <p:ext uri="{BB962C8B-B14F-4D97-AF65-F5344CB8AC3E}">
        <p14:creationId xmlns:p14="http://schemas.microsoft.com/office/powerpoint/2010/main" val="365742000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1000"/>
                                        <p:tgtEl>
                                          <p:spTgt spid="7">
                                            <p:txEl>
                                              <p:pRg st="1" end="1"/>
                                            </p:txEl>
                                          </p:spTgt>
                                        </p:tgtEl>
                                      </p:cBhvr>
                                    </p:animEffect>
                                    <p:anim calcmode="lin" valueType="num">
                                      <p:cBhvr>
                                        <p:cTn id="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1000"/>
                                        <p:tgtEl>
                                          <p:spTgt spid="7">
                                            <p:txEl>
                                              <p:pRg st="2" end="2"/>
                                            </p:txEl>
                                          </p:spTgt>
                                        </p:tgtEl>
                                      </p:cBhvr>
                                    </p:animEffect>
                                    <p:anim calcmode="lin" valueType="num">
                                      <p:cBhvr>
                                        <p:cTn id="13"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fade">
                                      <p:cBhvr>
                                        <p:cTn id="19" dur="1000"/>
                                        <p:tgtEl>
                                          <p:spTgt spid="7">
                                            <p:txEl>
                                              <p:pRg st="3" end="3"/>
                                            </p:txEl>
                                          </p:spTgt>
                                        </p:tgtEl>
                                      </p:cBhvr>
                                    </p:animEffect>
                                    <p:anim calcmode="lin" valueType="num">
                                      <p:cBhvr>
                                        <p:cTn id="20"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7">
                                            <p:txEl>
                                              <p:pRg st="4" end="4"/>
                                            </p:txEl>
                                          </p:spTgt>
                                        </p:tgtEl>
                                        <p:attrNameLst>
                                          <p:attrName>style.visibility</p:attrName>
                                        </p:attrNameLst>
                                      </p:cBhvr>
                                      <p:to>
                                        <p:strVal val="visible"/>
                                      </p:to>
                                    </p:set>
                                    <p:animEffect transition="in" filter="fade">
                                      <p:cBhvr>
                                        <p:cTn id="24" dur="1000"/>
                                        <p:tgtEl>
                                          <p:spTgt spid="7">
                                            <p:txEl>
                                              <p:pRg st="4" end="4"/>
                                            </p:txEl>
                                          </p:spTgt>
                                        </p:tgtEl>
                                      </p:cBhvr>
                                    </p:animEffect>
                                    <p:anim calcmode="lin" valueType="num">
                                      <p:cBhvr>
                                        <p:cTn id="25"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19126"/>
            <a:ext cx="5779231" cy="1325563"/>
          </a:xfrm>
        </p:spPr>
        <p:txBody>
          <a:bodyPr>
            <a:noAutofit/>
          </a:bodyPr>
          <a:lstStyle/>
          <a:p>
            <a:pPr algn="ctr"/>
            <a:r>
              <a:rPr lang="en-US" sz="6000" dirty="0" smtClean="0">
                <a:latin typeface="Blackadder ITC" panose="04020505051007020D02" pitchFamily="82" charset="0"/>
              </a:rPr>
              <a:t>Identifying Oneself with a Local Church</a:t>
            </a:r>
            <a:endParaRPr lang="en-US" sz="6000" dirty="0">
              <a:latin typeface="Blackadder ITC" panose="04020505051007020D02" pitchFamily="82" charset="0"/>
            </a:endParaRPr>
          </a:p>
        </p:txBody>
      </p:sp>
      <p:sp>
        <p:nvSpPr>
          <p:cNvPr id="7" name="Content Placeholder 6"/>
          <p:cNvSpPr>
            <a:spLocks noGrp="1"/>
          </p:cNvSpPr>
          <p:nvPr>
            <p:ph idx="1"/>
          </p:nvPr>
        </p:nvSpPr>
        <p:spPr>
          <a:xfrm>
            <a:off x="628650" y="2128543"/>
            <a:ext cx="7886700" cy="4048419"/>
          </a:xfrm>
        </p:spPr>
        <p:txBody>
          <a:bodyPr>
            <a:normAutofit fontScale="92500" lnSpcReduction="10000"/>
          </a:bodyPr>
          <a:lstStyle/>
          <a:p>
            <a:pPr marL="0" indent="0" algn="ctr">
              <a:buNone/>
            </a:pPr>
            <a:r>
              <a:rPr lang="en-US" sz="4300" b="1" dirty="0" smtClean="0"/>
              <a:t>Local Congregations</a:t>
            </a:r>
          </a:p>
          <a:p>
            <a:pPr marL="0" indent="0" algn="ctr">
              <a:buNone/>
            </a:pPr>
            <a:r>
              <a:rPr lang="en-US" sz="1800" b="1" i="1" dirty="0" smtClean="0"/>
              <a:t>“To </a:t>
            </a:r>
            <a:r>
              <a:rPr lang="en-US" sz="1800" b="1" i="1" dirty="0"/>
              <a:t>all who are in Rome, beloved of God, called to be saints” (Romans 1:7</a:t>
            </a:r>
            <a:r>
              <a:rPr lang="en-US" sz="1800" b="1" i="1" dirty="0" smtClean="0"/>
              <a:t>)</a:t>
            </a:r>
            <a:r>
              <a:rPr lang="en-US" sz="1800" dirty="0" smtClean="0"/>
              <a:t>.</a:t>
            </a:r>
          </a:p>
          <a:p>
            <a:pPr marL="0" indent="0" algn="ctr">
              <a:buNone/>
            </a:pPr>
            <a:r>
              <a:rPr lang="en-US" sz="1800" b="1" i="1" dirty="0" smtClean="0"/>
              <a:t>“</a:t>
            </a:r>
            <a:r>
              <a:rPr lang="en-US" sz="1800" b="1" i="1" dirty="0"/>
              <a:t>To the church of God which is at Corinth” (1 Corinthians 1:2</a:t>
            </a:r>
            <a:r>
              <a:rPr lang="en-US" sz="1800" b="1" i="1" dirty="0" smtClean="0"/>
              <a:t>)</a:t>
            </a:r>
            <a:r>
              <a:rPr lang="en-US" sz="1800" dirty="0" smtClean="0"/>
              <a:t>.</a:t>
            </a:r>
          </a:p>
          <a:p>
            <a:pPr marL="0" indent="0" algn="ctr">
              <a:buNone/>
            </a:pPr>
            <a:r>
              <a:rPr lang="en-US" sz="1800" b="1" i="1" dirty="0" smtClean="0"/>
              <a:t>“</a:t>
            </a:r>
            <a:r>
              <a:rPr lang="en-US" sz="1800" b="1" i="1" dirty="0"/>
              <a:t>To the churches of Galatia” (Galatians </a:t>
            </a:r>
            <a:r>
              <a:rPr lang="en-US" sz="1800" b="1" i="1" dirty="0" smtClean="0"/>
              <a:t>1:2</a:t>
            </a:r>
            <a:r>
              <a:rPr lang="en-US" sz="1800" dirty="0" smtClean="0"/>
              <a:t>).</a:t>
            </a:r>
          </a:p>
          <a:p>
            <a:pPr marL="0" indent="0" algn="ctr">
              <a:buNone/>
            </a:pPr>
            <a:r>
              <a:rPr lang="en-US" sz="1800" b="1" i="1" dirty="0" smtClean="0"/>
              <a:t>“</a:t>
            </a:r>
            <a:r>
              <a:rPr lang="en-US" sz="1800" b="1" i="1" dirty="0"/>
              <a:t>To the saints who are in Ephesus” (Ephesians 1:1</a:t>
            </a:r>
            <a:r>
              <a:rPr lang="en-US" sz="1800" b="1" i="1" dirty="0" smtClean="0"/>
              <a:t>)</a:t>
            </a:r>
            <a:r>
              <a:rPr lang="en-US" sz="1800" dirty="0" smtClean="0"/>
              <a:t>.</a:t>
            </a:r>
          </a:p>
          <a:p>
            <a:pPr marL="0" indent="0" algn="ctr">
              <a:buNone/>
            </a:pPr>
            <a:r>
              <a:rPr lang="en-US" sz="1800" b="1" i="1" dirty="0" smtClean="0"/>
              <a:t>“</a:t>
            </a:r>
            <a:r>
              <a:rPr lang="en-US" sz="1800" b="1" i="1" dirty="0"/>
              <a:t>To the church of the Thessalonians” (1 Thessalonians 1:1</a:t>
            </a:r>
            <a:r>
              <a:rPr lang="en-US" sz="1800" b="1" i="1" dirty="0" smtClean="0"/>
              <a:t>)</a:t>
            </a:r>
            <a:r>
              <a:rPr lang="en-US" sz="1800" dirty="0" smtClean="0"/>
              <a:t>.</a:t>
            </a:r>
          </a:p>
          <a:p>
            <a:pPr marL="0" indent="0" algn="ctr">
              <a:buNone/>
            </a:pPr>
            <a:r>
              <a:rPr lang="en-US" sz="1800" b="1" i="1" dirty="0" smtClean="0"/>
              <a:t>“</a:t>
            </a:r>
            <a:r>
              <a:rPr lang="en-US" sz="1800" b="1" i="1" dirty="0"/>
              <a:t>To all the saints in Christ Jesus who are in Philippi, with the </a:t>
            </a:r>
            <a:r>
              <a:rPr lang="en-US" sz="1800" b="1" i="1" u="sng" dirty="0"/>
              <a:t>bishops and deacons</a:t>
            </a:r>
            <a:r>
              <a:rPr lang="en-US" sz="1800" b="1" i="1" dirty="0"/>
              <a:t>” (Philippians 1:1</a:t>
            </a:r>
            <a:r>
              <a:rPr lang="en-US" sz="1800" b="1" i="1" dirty="0" smtClean="0"/>
              <a:t>)</a:t>
            </a:r>
            <a:r>
              <a:rPr lang="en-US" sz="1800" dirty="0" smtClean="0"/>
              <a:t>.</a:t>
            </a:r>
          </a:p>
          <a:p>
            <a:pPr marL="0" indent="0" algn="ctr">
              <a:buNone/>
            </a:pPr>
            <a:r>
              <a:rPr lang="en-US" sz="4000" i="1" dirty="0" smtClean="0"/>
              <a:t>– 1 Peter 5:1-5; Hebrews 13:7, 17 –</a:t>
            </a:r>
          </a:p>
          <a:p>
            <a:pPr marL="0" indent="0" algn="ctr">
              <a:buNone/>
            </a:pPr>
            <a:r>
              <a:rPr lang="en-US" sz="4000" i="1" dirty="0" smtClean="0"/>
              <a:t>– Titus 1:5 – </a:t>
            </a:r>
            <a:endParaRPr lang="en-US" sz="4000" i="1" dirty="0"/>
          </a:p>
        </p:txBody>
      </p:sp>
      <p:pic>
        <p:nvPicPr>
          <p:cNvPr id="8" name="Picture 7"/>
          <p:cNvPicPr>
            <a:picLocks noChangeAspect="1"/>
          </p:cNvPicPr>
          <p:nvPr/>
        </p:nvPicPr>
        <p:blipFill>
          <a:blip r:embed="rId3"/>
          <a:stretch>
            <a:fillRect/>
          </a:stretch>
        </p:blipFill>
        <p:spPr>
          <a:xfrm>
            <a:off x="6407881" y="173918"/>
            <a:ext cx="2465664" cy="1954626"/>
          </a:xfrm>
          <a:prstGeom prst="rect">
            <a:avLst/>
          </a:prstGeom>
        </p:spPr>
      </p:pic>
    </p:spTree>
    <p:extLst>
      <p:ext uri="{BB962C8B-B14F-4D97-AF65-F5344CB8AC3E}">
        <p14:creationId xmlns:p14="http://schemas.microsoft.com/office/powerpoint/2010/main" val="3680964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1000"/>
                                        <p:tgtEl>
                                          <p:spTgt spid="7">
                                            <p:txEl>
                                              <p:pRg st="1" end="1"/>
                                            </p:txEl>
                                          </p:spTgt>
                                        </p:tgtEl>
                                      </p:cBhvr>
                                    </p:animEffect>
                                    <p:anim calcmode="lin" valueType="num">
                                      <p:cBhvr>
                                        <p:cTn id="13"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1000"/>
                                        <p:tgtEl>
                                          <p:spTgt spid="7">
                                            <p:txEl>
                                              <p:pRg st="2" end="2"/>
                                            </p:txEl>
                                          </p:spTgt>
                                        </p:tgtEl>
                                      </p:cBhvr>
                                    </p:animEffect>
                                    <p:anim calcmode="lin" valueType="num">
                                      <p:cBhvr>
                                        <p:cTn id="18"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1000"/>
                                        <p:tgtEl>
                                          <p:spTgt spid="7">
                                            <p:txEl>
                                              <p:pRg st="3" end="3"/>
                                            </p:txEl>
                                          </p:spTgt>
                                        </p:tgtEl>
                                      </p:cBhvr>
                                    </p:animEffect>
                                    <p:anim calcmode="lin" valueType="num">
                                      <p:cBhvr>
                                        <p:cTn id="23"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7">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1000"/>
                                        <p:tgtEl>
                                          <p:spTgt spid="7">
                                            <p:txEl>
                                              <p:pRg st="4" end="4"/>
                                            </p:txEl>
                                          </p:spTgt>
                                        </p:tgtEl>
                                      </p:cBhvr>
                                    </p:animEffect>
                                    <p:anim calcmode="lin" valueType="num">
                                      <p:cBhvr>
                                        <p:cTn id="28"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7">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1000"/>
                                        <p:tgtEl>
                                          <p:spTgt spid="7">
                                            <p:txEl>
                                              <p:pRg st="5" end="5"/>
                                            </p:txEl>
                                          </p:spTgt>
                                        </p:tgtEl>
                                      </p:cBhvr>
                                    </p:animEffect>
                                    <p:anim calcmode="lin" valueType="num">
                                      <p:cBhvr>
                                        <p:cTn id="33"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7">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fade">
                                      <p:cBhvr>
                                        <p:cTn id="37" dur="1000"/>
                                        <p:tgtEl>
                                          <p:spTgt spid="7">
                                            <p:txEl>
                                              <p:pRg st="6" end="6"/>
                                            </p:txEl>
                                          </p:spTgt>
                                        </p:tgtEl>
                                      </p:cBhvr>
                                    </p:animEffect>
                                    <p:anim calcmode="lin" valueType="num">
                                      <p:cBhvr>
                                        <p:cTn id="38"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7">
                                            <p:txEl>
                                              <p:pRg st="7" end="7"/>
                                            </p:txEl>
                                          </p:spTgt>
                                        </p:tgtEl>
                                        <p:attrNameLst>
                                          <p:attrName>style.visibility</p:attrName>
                                        </p:attrNameLst>
                                      </p:cBhvr>
                                      <p:to>
                                        <p:strVal val="visible"/>
                                      </p:to>
                                    </p:set>
                                    <p:animEffect transition="in" filter="fade">
                                      <p:cBhvr>
                                        <p:cTn id="44" dur="1000"/>
                                        <p:tgtEl>
                                          <p:spTgt spid="7">
                                            <p:txEl>
                                              <p:pRg st="7" end="7"/>
                                            </p:txEl>
                                          </p:spTgt>
                                        </p:tgtEl>
                                      </p:cBhvr>
                                    </p:animEffect>
                                    <p:anim calcmode="lin" valueType="num">
                                      <p:cBhvr>
                                        <p:cTn id="45"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7">
                                            <p:txEl>
                                              <p:pRg st="8" end="8"/>
                                            </p:txEl>
                                          </p:spTgt>
                                        </p:tgtEl>
                                        <p:attrNameLst>
                                          <p:attrName>style.visibility</p:attrName>
                                        </p:attrNameLst>
                                      </p:cBhvr>
                                      <p:to>
                                        <p:strVal val="visible"/>
                                      </p:to>
                                    </p:set>
                                    <p:animEffect transition="in" filter="fade">
                                      <p:cBhvr>
                                        <p:cTn id="51" dur="1000"/>
                                        <p:tgtEl>
                                          <p:spTgt spid="7">
                                            <p:txEl>
                                              <p:pRg st="8" end="8"/>
                                            </p:txEl>
                                          </p:spTgt>
                                        </p:tgtEl>
                                      </p:cBhvr>
                                    </p:animEffect>
                                    <p:anim calcmode="lin" valueType="num">
                                      <p:cBhvr>
                                        <p:cTn id="52"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7">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28637"/>
            <a:ext cx="7772400" cy="2387600"/>
          </a:xfrm>
        </p:spPr>
        <p:txBody>
          <a:bodyPr>
            <a:normAutofit/>
          </a:bodyPr>
          <a:lstStyle/>
          <a:p>
            <a:r>
              <a:rPr lang="en-US" sz="7200" dirty="0" smtClean="0">
                <a:latin typeface="Blackadder ITC" panose="04020505051007020D02" pitchFamily="82" charset="0"/>
              </a:rPr>
              <a:t>Identifying Oneself</a:t>
            </a:r>
            <a:endParaRPr lang="en-US" sz="7200" dirty="0">
              <a:latin typeface="Blackadder ITC" panose="04020505051007020D02" pitchFamily="82" charset="0"/>
            </a:endParaRPr>
          </a:p>
        </p:txBody>
      </p:sp>
      <p:sp>
        <p:nvSpPr>
          <p:cNvPr id="3" name="Subtitle 2"/>
          <p:cNvSpPr>
            <a:spLocks noGrp="1"/>
          </p:cNvSpPr>
          <p:nvPr>
            <p:ph type="subTitle" idx="1"/>
          </p:nvPr>
        </p:nvSpPr>
        <p:spPr>
          <a:xfrm>
            <a:off x="1143000" y="4745038"/>
            <a:ext cx="6858000" cy="557480"/>
          </a:xfrm>
        </p:spPr>
        <p:txBody>
          <a:bodyPr>
            <a:normAutofit/>
          </a:bodyPr>
          <a:lstStyle/>
          <a:p>
            <a:r>
              <a:rPr lang="en-US" sz="3200" i="1" dirty="0" smtClean="0"/>
              <a:t>With A</a:t>
            </a:r>
            <a:endParaRPr lang="en-US" sz="3200" i="1"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39175" y="2189267"/>
            <a:ext cx="3265650" cy="231977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5" name="Title 1"/>
          <p:cNvSpPr txBox="1">
            <a:spLocks/>
          </p:cNvSpPr>
          <p:nvPr/>
        </p:nvSpPr>
        <p:spPr>
          <a:xfrm>
            <a:off x="685800" y="3892036"/>
            <a:ext cx="77724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7200" dirty="0" smtClean="0">
                <a:latin typeface="Blackadder ITC" panose="04020505051007020D02" pitchFamily="82" charset="0"/>
              </a:rPr>
              <a:t>Local Congregation</a:t>
            </a:r>
            <a:endParaRPr lang="en-US" sz="7200" dirty="0">
              <a:latin typeface="Blackadder ITC" panose="04020505051007020D02" pitchFamily="82" charset="0"/>
            </a:endParaRPr>
          </a:p>
        </p:txBody>
      </p:sp>
    </p:spTree>
    <p:extLst>
      <p:ext uri="{BB962C8B-B14F-4D97-AF65-F5344CB8AC3E}">
        <p14:creationId xmlns:p14="http://schemas.microsoft.com/office/powerpoint/2010/main" val="10088428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TotalTime>
  <Words>1922</Words>
  <Application>Microsoft Office PowerPoint</Application>
  <PresentationFormat>On-screen Show (4:3)</PresentationFormat>
  <Paragraphs>133</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Blackadder ITC</vt:lpstr>
      <vt:lpstr>Calibri</vt:lpstr>
      <vt:lpstr>Calibri Light</vt:lpstr>
      <vt:lpstr>Wingdings</vt:lpstr>
      <vt:lpstr>Office Theme</vt:lpstr>
      <vt:lpstr>PowerPoint Presentation</vt:lpstr>
      <vt:lpstr>Identifying Oneself</vt:lpstr>
      <vt:lpstr>The Beginning of the Church</vt:lpstr>
      <vt:lpstr>Identifying Oneself with a Local Church</vt:lpstr>
      <vt:lpstr>Identifying Oneself with a Local Church</vt:lpstr>
      <vt:lpstr>Identifying Oneself</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Jeremiah Cox</dc:creator>
  <cp:lastModifiedBy>Jeremiah Cox</cp:lastModifiedBy>
  <cp:revision>7</cp:revision>
  <dcterms:created xsi:type="dcterms:W3CDTF">2016-01-31T05:17:42Z</dcterms:created>
  <dcterms:modified xsi:type="dcterms:W3CDTF">2016-01-31T13:34:41Z</dcterms:modified>
</cp:coreProperties>
</file>