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2" r:id="rId2"/>
    <p:sldId id="256" r:id="rId3"/>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64" y="72"/>
      </p:cViewPr>
      <p:guideLst/>
    </p:cSldViewPr>
  </p:slideViewPr>
  <p:notesTextViewPr>
    <p:cViewPr>
      <p:scale>
        <a:sx n="3" d="2"/>
        <a:sy n="3" d="2"/>
      </p:scale>
      <p:origin x="0" y="0"/>
    </p:cViewPr>
  </p:notesTextViewPr>
  <p:notesViewPr>
    <p:cSldViewPr snapToGrid="0">
      <p:cViewPr varScale="1">
        <p:scale>
          <a:sx n="57" d="100"/>
          <a:sy n="57" d="100"/>
        </p:scale>
        <p:origin x="198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585354-2608-45C1-B383-213367C72052}" type="datetimeFigureOut">
              <a:rPr lang="en-US" smtClean="0"/>
              <a:t>2/13/2016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B6E984-B8B2-44E4-837F-D419451DB5AB}" type="slidenum">
              <a:rPr lang="en-US" smtClean="0"/>
              <a:t>‹#›</a:t>
            </a:fld>
            <a:endParaRPr lang="en-US"/>
          </a:p>
        </p:txBody>
      </p:sp>
    </p:spTree>
    <p:extLst>
      <p:ext uri="{BB962C8B-B14F-4D97-AF65-F5344CB8AC3E}">
        <p14:creationId xmlns:p14="http://schemas.microsoft.com/office/powerpoint/2010/main" val="2021155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Matthew 22:15-46</a:t>
            </a:r>
            <a:endParaRPr lang="en-US" sz="1050" dirty="0"/>
          </a:p>
          <a:p>
            <a:r>
              <a:rPr lang="en-US" b="1" dirty="0"/>
              <a:t>Introduction</a:t>
            </a:r>
            <a:endParaRPr lang="en-US" dirty="0"/>
          </a:p>
          <a:p>
            <a:pPr marL="171450" lvl="0" indent="-171450">
              <a:buFont typeface="Arial" panose="020B0604020202020204" pitchFamily="34" charset="0"/>
              <a:buChar char="•"/>
            </a:pPr>
            <a:r>
              <a:rPr lang="en-US" dirty="0"/>
              <a:t>God created man with the ability to reason. With this ability comes the tool of questioning.</a:t>
            </a:r>
          </a:p>
          <a:p>
            <a:pPr marL="628650" lvl="1" indent="-171450">
              <a:buFont typeface="Arial" panose="020B0604020202020204" pitchFamily="34" charset="0"/>
              <a:buChar char="•"/>
            </a:pPr>
            <a:r>
              <a:rPr lang="en-US" dirty="0"/>
              <a:t>We grow by asking questions.</a:t>
            </a:r>
          </a:p>
          <a:p>
            <a:pPr marL="628650" lvl="1" indent="-171450">
              <a:buFont typeface="Arial" panose="020B0604020202020204" pitchFamily="34" charset="0"/>
              <a:buChar char="•"/>
            </a:pPr>
            <a:r>
              <a:rPr lang="en-US" dirty="0"/>
              <a:t>We explain by asking questions.</a:t>
            </a:r>
          </a:p>
          <a:p>
            <a:pPr marL="628650" lvl="1" indent="-171450">
              <a:buFont typeface="Arial" panose="020B0604020202020204" pitchFamily="34" charset="0"/>
              <a:buChar char="•"/>
            </a:pPr>
            <a:r>
              <a:rPr lang="en-US" dirty="0"/>
              <a:t>We teach by asking questions.</a:t>
            </a:r>
          </a:p>
          <a:p>
            <a:pPr marL="628650" lvl="1" indent="-171450">
              <a:buFont typeface="Arial" panose="020B0604020202020204" pitchFamily="34" charset="0"/>
              <a:buChar char="•"/>
            </a:pPr>
            <a:r>
              <a:rPr lang="en-US" dirty="0"/>
              <a:t>We discover truth by asking questions.</a:t>
            </a:r>
          </a:p>
          <a:p>
            <a:pPr marL="171450" lvl="0" indent="-171450">
              <a:buFont typeface="Arial" panose="020B0604020202020204" pitchFamily="34" charset="0"/>
              <a:buChar char="•"/>
            </a:pPr>
            <a:r>
              <a:rPr lang="en-US" dirty="0"/>
              <a:t>However, as we grow, we begin to realize there are uses for questioning that are dishonest. Sometimes men question with ulterior motives:</a:t>
            </a:r>
          </a:p>
          <a:p>
            <a:pPr marL="628650" lvl="1" indent="-171450">
              <a:buFont typeface="Arial" panose="020B0604020202020204" pitchFamily="34" charset="0"/>
              <a:buChar char="•"/>
            </a:pPr>
            <a:r>
              <a:rPr lang="en-US" dirty="0"/>
              <a:t>To lay a trap.</a:t>
            </a:r>
          </a:p>
          <a:p>
            <a:pPr marL="628650" lvl="1" indent="-171450">
              <a:buFont typeface="Arial" panose="020B0604020202020204" pitchFamily="34" charset="0"/>
              <a:buChar char="•"/>
            </a:pPr>
            <a:r>
              <a:rPr lang="en-US" dirty="0"/>
              <a:t>To find contradiction, and disprove.</a:t>
            </a:r>
          </a:p>
          <a:p>
            <a:pPr marL="171450" lvl="0" indent="-171450">
              <a:buFont typeface="Arial" panose="020B0604020202020204" pitchFamily="34" charset="0"/>
              <a:buChar char="•"/>
            </a:pPr>
            <a:r>
              <a:rPr lang="en-US" dirty="0"/>
              <a:t>Jesus found Himself being questioned many times during His ministry. These questions were often asked with evil intentions.</a:t>
            </a:r>
          </a:p>
          <a:p>
            <a:pPr marL="628650" lvl="1" indent="-171450">
              <a:buFont typeface="Arial" panose="020B0604020202020204" pitchFamily="34" charset="0"/>
              <a:buChar char="•"/>
            </a:pPr>
            <a:r>
              <a:rPr lang="en-US" b="1" dirty="0"/>
              <a:t>However, Jesus answered with such grace as He used these situations to teach.</a:t>
            </a:r>
            <a:endParaRPr lang="en-US" dirty="0"/>
          </a:p>
          <a:p>
            <a:pPr marL="628650" lvl="1" indent="-171450">
              <a:buFont typeface="Arial" panose="020B0604020202020204" pitchFamily="34" charset="0"/>
              <a:buChar char="•"/>
            </a:pPr>
            <a:r>
              <a:rPr lang="en-US" b="1" dirty="0"/>
              <a:t>He Himself did not ask questions for any other reason, and when asked He answered with truth, and conviction.</a:t>
            </a:r>
            <a:endParaRPr lang="en-US" dirty="0"/>
          </a:p>
          <a:p>
            <a:pPr lvl="0"/>
            <a:r>
              <a:rPr lang="en-US" sz="1600" dirty="0"/>
              <a:t>Parables concerning rejection of the Christ. </a:t>
            </a:r>
            <a:r>
              <a:rPr lang="en-US" sz="1600" b="1" dirty="0"/>
              <a:t>(Matthew 21:23-22:14)</a:t>
            </a:r>
            <a:endParaRPr lang="en-US" sz="1600" dirty="0"/>
          </a:p>
          <a:p>
            <a:pPr lvl="0"/>
            <a:r>
              <a:rPr lang="en-US" sz="1400" b="1" dirty="0"/>
              <a:t>Authority Questioned (21:23-27)</a:t>
            </a:r>
          </a:p>
          <a:p>
            <a:pPr marL="628650" lvl="1" indent="-171450">
              <a:buFont typeface="Arial" panose="020B0604020202020204" pitchFamily="34" charset="0"/>
              <a:buChar char="•"/>
            </a:pPr>
            <a:r>
              <a:rPr lang="en-US" dirty="0"/>
              <a:t>Chief priests and elders asked Jesus by what authority He acted.</a:t>
            </a:r>
          </a:p>
          <a:p>
            <a:pPr marL="628650" lvl="1" indent="-171450">
              <a:buFont typeface="Arial" panose="020B0604020202020204" pitchFamily="34" charset="0"/>
              <a:buChar char="•"/>
            </a:pPr>
            <a:r>
              <a:rPr lang="en-US" dirty="0"/>
              <a:t>He defeated them with His own question, which confirmed their rejection of Him as being from God.</a:t>
            </a:r>
          </a:p>
          <a:p>
            <a:pPr lvl="0"/>
            <a:r>
              <a:rPr lang="en-US" sz="1400" b="1" dirty="0"/>
              <a:t>Parables concerning the Chief priests and Pharisees (21:28-22:14).</a:t>
            </a:r>
          </a:p>
          <a:p>
            <a:pPr marL="628650" lvl="1" indent="-171450">
              <a:buFont typeface="Arial" panose="020B0604020202020204" pitchFamily="34" charset="0"/>
              <a:buChar char="•"/>
            </a:pPr>
            <a:r>
              <a:rPr lang="en-US" b="1" dirty="0"/>
              <a:t>Two sons</a:t>
            </a:r>
            <a:r>
              <a:rPr lang="en-US" dirty="0"/>
              <a:t> </a:t>
            </a:r>
            <a:r>
              <a:rPr lang="en-US" b="1" dirty="0"/>
              <a:t>(cf. 21:28-32)</a:t>
            </a:r>
            <a:r>
              <a:rPr lang="en-US" dirty="0"/>
              <a:t> – convicted them of being impenitent, and explained that tax collectors and harlots enter the kingdom before them.</a:t>
            </a:r>
          </a:p>
          <a:p>
            <a:pPr marL="628650" lvl="1" indent="-171450">
              <a:buFont typeface="Arial" panose="020B0604020202020204" pitchFamily="34" charset="0"/>
              <a:buChar char="•"/>
            </a:pPr>
            <a:r>
              <a:rPr lang="en-US" b="1" dirty="0"/>
              <a:t>Wicked Vinedressers</a:t>
            </a:r>
            <a:r>
              <a:rPr lang="en-US" dirty="0"/>
              <a:t> </a:t>
            </a:r>
            <a:r>
              <a:rPr lang="en-US" b="1" dirty="0"/>
              <a:t>(cf. 21:33-40)</a:t>
            </a:r>
            <a:r>
              <a:rPr lang="en-US" dirty="0"/>
              <a:t> – convicted them of killing messengers of God, and foreshadowing the killing of Jesus, God’s Son.</a:t>
            </a:r>
          </a:p>
          <a:p>
            <a:pPr marL="628650" lvl="1" indent="-171450">
              <a:buFont typeface="Arial" panose="020B0604020202020204" pitchFamily="34" charset="0"/>
              <a:buChar char="•"/>
            </a:pPr>
            <a:r>
              <a:rPr lang="en-US" b="1" dirty="0"/>
              <a:t>Confirmation that these parables concerned them</a:t>
            </a:r>
            <a:r>
              <a:rPr lang="en-US" dirty="0"/>
              <a:t> </a:t>
            </a:r>
            <a:r>
              <a:rPr lang="en-US" b="1" dirty="0"/>
              <a:t>(cf. 21:41-46)</a:t>
            </a:r>
            <a:r>
              <a:rPr lang="en-US" dirty="0"/>
              <a:t> – they rejected Christ thus far, and would eventually consummate that in His crucifixion.</a:t>
            </a:r>
          </a:p>
          <a:p>
            <a:pPr marL="1085850" lvl="2" indent="-171450">
              <a:buFont typeface="Arial" panose="020B0604020202020204" pitchFamily="34" charset="0"/>
              <a:buChar char="•"/>
            </a:pPr>
            <a:r>
              <a:rPr lang="en-US" dirty="0"/>
              <a:t>He pointed to prophecy </a:t>
            </a:r>
            <a:r>
              <a:rPr lang="en-US" b="1" dirty="0"/>
              <a:t>(cf. Psalm 118:22)</a:t>
            </a:r>
            <a:r>
              <a:rPr lang="en-US" dirty="0"/>
              <a:t> which confirmed this happening, and Jesus being victorious.</a:t>
            </a:r>
          </a:p>
          <a:p>
            <a:pPr marL="1085850" lvl="2" indent="-171450">
              <a:buFont typeface="Arial" panose="020B0604020202020204" pitchFamily="34" charset="0"/>
              <a:buChar char="•"/>
            </a:pPr>
            <a:r>
              <a:rPr lang="en-US" dirty="0"/>
              <a:t>They understood He was speaking of them, and wanted to take Him, but feared the multitudes who took Him as a prophet.</a:t>
            </a:r>
          </a:p>
          <a:p>
            <a:pPr marL="628650" lvl="1" indent="-171450">
              <a:buFont typeface="Arial" panose="020B0604020202020204" pitchFamily="34" charset="0"/>
              <a:buChar char="•"/>
            </a:pPr>
            <a:r>
              <a:rPr lang="en-US" b="1" dirty="0"/>
              <a:t>Wedding Feast</a:t>
            </a:r>
            <a:r>
              <a:rPr lang="en-US" dirty="0"/>
              <a:t> </a:t>
            </a:r>
            <a:r>
              <a:rPr lang="en-US" b="1" dirty="0"/>
              <a:t>(cf. 22:1-14)</a:t>
            </a:r>
            <a:r>
              <a:rPr lang="en-US" dirty="0"/>
              <a:t> – those who seem less desirable will make up the kingdom, and those who refuse the invitation will be destroyed.</a:t>
            </a:r>
          </a:p>
          <a:p>
            <a:pPr lvl="0"/>
            <a:r>
              <a:rPr lang="en-US" sz="1400" b="1" dirty="0"/>
              <a:t>The Pharisees and rulers had more than enough evidence to confirm Jesus was the Christ. They did not love the truth, but were hypocrites, and thus wanted to defeat Jesus.</a:t>
            </a:r>
          </a:p>
          <a:p>
            <a:pPr marL="628650" lvl="1" indent="-171450">
              <a:buFont typeface="Arial" panose="020B0604020202020204" pitchFamily="34" charset="0"/>
              <a:buChar char="•"/>
            </a:pPr>
            <a:r>
              <a:rPr lang="en-US" dirty="0"/>
              <a:t>This is the motive in their questioning, as well as the Sadducees.</a:t>
            </a:r>
          </a:p>
          <a:p>
            <a:pPr marL="628650" lvl="1" indent="-171450">
              <a:buFont typeface="Arial" panose="020B0604020202020204" pitchFamily="34" charset="0"/>
              <a:buChar char="•"/>
            </a:pPr>
            <a:r>
              <a:rPr lang="en-US" b="1" dirty="0"/>
              <a:t>It is beneficial to see how their questions were ill-conceived and malevolent, and how Jesus handled them aptly.</a:t>
            </a:r>
            <a:endParaRPr lang="en-US" dirty="0"/>
          </a:p>
        </p:txBody>
      </p:sp>
      <p:sp>
        <p:nvSpPr>
          <p:cNvPr id="4" name="Slide Number Placeholder 3"/>
          <p:cNvSpPr>
            <a:spLocks noGrp="1"/>
          </p:cNvSpPr>
          <p:nvPr>
            <p:ph type="sldNum" sz="quarter" idx="10"/>
          </p:nvPr>
        </p:nvSpPr>
        <p:spPr/>
        <p:txBody>
          <a:bodyPr/>
          <a:lstStyle/>
          <a:p>
            <a:fld id="{94B6E984-B8B2-44E4-837F-D419451DB5AB}" type="slidenum">
              <a:rPr lang="en-US" smtClean="0"/>
              <a:t>2</a:t>
            </a:fld>
            <a:endParaRPr lang="en-US"/>
          </a:p>
        </p:txBody>
      </p:sp>
    </p:spTree>
    <p:extLst>
      <p:ext uri="{BB962C8B-B14F-4D97-AF65-F5344CB8AC3E}">
        <p14:creationId xmlns:p14="http://schemas.microsoft.com/office/powerpoint/2010/main" val="1471153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Questioning Jesus </a:t>
            </a:r>
            <a:r>
              <a:rPr lang="en-US" b="1" dirty="0"/>
              <a:t>(cf. 22:15-40)</a:t>
            </a:r>
            <a:r>
              <a:rPr lang="en-US" dirty="0"/>
              <a:t>.</a:t>
            </a:r>
          </a:p>
          <a:p>
            <a:pPr lvl="0"/>
            <a:r>
              <a:rPr lang="en-US" sz="1600" dirty="0"/>
              <a:t>The Pharisees – About Taxes </a:t>
            </a:r>
            <a:r>
              <a:rPr lang="en-US" sz="1600" b="1" dirty="0"/>
              <a:t>(v. 15-22)</a:t>
            </a:r>
            <a:r>
              <a:rPr lang="en-US" sz="1600" dirty="0"/>
              <a:t>.</a:t>
            </a:r>
          </a:p>
          <a:p>
            <a:pPr lvl="1"/>
            <a:r>
              <a:rPr lang="en-US" sz="1400" b="1" dirty="0"/>
              <a:t>Motive – to entangle Him (v. 15).</a:t>
            </a:r>
          </a:p>
          <a:p>
            <a:pPr marL="1085850" lvl="2" indent="-171450">
              <a:buFont typeface="Arial" panose="020B0604020202020204" pitchFamily="34" charset="0"/>
              <a:buChar char="•"/>
            </a:pPr>
            <a:r>
              <a:rPr lang="en-US" dirty="0"/>
              <a:t>Jesus perceived their motive </a:t>
            </a:r>
            <a:r>
              <a:rPr lang="en-US" b="1" dirty="0"/>
              <a:t>(v. 18)</a:t>
            </a:r>
            <a:r>
              <a:rPr lang="en-US" dirty="0"/>
              <a:t>.</a:t>
            </a:r>
          </a:p>
          <a:p>
            <a:pPr marL="1085850" lvl="2" indent="-171450">
              <a:buFont typeface="Arial" panose="020B0604020202020204" pitchFamily="34" charset="0"/>
              <a:buChar char="•"/>
            </a:pPr>
            <a:r>
              <a:rPr lang="en-US" dirty="0"/>
              <a:t>He knew of their obstinacy from earlier. </a:t>
            </a:r>
          </a:p>
          <a:p>
            <a:pPr lvl="1"/>
            <a:r>
              <a:rPr lang="en-US" sz="1400" b="1" dirty="0"/>
              <a:t>Disciples of Pharisees, and </a:t>
            </a:r>
            <a:r>
              <a:rPr lang="en-US" sz="1400" b="1" dirty="0" err="1"/>
              <a:t>Herodians</a:t>
            </a:r>
            <a:r>
              <a:rPr lang="en-US" sz="1400" b="1" dirty="0"/>
              <a:t>.</a:t>
            </a:r>
          </a:p>
          <a:p>
            <a:pPr marL="1085850" lvl="2" indent="-171450">
              <a:buFont typeface="Arial" panose="020B0604020202020204" pitchFamily="34" charset="0"/>
              <a:buChar char="•"/>
            </a:pPr>
            <a:r>
              <a:rPr lang="en-US" b="1" dirty="0"/>
              <a:t>Pharisees – Opposed wholly to taxes.</a:t>
            </a:r>
            <a:r>
              <a:rPr lang="en-US" dirty="0"/>
              <a:t> (Claim to be concerned about things of God, and were opposed to taxes because they did not wish to pay tribute to a heathen, but only serve God.)</a:t>
            </a:r>
          </a:p>
          <a:p>
            <a:pPr marL="1085850" lvl="2" indent="-171450">
              <a:buFont typeface="Arial" panose="020B0604020202020204" pitchFamily="34" charset="0"/>
              <a:buChar char="•"/>
            </a:pPr>
            <a:r>
              <a:rPr lang="en-US" b="1" dirty="0" err="1"/>
              <a:t>Herodians</a:t>
            </a:r>
            <a:r>
              <a:rPr lang="en-US" b="1" dirty="0"/>
              <a:t> – Pro-taxes.</a:t>
            </a:r>
            <a:r>
              <a:rPr lang="en-US" dirty="0"/>
              <a:t> (Partisans of King Herod who relied greatly on taxes.)</a:t>
            </a:r>
          </a:p>
          <a:p>
            <a:pPr marL="1085850" lvl="2" indent="-171450">
              <a:buFont typeface="Arial" panose="020B0604020202020204" pitchFamily="34" charset="0"/>
              <a:buChar char="•"/>
            </a:pPr>
            <a:r>
              <a:rPr lang="en-US" dirty="0"/>
              <a:t>No partiality </a:t>
            </a:r>
            <a:r>
              <a:rPr lang="en-US" b="1" dirty="0"/>
              <a:t>(v. 16)</a:t>
            </a:r>
            <a:r>
              <a:rPr lang="en-US" dirty="0"/>
              <a:t> – </a:t>
            </a:r>
            <a:r>
              <a:rPr lang="en-US" i="1" dirty="0"/>
              <a:t>they are trying to box Him in. If He chooses one or the other He’ll lose followers, and show Himself to be opposed to one or the other.</a:t>
            </a:r>
            <a:endParaRPr lang="en-US" dirty="0"/>
          </a:p>
          <a:p>
            <a:pPr lvl="1"/>
            <a:r>
              <a:rPr lang="en-US" sz="1400" b="1" dirty="0"/>
              <a:t>His answer (v. 19-22)</a:t>
            </a:r>
          </a:p>
          <a:p>
            <a:pPr marL="1085850" lvl="2" indent="-171450">
              <a:buFont typeface="Arial" panose="020B0604020202020204" pitchFamily="34" charset="0"/>
              <a:buChar char="•"/>
            </a:pPr>
            <a:r>
              <a:rPr lang="en-US" b="1" dirty="0"/>
              <a:t>Our service to God does not conflict with our submission to government. They are made to coexist.</a:t>
            </a:r>
            <a:endParaRPr lang="en-US" dirty="0"/>
          </a:p>
          <a:p>
            <a:pPr marL="1543050" lvl="3" indent="-171450">
              <a:buFont typeface="Arial" panose="020B0604020202020204" pitchFamily="34" charset="0"/>
              <a:buChar char="•"/>
            </a:pPr>
            <a:r>
              <a:rPr lang="en-US" b="1" dirty="0"/>
              <a:t>Romans 13:1-7</a:t>
            </a:r>
            <a:r>
              <a:rPr lang="en-US" dirty="0"/>
              <a:t> – The governments are in place by God for the benefit of His people. It is the proper thing to pay taxes. (</a:t>
            </a:r>
            <a:r>
              <a:rPr lang="en-US" i="1" dirty="0"/>
              <a:t>In fact, it is impossible to please God without submission to the authorities</a:t>
            </a:r>
            <a:r>
              <a:rPr lang="en-US" dirty="0"/>
              <a:t>).</a:t>
            </a:r>
          </a:p>
          <a:p>
            <a:pPr marL="2000250" lvl="4" indent="-171450">
              <a:buFont typeface="Arial" panose="020B0604020202020204" pitchFamily="34" charset="0"/>
              <a:buChar char="•"/>
            </a:pPr>
            <a:r>
              <a:rPr lang="en-US" b="1" dirty="0"/>
              <a:t>Because of Wrath </a:t>
            </a:r>
            <a:r>
              <a:rPr lang="en-US" dirty="0"/>
              <a:t>– punishment from government for disobedience to laws.</a:t>
            </a:r>
          </a:p>
          <a:p>
            <a:pPr marL="2000250" lvl="4" indent="-171450">
              <a:buFont typeface="Arial" panose="020B0604020202020204" pitchFamily="34" charset="0"/>
              <a:buChar char="•"/>
            </a:pPr>
            <a:r>
              <a:rPr lang="en-US" b="1" dirty="0"/>
              <a:t>Because of conscience </a:t>
            </a:r>
            <a:r>
              <a:rPr lang="en-US" dirty="0"/>
              <a:t>– because this is a must in order to be right with God (He appointed the authority).</a:t>
            </a:r>
          </a:p>
          <a:p>
            <a:pPr marL="1543050" lvl="3" indent="-171450">
              <a:buFont typeface="Arial" panose="020B0604020202020204" pitchFamily="34" charset="0"/>
              <a:buChar char="•"/>
            </a:pPr>
            <a:r>
              <a:rPr lang="en-US" b="1" dirty="0"/>
              <a:t>1 Timothy 2:1-2</a:t>
            </a:r>
            <a:r>
              <a:rPr lang="en-US" dirty="0"/>
              <a:t> – We are to pray for our leaders.</a:t>
            </a:r>
          </a:p>
          <a:p>
            <a:pPr marL="1543050" lvl="3" indent="-171450">
              <a:buFont typeface="Arial" panose="020B0604020202020204" pitchFamily="34" charset="0"/>
              <a:buChar char="•"/>
            </a:pPr>
            <a:r>
              <a:rPr lang="en-US" b="1" dirty="0"/>
              <a:t>1 Peter 2:17</a:t>
            </a:r>
            <a:r>
              <a:rPr lang="en-US" dirty="0"/>
              <a:t> – We are to honor our leaders.</a:t>
            </a:r>
          </a:p>
          <a:p>
            <a:pPr marL="1085850" lvl="2" indent="-171450">
              <a:buFont typeface="Arial" panose="020B0604020202020204" pitchFamily="34" charset="0"/>
              <a:buChar char="•"/>
            </a:pPr>
            <a:r>
              <a:rPr lang="en-US" b="1" dirty="0"/>
              <a:t>An exception</a:t>
            </a:r>
            <a:r>
              <a:rPr lang="en-US" dirty="0"/>
              <a:t> </a:t>
            </a:r>
            <a:r>
              <a:rPr lang="en-US" b="1" dirty="0"/>
              <a:t>(cf. Acts 5:28-29)</a:t>
            </a:r>
            <a:r>
              <a:rPr lang="en-US" dirty="0"/>
              <a:t>.</a:t>
            </a:r>
          </a:p>
          <a:p>
            <a:pPr marL="1543050" lvl="3" indent="-171450">
              <a:buFont typeface="Arial" panose="020B0604020202020204" pitchFamily="34" charset="0"/>
              <a:buChar char="•"/>
            </a:pPr>
            <a:r>
              <a:rPr lang="en-US" dirty="0"/>
              <a:t>Apostles being told not to preach Jesus.</a:t>
            </a:r>
          </a:p>
          <a:p>
            <a:pPr marL="1543050" lvl="3" indent="-171450">
              <a:buFont typeface="Arial" panose="020B0604020202020204" pitchFamily="34" charset="0"/>
              <a:buChar char="•"/>
            </a:pPr>
            <a:r>
              <a:rPr lang="en-US" dirty="0"/>
              <a:t>They must choose God over men in all situations.</a:t>
            </a:r>
          </a:p>
          <a:p>
            <a:pPr marL="1085850" lvl="2" indent="-171450">
              <a:buFont typeface="Arial" panose="020B0604020202020204" pitchFamily="34" charset="0"/>
              <a:buChar char="•"/>
            </a:pPr>
            <a:r>
              <a:rPr lang="en-US" b="1" dirty="0"/>
              <a:t>Paying taxes does not conflict with our service to God, but we cannot serve God in rebellion to government. </a:t>
            </a:r>
            <a:endParaRPr lang="en-US" dirty="0"/>
          </a:p>
          <a:p>
            <a:pPr marL="1085850" lvl="2" indent="-171450">
              <a:buFont typeface="Arial" panose="020B0604020202020204" pitchFamily="34" charset="0"/>
              <a:buChar char="•"/>
            </a:pPr>
            <a:r>
              <a:rPr lang="en-US" dirty="0"/>
              <a:t>Jesus answered with such wisdom that exposed their motives. </a:t>
            </a:r>
          </a:p>
          <a:p>
            <a:endParaRPr lang="en-US" dirty="0"/>
          </a:p>
        </p:txBody>
      </p:sp>
      <p:sp>
        <p:nvSpPr>
          <p:cNvPr id="4" name="Slide Number Placeholder 3"/>
          <p:cNvSpPr>
            <a:spLocks noGrp="1"/>
          </p:cNvSpPr>
          <p:nvPr>
            <p:ph type="sldNum" sz="quarter" idx="10"/>
          </p:nvPr>
        </p:nvSpPr>
        <p:spPr/>
        <p:txBody>
          <a:bodyPr/>
          <a:lstStyle/>
          <a:p>
            <a:fld id="{94B6E984-B8B2-44E4-837F-D419451DB5AB}" type="slidenum">
              <a:rPr lang="en-US" smtClean="0"/>
              <a:t>3</a:t>
            </a:fld>
            <a:endParaRPr lang="en-US"/>
          </a:p>
        </p:txBody>
      </p:sp>
    </p:spTree>
    <p:extLst>
      <p:ext uri="{BB962C8B-B14F-4D97-AF65-F5344CB8AC3E}">
        <p14:creationId xmlns:p14="http://schemas.microsoft.com/office/powerpoint/2010/main" val="2188499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The Sadducees – About the Resurrection </a:t>
            </a:r>
            <a:r>
              <a:rPr lang="en-US" sz="1600" b="1" dirty="0"/>
              <a:t>(v. 23-33)</a:t>
            </a:r>
            <a:r>
              <a:rPr lang="en-US" sz="1600" dirty="0"/>
              <a:t>.</a:t>
            </a:r>
          </a:p>
          <a:p>
            <a:pPr lvl="1"/>
            <a:r>
              <a:rPr lang="en-US" sz="1400" b="1" dirty="0"/>
              <a:t>Question that, in their mind, disproved the resurrection by showing that it is folly. (v. 23-28).</a:t>
            </a:r>
          </a:p>
          <a:p>
            <a:pPr lvl="1"/>
            <a:r>
              <a:rPr lang="en-US" sz="1400" b="1" dirty="0"/>
              <a:t>You are mistaken, not knowing:</a:t>
            </a:r>
          </a:p>
          <a:p>
            <a:pPr marL="1085850" lvl="2" indent="-171450">
              <a:buFont typeface="Arial" panose="020B0604020202020204" pitchFamily="34" charset="0"/>
              <a:buChar char="•"/>
            </a:pPr>
            <a:r>
              <a:rPr lang="en-US" dirty="0"/>
              <a:t>The scripture – they alluded to the writing of Moses, but they did not regard the teaching of the resurrection in scripture.</a:t>
            </a:r>
          </a:p>
          <a:p>
            <a:pPr marL="1085850" lvl="2" indent="-171450">
              <a:buFont typeface="Arial" panose="020B0604020202020204" pitchFamily="34" charset="0"/>
              <a:buChar char="•"/>
            </a:pPr>
            <a:r>
              <a:rPr lang="en-US" dirty="0"/>
              <a:t>The power of God – they misunderstand the nature of the resurrection, and the wisdom and power of God to make a resurrected state which does not need marriage (cf. </a:t>
            </a:r>
            <a:r>
              <a:rPr lang="en-US" b="1" i="1" dirty="0"/>
              <a:t>Genesis 2:18 – “it is not good that man should be alone”</a:t>
            </a:r>
            <a:r>
              <a:rPr lang="en-US" dirty="0"/>
              <a:t> – God has the power to make this not so in the resurrection.)</a:t>
            </a:r>
          </a:p>
          <a:p>
            <a:pPr lvl="1"/>
            <a:r>
              <a:rPr lang="en-US" sz="1400" b="1" dirty="0"/>
              <a:t>Explanation:</a:t>
            </a:r>
          </a:p>
          <a:p>
            <a:pPr marL="1085850" lvl="2" indent="-171450">
              <a:buFont typeface="Arial" panose="020B0604020202020204" pitchFamily="34" charset="0"/>
              <a:buChar char="•"/>
            </a:pPr>
            <a:r>
              <a:rPr lang="en-US" b="1" dirty="0"/>
              <a:t>(v. 30)</a:t>
            </a:r>
            <a:r>
              <a:rPr lang="en-US" dirty="0"/>
              <a:t> – The resurrection is not physical, but spiritual.</a:t>
            </a:r>
          </a:p>
          <a:p>
            <a:pPr marL="1543050" lvl="3" indent="-171450">
              <a:buFont typeface="Arial" panose="020B0604020202020204" pitchFamily="34" charset="0"/>
              <a:buChar char="•"/>
            </a:pPr>
            <a:r>
              <a:rPr lang="en-US" b="1" dirty="0"/>
              <a:t>1 Corinthians 15:50</a:t>
            </a:r>
            <a:r>
              <a:rPr lang="en-US" dirty="0"/>
              <a:t> – flesh can’t inherit the kingdom of God.</a:t>
            </a:r>
          </a:p>
          <a:p>
            <a:pPr marL="2000250" lvl="4" indent="-171450">
              <a:buFont typeface="Arial" panose="020B0604020202020204" pitchFamily="34" charset="0"/>
              <a:buChar char="•"/>
            </a:pPr>
            <a:r>
              <a:rPr lang="en-US" b="1" dirty="0"/>
              <a:t>Daniel 12:13</a:t>
            </a:r>
            <a:r>
              <a:rPr lang="en-US" dirty="0"/>
              <a:t> – Daniel’s reward is realized in the resurrection, as is ours.</a:t>
            </a:r>
          </a:p>
          <a:p>
            <a:pPr marL="1543050" lvl="3" indent="-171450">
              <a:buFont typeface="Arial" panose="020B0604020202020204" pitchFamily="34" charset="0"/>
              <a:buChar char="•"/>
            </a:pPr>
            <a:r>
              <a:rPr lang="en-US" b="1" i="1" dirty="0"/>
              <a:t>Genesis 2:24 “they shall become one </a:t>
            </a:r>
            <a:r>
              <a:rPr lang="en-US" b="1" i="1" u="sng" dirty="0"/>
              <a:t>flesh</a:t>
            </a:r>
            <a:r>
              <a:rPr lang="en-US" b="1" i="1" dirty="0"/>
              <a:t>”</a:t>
            </a:r>
            <a:r>
              <a:rPr lang="en-US" dirty="0"/>
              <a:t> – Marriage is a physical union.</a:t>
            </a:r>
          </a:p>
          <a:p>
            <a:pPr marL="1085850" lvl="2" indent="-171450">
              <a:buFont typeface="Arial" panose="020B0604020202020204" pitchFamily="34" charset="0"/>
              <a:buChar char="•"/>
            </a:pPr>
            <a:r>
              <a:rPr lang="en-US" b="1" dirty="0"/>
              <a:t>(v. 31-32)</a:t>
            </a:r>
            <a:r>
              <a:rPr lang="en-US" dirty="0"/>
              <a:t> – God Himself spoke of the resurrection.</a:t>
            </a:r>
          </a:p>
          <a:p>
            <a:pPr marL="1543050" lvl="3" indent="-171450">
              <a:buFont typeface="Arial" panose="020B0604020202020204" pitchFamily="34" charset="0"/>
              <a:buChar char="•"/>
            </a:pPr>
            <a:r>
              <a:rPr lang="en-US" dirty="0"/>
              <a:t>Have you not read? (</a:t>
            </a:r>
            <a:r>
              <a:rPr lang="en-US" b="1" dirty="0"/>
              <a:t>Have you only considered the scripture which fits your agenda?</a:t>
            </a:r>
            <a:r>
              <a:rPr lang="en-US" dirty="0"/>
              <a:t>)</a:t>
            </a:r>
          </a:p>
          <a:p>
            <a:pPr marL="1543050" lvl="3" indent="-171450">
              <a:buFont typeface="Arial" panose="020B0604020202020204" pitchFamily="34" charset="0"/>
              <a:buChar char="•"/>
            </a:pPr>
            <a:r>
              <a:rPr lang="en-US" dirty="0"/>
              <a:t>If Abraham, Isaac, and Jacob are dead – long ago – how is God the God of the living?</a:t>
            </a:r>
          </a:p>
          <a:p>
            <a:pPr marL="2000250" lvl="4" indent="-171450">
              <a:buFont typeface="Arial" panose="020B0604020202020204" pitchFamily="34" charset="0"/>
              <a:buChar char="•"/>
            </a:pPr>
            <a:r>
              <a:rPr lang="en-US" b="1" dirty="0"/>
              <a:t>They will be raised in the resurrection!</a:t>
            </a:r>
            <a:endParaRPr lang="en-US" dirty="0"/>
          </a:p>
          <a:p>
            <a:pPr marL="2000250" lvl="4" indent="-171450">
              <a:buFont typeface="Arial" panose="020B0604020202020204" pitchFamily="34" charset="0"/>
              <a:buChar char="•"/>
            </a:pPr>
            <a:r>
              <a:rPr lang="en-US" b="1" dirty="0"/>
              <a:t>Hebrews 11:13-16</a:t>
            </a:r>
            <a:r>
              <a:rPr lang="en-US" dirty="0"/>
              <a:t> – Speaking of Abraham, Isaac, and Jacob.</a:t>
            </a:r>
          </a:p>
          <a:p>
            <a:pPr lvl="1"/>
            <a:r>
              <a:rPr lang="en-US" sz="1400" b="1" dirty="0"/>
              <a:t>They raised a hypothetical question to disprove truth, but did not consider the folly in their question exposed by the truth.</a:t>
            </a:r>
            <a:r>
              <a:rPr lang="en-US" sz="1400" dirty="0"/>
              <a:t> (</a:t>
            </a:r>
            <a:r>
              <a:rPr lang="en-US" sz="1400" i="1" dirty="0"/>
              <a:t>They did not have honest hearts which love the truth.</a:t>
            </a:r>
            <a:r>
              <a:rPr lang="en-US" sz="1400" dirty="0"/>
              <a:t>)</a:t>
            </a:r>
          </a:p>
          <a:p>
            <a:endParaRPr lang="en-US" dirty="0"/>
          </a:p>
        </p:txBody>
      </p:sp>
      <p:sp>
        <p:nvSpPr>
          <p:cNvPr id="4" name="Slide Number Placeholder 3"/>
          <p:cNvSpPr>
            <a:spLocks noGrp="1"/>
          </p:cNvSpPr>
          <p:nvPr>
            <p:ph type="sldNum" sz="quarter" idx="10"/>
          </p:nvPr>
        </p:nvSpPr>
        <p:spPr/>
        <p:txBody>
          <a:bodyPr/>
          <a:lstStyle/>
          <a:p>
            <a:fld id="{94B6E984-B8B2-44E4-837F-D419451DB5AB}" type="slidenum">
              <a:rPr lang="en-US" smtClean="0"/>
              <a:t>4</a:t>
            </a:fld>
            <a:endParaRPr lang="en-US"/>
          </a:p>
        </p:txBody>
      </p:sp>
    </p:spTree>
    <p:extLst>
      <p:ext uri="{BB962C8B-B14F-4D97-AF65-F5344CB8AC3E}">
        <p14:creationId xmlns:p14="http://schemas.microsoft.com/office/powerpoint/2010/main" val="10107212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The Scribes – About the Commandments </a:t>
            </a:r>
            <a:r>
              <a:rPr lang="en-US" sz="1600" b="1" dirty="0"/>
              <a:t>(v. 34-40)</a:t>
            </a:r>
            <a:r>
              <a:rPr lang="en-US" sz="1600" dirty="0"/>
              <a:t>.</a:t>
            </a:r>
          </a:p>
          <a:p>
            <a:pPr lvl="1"/>
            <a:r>
              <a:rPr lang="en-US" sz="1400" b="1" dirty="0"/>
              <a:t>Lawyer/scribe – an intense student of the Law of God. Would be of the number who know the law the best.</a:t>
            </a:r>
          </a:p>
          <a:p>
            <a:pPr lvl="1"/>
            <a:r>
              <a:rPr lang="en-US" sz="1400" b="1" dirty="0"/>
              <a:t>Which is the greatest commandment?</a:t>
            </a:r>
          </a:p>
          <a:p>
            <a:pPr marL="1085850" lvl="2" indent="-171450">
              <a:buFont typeface="Arial" panose="020B0604020202020204" pitchFamily="34" charset="0"/>
              <a:buChar char="•"/>
            </a:pPr>
            <a:r>
              <a:rPr lang="en-US" dirty="0"/>
              <a:t>The Pharisees were hard set on legalism. They did not understand the true purpose of the law (</a:t>
            </a:r>
            <a:r>
              <a:rPr lang="en-US" b="1" dirty="0"/>
              <a:t>cf. Matthew 5:20</a:t>
            </a:r>
            <a:r>
              <a:rPr lang="en-US" dirty="0"/>
              <a:t>).</a:t>
            </a:r>
          </a:p>
          <a:p>
            <a:pPr marL="1085850" lvl="2" indent="-171450">
              <a:buFont typeface="Arial" panose="020B0604020202020204" pitchFamily="34" charset="0"/>
              <a:buChar char="•"/>
            </a:pPr>
            <a:r>
              <a:rPr lang="en-US" dirty="0"/>
              <a:t>When all commands in the Old Law are considered there is said to be 613.</a:t>
            </a:r>
          </a:p>
          <a:p>
            <a:pPr marL="1085850" lvl="2" indent="-171450">
              <a:buFont typeface="Arial" panose="020B0604020202020204" pitchFamily="34" charset="0"/>
              <a:buChar char="•"/>
            </a:pPr>
            <a:r>
              <a:rPr lang="en-US" dirty="0"/>
              <a:t>They disputed over heavy and light laws. Important and less important laws.</a:t>
            </a:r>
          </a:p>
          <a:p>
            <a:pPr lvl="1"/>
            <a:r>
              <a:rPr lang="en-US" sz="1400" b="1" dirty="0"/>
              <a:t>They tested Him. They were trying to put Him on the spot to answer a seemingly unanswerable question that they have always disputed.</a:t>
            </a:r>
            <a:endParaRPr lang="en-US" sz="1400" dirty="0"/>
          </a:p>
          <a:p>
            <a:pPr lvl="1"/>
            <a:r>
              <a:rPr lang="en-US" sz="1400" b="1" dirty="0"/>
              <a:t>(v. 37-39) – Love God, and neighbor.</a:t>
            </a:r>
          </a:p>
          <a:p>
            <a:pPr marL="1085850" lvl="2" indent="-171450">
              <a:buFont typeface="Arial" panose="020B0604020202020204" pitchFamily="34" charset="0"/>
              <a:buChar char="•"/>
            </a:pPr>
            <a:r>
              <a:rPr lang="en-US" dirty="0"/>
              <a:t>Jesus does not nullify or belittle all other commands, but shows their purpose.</a:t>
            </a:r>
          </a:p>
          <a:p>
            <a:pPr marL="1085850" lvl="2" indent="-171450">
              <a:buFont typeface="Arial" panose="020B0604020202020204" pitchFamily="34" charset="0"/>
              <a:buChar char="•"/>
            </a:pPr>
            <a:r>
              <a:rPr lang="en-US" b="1" dirty="0"/>
              <a:t>John 14:15; 1 John 5:3</a:t>
            </a:r>
            <a:r>
              <a:rPr lang="en-US" dirty="0"/>
              <a:t> – to love God is to keep His commandments. (Not one but all – </a:t>
            </a:r>
            <a:r>
              <a:rPr lang="en-US" b="1" dirty="0"/>
              <a:t>James 2:10</a:t>
            </a:r>
            <a:r>
              <a:rPr lang="en-US" dirty="0"/>
              <a:t>).</a:t>
            </a:r>
          </a:p>
          <a:p>
            <a:pPr marL="1085850" lvl="2" indent="-171450">
              <a:buFont typeface="Arial" panose="020B0604020202020204" pitchFamily="34" charset="0"/>
              <a:buChar char="•"/>
            </a:pPr>
            <a:r>
              <a:rPr lang="en-US" b="1" dirty="0"/>
              <a:t>Loving neighbor follows for he is made in the image of God</a:t>
            </a:r>
            <a:r>
              <a:rPr lang="en-US" dirty="0"/>
              <a:t>. (</a:t>
            </a:r>
            <a:r>
              <a:rPr lang="en-US" b="1" dirty="0"/>
              <a:t>cf. 1 John 4:20-21</a:t>
            </a:r>
            <a:r>
              <a:rPr lang="en-US" dirty="0"/>
              <a:t> – we cannot please God without loving our brother.)</a:t>
            </a:r>
          </a:p>
          <a:p>
            <a:pPr lvl="1"/>
            <a:r>
              <a:rPr lang="en-US" sz="1400" b="1" dirty="0"/>
              <a:t>(v. 40) – If you take the love of God and neighbor away, you take away all the commandments.</a:t>
            </a:r>
          </a:p>
          <a:p>
            <a:pPr marL="1085850" lvl="2" indent="-171450">
              <a:buFont typeface="Arial" panose="020B0604020202020204" pitchFamily="34" charset="0"/>
              <a:buChar char="•"/>
            </a:pPr>
            <a:r>
              <a:rPr lang="en-US" b="1" dirty="0"/>
              <a:t>This does not belittle other commandments, but shows they are dependent on the greatest</a:t>
            </a:r>
            <a:r>
              <a:rPr lang="en-US" dirty="0"/>
              <a:t>.</a:t>
            </a:r>
          </a:p>
          <a:p>
            <a:pPr marL="1085850" lvl="2" indent="-171450">
              <a:buFont typeface="Arial" panose="020B0604020202020204" pitchFamily="34" charset="0"/>
              <a:buChar char="•"/>
            </a:pPr>
            <a:r>
              <a:rPr lang="en-US" b="1" dirty="0"/>
              <a:t>Mark 12:32-34 </a:t>
            </a:r>
            <a:r>
              <a:rPr lang="en-US" dirty="0"/>
              <a:t>– Marks account of the scribe’s response.</a:t>
            </a:r>
          </a:p>
          <a:p>
            <a:pPr marL="1085850" lvl="2" indent="-171450">
              <a:buFont typeface="Arial" panose="020B0604020202020204" pitchFamily="34" charset="0"/>
              <a:buChar char="•"/>
            </a:pPr>
            <a:r>
              <a:rPr lang="en-US" dirty="0"/>
              <a:t>Even the scribe recognized the Law spoke of this truth. (</a:t>
            </a:r>
            <a:r>
              <a:rPr lang="en-US" i="1" dirty="0"/>
              <a:t>Sacrifice and burnt offerings were still necessary, but weren’t pleasing without love.</a:t>
            </a:r>
            <a:r>
              <a:rPr lang="en-US" dirty="0"/>
              <a:t>)</a:t>
            </a:r>
          </a:p>
          <a:p>
            <a:r>
              <a:rPr lang="en-US" sz="1400" b="1" i="1" dirty="0"/>
              <a:t>All these questions asked of Jesus were with evil motives, yet Jesus still sought to teach. Now, to further teach, and in hopes of gaining His opposition as His own, He becomes the questioner. </a:t>
            </a:r>
            <a:r>
              <a:rPr lang="en-US" sz="1400" b="1" i="1" dirty="0">
                <a:sym typeface="Wingdings" panose="05000000000000000000" pitchFamily="2" charset="2"/>
              </a:rPr>
              <a:t></a:t>
            </a:r>
            <a:endParaRPr lang="en-US" sz="1400" dirty="0"/>
          </a:p>
        </p:txBody>
      </p:sp>
      <p:sp>
        <p:nvSpPr>
          <p:cNvPr id="4" name="Slide Number Placeholder 3"/>
          <p:cNvSpPr>
            <a:spLocks noGrp="1"/>
          </p:cNvSpPr>
          <p:nvPr>
            <p:ph type="sldNum" sz="quarter" idx="10"/>
          </p:nvPr>
        </p:nvSpPr>
        <p:spPr/>
        <p:txBody>
          <a:bodyPr/>
          <a:lstStyle/>
          <a:p>
            <a:fld id="{94B6E984-B8B2-44E4-837F-D419451DB5AB}" type="slidenum">
              <a:rPr lang="en-US" smtClean="0"/>
              <a:t>5</a:t>
            </a:fld>
            <a:endParaRPr lang="en-US" dirty="0"/>
          </a:p>
        </p:txBody>
      </p:sp>
    </p:spTree>
    <p:extLst>
      <p:ext uri="{BB962C8B-B14F-4D97-AF65-F5344CB8AC3E}">
        <p14:creationId xmlns:p14="http://schemas.microsoft.com/office/powerpoint/2010/main" val="3859545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t>All these questions asked of Jesus were with evil motives, yet Jesus still sought to teach. Now, to further teach, and in hopes of gaining His opposition as His own, He becomes the questioner. </a:t>
            </a:r>
            <a:r>
              <a:rPr lang="en-US" b="1" i="1" dirty="0" smtClean="0">
                <a:sym typeface="Wingdings" panose="05000000000000000000" pitchFamily="2" charset="2"/>
              </a:rPr>
              <a:t></a:t>
            </a:r>
          </a:p>
          <a:p>
            <a:endParaRPr lang="en-US" dirty="0"/>
          </a:p>
          <a:p>
            <a:pPr lvl="0"/>
            <a:r>
              <a:rPr lang="en-US" sz="1400" b="1" dirty="0"/>
              <a:t>Jesus Questioning (cf. 22:41-46). (OUT OF LOVE)</a:t>
            </a:r>
          </a:p>
          <a:p>
            <a:pPr lvl="0"/>
            <a:r>
              <a:rPr lang="en-US" sz="1400" b="1" dirty="0"/>
              <a:t>Jesus wished to teach a pertinent truth.</a:t>
            </a:r>
          </a:p>
          <a:p>
            <a:pPr marL="628650" lvl="1" indent="-171450">
              <a:buFont typeface="Arial" panose="020B0604020202020204" pitchFamily="34" charset="0"/>
              <a:buChar char="•"/>
            </a:pPr>
            <a:r>
              <a:rPr lang="en-US" b="1" dirty="0"/>
              <a:t>John 8:23-24</a:t>
            </a:r>
            <a:r>
              <a:rPr lang="en-US" dirty="0"/>
              <a:t> – Believing that Jesus is the Son of God is necessary to receive salvation (cf. </a:t>
            </a:r>
            <a:r>
              <a:rPr lang="en-US" b="1" dirty="0"/>
              <a:t>Acts 8:37</a:t>
            </a:r>
            <a:r>
              <a:rPr lang="en-US" dirty="0"/>
              <a:t> – Believe what? Believe Jesus is God’s Son!).</a:t>
            </a:r>
          </a:p>
          <a:p>
            <a:pPr marL="628650" lvl="1" indent="-171450">
              <a:buFont typeface="Arial" panose="020B0604020202020204" pitchFamily="34" charset="0"/>
              <a:buChar char="•"/>
            </a:pPr>
            <a:r>
              <a:rPr lang="en-US" b="1" dirty="0"/>
              <a:t>Jesus question was not wicked. He did not wish to embarrass or entrap them, but to lead them to the truth</a:t>
            </a:r>
            <a:r>
              <a:rPr lang="en-US" dirty="0"/>
              <a:t>.</a:t>
            </a:r>
          </a:p>
          <a:p>
            <a:pPr lvl="0"/>
            <a:r>
              <a:rPr lang="en-US" sz="1400" b="1" dirty="0"/>
              <a:t>Mistake of the Pharisees.</a:t>
            </a:r>
          </a:p>
          <a:p>
            <a:pPr marL="628650" lvl="1" indent="-171450">
              <a:buFont typeface="Arial" panose="020B0604020202020204" pitchFamily="34" charset="0"/>
              <a:buChar char="•"/>
            </a:pPr>
            <a:r>
              <a:rPr lang="en-US" dirty="0"/>
              <a:t>Kingdom is not physical! – </a:t>
            </a:r>
            <a:r>
              <a:rPr lang="en-US" b="1" dirty="0"/>
              <a:t>John 18:36</a:t>
            </a:r>
            <a:endParaRPr lang="en-US" dirty="0"/>
          </a:p>
          <a:p>
            <a:pPr marL="628650" lvl="1" indent="-171450">
              <a:buFont typeface="Arial" panose="020B0604020202020204" pitchFamily="34" charset="0"/>
              <a:buChar char="•"/>
            </a:pPr>
            <a:r>
              <a:rPr lang="en-US" dirty="0"/>
              <a:t>They did not want their position to be taken from them – </a:t>
            </a:r>
            <a:r>
              <a:rPr lang="en-US" b="1" dirty="0"/>
              <a:t>John 12:42-43</a:t>
            </a:r>
            <a:endParaRPr lang="en-US" dirty="0"/>
          </a:p>
          <a:p>
            <a:pPr lvl="0"/>
            <a:r>
              <a:rPr lang="en-US" sz="1400" b="1" dirty="0"/>
              <a:t>Son of David = flesh; Son of God = Deity</a:t>
            </a:r>
          </a:p>
          <a:p>
            <a:pPr marL="628650" lvl="1" indent="-171450">
              <a:buFont typeface="Arial" panose="020B0604020202020204" pitchFamily="34" charset="0"/>
              <a:buChar char="•"/>
            </a:pPr>
            <a:r>
              <a:rPr lang="en-US" dirty="0"/>
              <a:t>David called the Christ his LORD </a:t>
            </a:r>
            <a:r>
              <a:rPr lang="en-US" b="1" dirty="0"/>
              <a:t>(v. 43-44)</a:t>
            </a:r>
            <a:r>
              <a:rPr lang="en-US" dirty="0"/>
              <a:t>. – He recognized Him as the begotten of God.</a:t>
            </a:r>
          </a:p>
          <a:p>
            <a:pPr marL="628650" lvl="1" indent="-171450">
              <a:buFont typeface="Arial" panose="020B0604020202020204" pitchFamily="34" charset="0"/>
              <a:buChar char="•"/>
            </a:pPr>
            <a:r>
              <a:rPr lang="en-US" dirty="0"/>
              <a:t>The Christ is both God and man </a:t>
            </a:r>
            <a:r>
              <a:rPr lang="en-US" b="1" dirty="0"/>
              <a:t>(cf. Romans 1:3-4)</a:t>
            </a:r>
            <a:r>
              <a:rPr lang="en-US" dirty="0"/>
              <a:t>.</a:t>
            </a:r>
          </a:p>
          <a:p>
            <a:pPr marL="1085850" lvl="2" indent="-171450">
              <a:buFont typeface="Arial" panose="020B0604020202020204" pitchFamily="34" charset="0"/>
              <a:buChar char="•"/>
            </a:pPr>
            <a:r>
              <a:rPr lang="en-US" dirty="0"/>
              <a:t>The Pharisees did not like Jesus being called the Son of David.</a:t>
            </a:r>
          </a:p>
          <a:p>
            <a:pPr marL="1085850" lvl="2" indent="-171450">
              <a:buFont typeface="Arial" panose="020B0604020202020204" pitchFamily="34" charset="0"/>
              <a:buChar char="•"/>
            </a:pPr>
            <a:r>
              <a:rPr lang="en-US" dirty="0"/>
              <a:t>They definitely would not like Him being called the Son of God.</a:t>
            </a:r>
          </a:p>
          <a:p>
            <a:pPr marL="1085850" lvl="2" indent="-171450">
              <a:buFont typeface="Arial" panose="020B0604020202020204" pitchFamily="34" charset="0"/>
              <a:buChar char="•"/>
            </a:pPr>
            <a:r>
              <a:rPr lang="en-US" b="1" dirty="0"/>
              <a:t>But unless they believe this, they cannot be saved!</a:t>
            </a:r>
            <a:endParaRPr lang="en-US" dirty="0"/>
          </a:p>
          <a:p>
            <a:r>
              <a:rPr lang="en-US" sz="1400" b="1" dirty="0"/>
              <a:t>Romans 10:2-4 – Jesus wanted them to see this truth to put an end to their ignorance! (</a:t>
            </a:r>
            <a:r>
              <a:rPr lang="en-US" sz="1400" b="1" i="1" dirty="0"/>
              <a:t>They stumbled at this stone!</a:t>
            </a:r>
            <a:r>
              <a:rPr lang="en-US" sz="1400" b="1" dirty="0"/>
              <a:t>)</a:t>
            </a:r>
          </a:p>
        </p:txBody>
      </p:sp>
      <p:sp>
        <p:nvSpPr>
          <p:cNvPr id="4" name="Slide Number Placeholder 3"/>
          <p:cNvSpPr>
            <a:spLocks noGrp="1"/>
          </p:cNvSpPr>
          <p:nvPr>
            <p:ph type="sldNum" sz="quarter" idx="10"/>
          </p:nvPr>
        </p:nvSpPr>
        <p:spPr/>
        <p:txBody>
          <a:bodyPr/>
          <a:lstStyle/>
          <a:p>
            <a:fld id="{94B6E984-B8B2-44E4-837F-D419451DB5AB}" type="slidenum">
              <a:rPr lang="en-US" smtClean="0"/>
              <a:t>6</a:t>
            </a:fld>
            <a:endParaRPr lang="en-US"/>
          </a:p>
        </p:txBody>
      </p:sp>
    </p:spTree>
    <p:extLst>
      <p:ext uri="{BB962C8B-B14F-4D97-AF65-F5344CB8AC3E}">
        <p14:creationId xmlns:p14="http://schemas.microsoft.com/office/powerpoint/2010/main" val="1667258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Conclusion</a:t>
            </a:r>
            <a:endParaRPr lang="en-US" dirty="0"/>
          </a:p>
          <a:p>
            <a:pPr marL="171450" lvl="0" indent="-171450">
              <a:buFont typeface="Arial" panose="020B0604020202020204" pitchFamily="34" charset="0"/>
              <a:buChar char="•"/>
            </a:pPr>
            <a:r>
              <a:rPr lang="en-US" dirty="0"/>
              <a:t>Questions can be used for good or bad.</a:t>
            </a:r>
          </a:p>
          <a:p>
            <a:pPr marL="171450" lvl="0" indent="-171450">
              <a:buFont typeface="Arial" panose="020B0604020202020204" pitchFamily="34" charset="0"/>
              <a:buChar char="•"/>
            </a:pPr>
            <a:r>
              <a:rPr lang="en-US" dirty="0"/>
              <a:t>We must understand God’s will for us allows us, and expects us to be subject to governing authorities.</a:t>
            </a:r>
          </a:p>
          <a:p>
            <a:pPr marL="171450" lvl="0" indent="-171450">
              <a:buFont typeface="Arial" panose="020B0604020202020204" pitchFamily="34" charset="0"/>
              <a:buChar char="•"/>
            </a:pPr>
            <a:r>
              <a:rPr lang="en-US" dirty="0"/>
              <a:t>We must look forward to and prepare for the resurrection. This world is not our home.</a:t>
            </a:r>
          </a:p>
          <a:p>
            <a:pPr marL="171450" lvl="0" indent="-171450">
              <a:buFont typeface="Arial" panose="020B0604020202020204" pitchFamily="34" charset="0"/>
              <a:buChar char="•"/>
            </a:pPr>
            <a:r>
              <a:rPr lang="en-US" dirty="0"/>
              <a:t>We must love God by keeping all commandments in sincerity.</a:t>
            </a:r>
          </a:p>
          <a:p>
            <a:pPr marL="171450" lvl="0" indent="-171450">
              <a:buFont typeface="Arial" panose="020B0604020202020204" pitchFamily="34" charset="0"/>
              <a:buChar char="•"/>
            </a:pPr>
            <a:r>
              <a:rPr lang="en-US" dirty="0"/>
              <a:t>We must believe that Jesus is the Son of God to be saved.</a:t>
            </a:r>
          </a:p>
          <a:p>
            <a:pPr marL="628650" lvl="1" indent="-171450">
              <a:buFont typeface="Arial" panose="020B0604020202020204" pitchFamily="34" charset="0"/>
              <a:buChar char="•"/>
            </a:pPr>
            <a:r>
              <a:rPr lang="en-US" b="1" dirty="0"/>
              <a:t>Jesus loves us and wants us to come to the knowledge of the truth.</a:t>
            </a:r>
            <a:endParaRPr lang="en-US" dirty="0"/>
          </a:p>
          <a:p>
            <a:pPr marL="628650" lvl="1" indent="-171450">
              <a:buFont typeface="Arial" panose="020B0604020202020204" pitchFamily="34" charset="0"/>
              <a:buChar char="•"/>
            </a:pPr>
            <a:r>
              <a:rPr lang="en-US" b="1" dirty="0"/>
              <a:t>That truth demands change, and we must be willing to conform to it in order to be children of God and receive the promises.</a:t>
            </a:r>
            <a:endParaRPr lang="en-US" dirty="0"/>
          </a:p>
          <a:p>
            <a:endParaRPr lang="en-US" dirty="0"/>
          </a:p>
        </p:txBody>
      </p:sp>
      <p:sp>
        <p:nvSpPr>
          <p:cNvPr id="4" name="Slide Number Placeholder 3"/>
          <p:cNvSpPr>
            <a:spLocks noGrp="1"/>
          </p:cNvSpPr>
          <p:nvPr>
            <p:ph type="sldNum" sz="quarter" idx="10"/>
          </p:nvPr>
        </p:nvSpPr>
        <p:spPr/>
        <p:txBody>
          <a:bodyPr/>
          <a:lstStyle/>
          <a:p>
            <a:fld id="{94B6E984-B8B2-44E4-837F-D419451DB5AB}" type="slidenum">
              <a:rPr lang="en-US" smtClean="0"/>
              <a:t>7</a:t>
            </a:fld>
            <a:endParaRPr lang="en-US"/>
          </a:p>
        </p:txBody>
      </p:sp>
    </p:spTree>
    <p:extLst>
      <p:ext uri="{BB962C8B-B14F-4D97-AF65-F5344CB8AC3E}">
        <p14:creationId xmlns:p14="http://schemas.microsoft.com/office/powerpoint/2010/main" val="2124170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EF0100-7B61-4C37-A31E-4026CE4B0829}" type="datetimeFigureOut">
              <a:rPr lang="en-US" smtClean="0"/>
              <a:t>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297F1-53AD-437E-9A61-A75E5848726E}" type="slidenum">
              <a:rPr lang="en-US" smtClean="0"/>
              <a:t>‹#›</a:t>
            </a:fld>
            <a:endParaRPr lang="en-US"/>
          </a:p>
        </p:txBody>
      </p:sp>
    </p:spTree>
    <p:extLst>
      <p:ext uri="{BB962C8B-B14F-4D97-AF65-F5344CB8AC3E}">
        <p14:creationId xmlns:p14="http://schemas.microsoft.com/office/powerpoint/2010/main" val="3695352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EF0100-7B61-4C37-A31E-4026CE4B0829}" type="datetimeFigureOut">
              <a:rPr lang="en-US" smtClean="0"/>
              <a:t>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297F1-53AD-437E-9A61-A75E5848726E}" type="slidenum">
              <a:rPr lang="en-US" smtClean="0"/>
              <a:t>‹#›</a:t>
            </a:fld>
            <a:endParaRPr lang="en-US"/>
          </a:p>
        </p:txBody>
      </p:sp>
    </p:spTree>
    <p:extLst>
      <p:ext uri="{BB962C8B-B14F-4D97-AF65-F5344CB8AC3E}">
        <p14:creationId xmlns:p14="http://schemas.microsoft.com/office/powerpoint/2010/main" val="1851856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EF0100-7B61-4C37-A31E-4026CE4B0829}" type="datetimeFigureOut">
              <a:rPr lang="en-US" smtClean="0"/>
              <a:t>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297F1-53AD-437E-9A61-A75E5848726E}" type="slidenum">
              <a:rPr lang="en-US" smtClean="0"/>
              <a:t>‹#›</a:t>
            </a:fld>
            <a:endParaRPr lang="en-US"/>
          </a:p>
        </p:txBody>
      </p:sp>
    </p:spTree>
    <p:extLst>
      <p:ext uri="{BB962C8B-B14F-4D97-AF65-F5344CB8AC3E}">
        <p14:creationId xmlns:p14="http://schemas.microsoft.com/office/powerpoint/2010/main" val="3659457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EF0100-7B61-4C37-A31E-4026CE4B0829}" type="datetimeFigureOut">
              <a:rPr lang="en-US" smtClean="0"/>
              <a:t>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297F1-53AD-437E-9A61-A75E5848726E}" type="slidenum">
              <a:rPr lang="en-US" smtClean="0"/>
              <a:t>‹#›</a:t>
            </a:fld>
            <a:endParaRPr lang="en-US"/>
          </a:p>
        </p:txBody>
      </p:sp>
    </p:spTree>
    <p:extLst>
      <p:ext uri="{BB962C8B-B14F-4D97-AF65-F5344CB8AC3E}">
        <p14:creationId xmlns:p14="http://schemas.microsoft.com/office/powerpoint/2010/main" val="2102170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EF0100-7B61-4C37-A31E-4026CE4B0829}" type="datetimeFigureOut">
              <a:rPr lang="en-US" smtClean="0"/>
              <a:t>2/13/2016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2297F1-53AD-437E-9A61-A75E5848726E}" type="slidenum">
              <a:rPr lang="en-US" smtClean="0"/>
              <a:t>‹#›</a:t>
            </a:fld>
            <a:endParaRPr lang="en-US"/>
          </a:p>
        </p:txBody>
      </p:sp>
    </p:spTree>
    <p:extLst>
      <p:ext uri="{BB962C8B-B14F-4D97-AF65-F5344CB8AC3E}">
        <p14:creationId xmlns:p14="http://schemas.microsoft.com/office/powerpoint/2010/main" val="1146351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8EF0100-7B61-4C37-A31E-4026CE4B0829}" type="datetimeFigureOut">
              <a:rPr lang="en-US" smtClean="0"/>
              <a:t>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2297F1-53AD-437E-9A61-A75E5848726E}" type="slidenum">
              <a:rPr lang="en-US" smtClean="0"/>
              <a:t>‹#›</a:t>
            </a:fld>
            <a:endParaRPr lang="en-US"/>
          </a:p>
        </p:txBody>
      </p:sp>
    </p:spTree>
    <p:extLst>
      <p:ext uri="{BB962C8B-B14F-4D97-AF65-F5344CB8AC3E}">
        <p14:creationId xmlns:p14="http://schemas.microsoft.com/office/powerpoint/2010/main" val="1754089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8EF0100-7B61-4C37-A31E-4026CE4B0829}" type="datetimeFigureOut">
              <a:rPr lang="en-US" smtClean="0"/>
              <a:t>2/13/2016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2297F1-53AD-437E-9A61-A75E5848726E}" type="slidenum">
              <a:rPr lang="en-US" smtClean="0"/>
              <a:t>‹#›</a:t>
            </a:fld>
            <a:endParaRPr lang="en-US"/>
          </a:p>
        </p:txBody>
      </p:sp>
    </p:spTree>
    <p:extLst>
      <p:ext uri="{BB962C8B-B14F-4D97-AF65-F5344CB8AC3E}">
        <p14:creationId xmlns:p14="http://schemas.microsoft.com/office/powerpoint/2010/main" val="108093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8EF0100-7B61-4C37-A31E-4026CE4B0829}" type="datetimeFigureOut">
              <a:rPr lang="en-US" smtClean="0"/>
              <a:t>2/13/2016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2297F1-53AD-437E-9A61-A75E5848726E}" type="slidenum">
              <a:rPr lang="en-US" smtClean="0"/>
              <a:t>‹#›</a:t>
            </a:fld>
            <a:endParaRPr lang="en-US"/>
          </a:p>
        </p:txBody>
      </p:sp>
    </p:spTree>
    <p:extLst>
      <p:ext uri="{BB962C8B-B14F-4D97-AF65-F5344CB8AC3E}">
        <p14:creationId xmlns:p14="http://schemas.microsoft.com/office/powerpoint/2010/main" val="2647561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EF0100-7B61-4C37-A31E-4026CE4B0829}" type="datetimeFigureOut">
              <a:rPr lang="en-US" smtClean="0"/>
              <a:t>2/13/2016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2297F1-53AD-437E-9A61-A75E5848726E}" type="slidenum">
              <a:rPr lang="en-US" smtClean="0"/>
              <a:t>‹#›</a:t>
            </a:fld>
            <a:endParaRPr lang="en-US"/>
          </a:p>
        </p:txBody>
      </p:sp>
    </p:spTree>
    <p:extLst>
      <p:ext uri="{BB962C8B-B14F-4D97-AF65-F5344CB8AC3E}">
        <p14:creationId xmlns:p14="http://schemas.microsoft.com/office/powerpoint/2010/main" val="15392164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EF0100-7B61-4C37-A31E-4026CE4B0829}" type="datetimeFigureOut">
              <a:rPr lang="en-US" smtClean="0"/>
              <a:t>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2297F1-53AD-437E-9A61-A75E5848726E}" type="slidenum">
              <a:rPr lang="en-US" smtClean="0"/>
              <a:t>‹#›</a:t>
            </a:fld>
            <a:endParaRPr lang="en-US"/>
          </a:p>
        </p:txBody>
      </p:sp>
    </p:spTree>
    <p:extLst>
      <p:ext uri="{BB962C8B-B14F-4D97-AF65-F5344CB8AC3E}">
        <p14:creationId xmlns:p14="http://schemas.microsoft.com/office/powerpoint/2010/main" val="2576462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EF0100-7B61-4C37-A31E-4026CE4B0829}" type="datetimeFigureOut">
              <a:rPr lang="en-US" smtClean="0"/>
              <a:t>2/13/2016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2297F1-53AD-437E-9A61-A75E5848726E}" type="slidenum">
              <a:rPr lang="en-US" smtClean="0"/>
              <a:t>‹#›</a:t>
            </a:fld>
            <a:endParaRPr lang="en-US"/>
          </a:p>
        </p:txBody>
      </p:sp>
    </p:spTree>
    <p:extLst>
      <p:ext uri="{BB962C8B-B14F-4D97-AF65-F5344CB8AC3E}">
        <p14:creationId xmlns:p14="http://schemas.microsoft.com/office/powerpoint/2010/main" val="880343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EF0100-7B61-4C37-A31E-4026CE4B0829}" type="datetimeFigureOut">
              <a:rPr lang="en-US" smtClean="0"/>
              <a:t>2/13/2016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297F1-53AD-437E-9A61-A75E5848726E}" type="slidenum">
              <a:rPr lang="en-US" smtClean="0"/>
              <a:t>‹#›</a:t>
            </a:fld>
            <a:endParaRPr lang="en-US"/>
          </a:p>
        </p:txBody>
      </p:sp>
    </p:spTree>
    <p:extLst>
      <p:ext uri="{BB962C8B-B14F-4D97-AF65-F5344CB8AC3E}">
        <p14:creationId xmlns:p14="http://schemas.microsoft.com/office/powerpoint/2010/main" val="39866485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14889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30363"/>
            <a:ext cx="7772400" cy="2387600"/>
          </a:xfrm>
        </p:spPr>
        <p:txBody>
          <a:bodyPr>
            <a:normAutofit/>
          </a:bodyPr>
          <a:lstStyle/>
          <a:p>
            <a:r>
              <a:rPr lang="en-US" sz="7200" b="1" dirty="0" smtClean="0">
                <a:latin typeface="Copperplate Gothic Bold" panose="020E0705020206020404" pitchFamily="34" charset="0"/>
              </a:rPr>
              <a:t>Questioning Jesus</a:t>
            </a:r>
            <a:endParaRPr lang="en-US" sz="7200" b="1" dirty="0">
              <a:latin typeface="Copperplate Gothic Bold" panose="020E0705020206020404" pitchFamily="34" charset="0"/>
            </a:endParaRPr>
          </a:p>
        </p:txBody>
      </p:sp>
      <p:sp>
        <p:nvSpPr>
          <p:cNvPr id="3" name="Subtitle 2"/>
          <p:cNvSpPr>
            <a:spLocks noGrp="1"/>
          </p:cNvSpPr>
          <p:nvPr>
            <p:ph type="subTitle" idx="1"/>
          </p:nvPr>
        </p:nvSpPr>
        <p:spPr>
          <a:xfrm>
            <a:off x="1143000" y="4110038"/>
            <a:ext cx="6858000" cy="1655762"/>
          </a:xfrm>
        </p:spPr>
        <p:txBody>
          <a:bodyPr>
            <a:normAutofit/>
          </a:bodyPr>
          <a:lstStyle/>
          <a:p>
            <a:r>
              <a:rPr lang="en-US" sz="3600" i="1" dirty="0" smtClean="0"/>
              <a:t>Matthew 22:15-46</a:t>
            </a:r>
            <a:endParaRPr lang="en-US" sz="3600" i="1" dirty="0"/>
          </a:p>
        </p:txBody>
      </p:sp>
    </p:spTree>
    <p:extLst>
      <p:ext uri="{BB962C8B-B14F-4D97-AF65-F5344CB8AC3E}">
        <p14:creationId xmlns:p14="http://schemas.microsoft.com/office/powerpoint/2010/main" val="350382136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19126"/>
            <a:ext cx="7886700" cy="1325563"/>
          </a:xfrm>
        </p:spPr>
        <p:txBody>
          <a:bodyPr>
            <a:normAutofit fontScale="90000"/>
          </a:bodyPr>
          <a:lstStyle/>
          <a:p>
            <a:pPr algn="ctr"/>
            <a:r>
              <a:rPr lang="en-US" sz="4900" b="1" dirty="0" smtClean="0">
                <a:latin typeface="Copperplate Gothic Bold" panose="020E0705020206020404" pitchFamily="34" charset="0"/>
              </a:rPr>
              <a:t>The Pharisees</a:t>
            </a:r>
            <a:br>
              <a:rPr lang="en-US" sz="4900" b="1" dirty="0" smtClean="0">
                <a:latin typeface="Copperplate Gothic Bold" panose="020E0705020206020404" pitchFamily="34" charset="0"/>
              </a:rPr>
            </a:br>
            <a:r>
              <a:rPr lang="en-US" sz="4900" b="1" dirty="0" smtClean="0">
                <a:latin typeface="Copperplate Gothic Bold" panose="020E0705020206020404" pitchFamily="34" charset="0"/>
              </a:rPr>
              <a:t>– Taxes –</a:t>
            </a:r>
            <a:r>
              <a:rPr lang="en-US" sz="4800" b="1" dirty="0" smtClean="0">
                <a:latin typeface="Copperplate Gothic Bold" panose="020E0705020206020404" pitchFamily="34" charset="0"/>
              </a:rPr>
              <a:t/>
            </a:r>
            <a:br>
              <a:rPr lang="en-US" sz="4800" b="1" dirty="0" smtClean="0">
                <a:latin typeface="Copperplate Gothic Bold" panose="020E0705020206020404" pitchFamily="34" charset="0"/>
              </a:rPr>
            </a:br>
            <a:r>
              <a:rPr lang="en-US" sz="3200" i="1" dirty="0" smtClean="0">
                <a:latin typeface="+mn-lt"/>
              </a:rPr>
              <a:t>(v. 15-22)</a:t>
            </a:r>
            <a:endParaRPr lang="en-US" sz="3200" i="1" dirty="0">
              <a:latin typeface="Copperplate Gothic Bold" panose="020E0705020206020404" pitchFamily="34" charset="0"/>
            </a:endParaRPr>
          </a:p>
        </p:txBody>
      </p:sp>
      <p:sp>
        <p:nvSpPr>
          <p:cNvPr id="3" name="Content Placeholder 2"/>
          <p:cNvSpPr>
            <a:spLocks noGrp="1"/>
          </p:cNvSpPr>
          <p:nvPr>
            <p:ph idx="1"/>
          </p:nvPr>
        </p:nvSpPr>
        <p:spPr/>
        <p:txBody>
          <a:bodyPr>
            <a:normAutofit/>
          </a:bodyPr>
          <a:lstStyle/>
          <a:p>
            <a:pPr marL="0" indent="0" algn="ctr">
              <a:buNone/>
            </a:pPr>
            <a:endParaRPr lang="en-US" sz="900" b="1" dirty="0" smtClean="0"/>
          </a:p>
          <a:p>
            <a:pPr marL="0" indent="0" algn="ctr">
              <a:buNone/>
            </a:pPr>
            <a:r>
              <a:rPr lang="en-US" sz="3600" b="1" dirty="0" smtClean="0"/>
              <a:t>Motive – to entangle</a:t>
            </a:r>
          </a:p>
          <a:p>
            <a:pPr marL="0" indent="0" algn="ctr">
              <a:buNone/>
            </a:pPr>
            <a:r>
              <a:rPr lang="en-US" sz="3200" i="1" dirty="0" smtClean="0"/>
              <a:t>(v. 15, 18)</a:t>
            </a:r>
          </a:p>
          <a:p>
            <a:pPr marL="0" indent="0" algn="ctr">
              <a:buNone/>
            </a:pPr>
            <a:r>
              <a:rPr lang="en-US" sz="3600" b="1" dirty="0" smtClean="0"/>
              <a:t>Answer (v. 19-22)</a:t>
            </a:r>
          </a:p>
          <a:p>
            <a:pPr marL="0" indent="0" algn="ctr">
              <a:buNone/>
            </a:pPr>
            <a:r>
              <a:rPr lang="en-US" sz="3200" i="1" dirty="0" smtClean="0"/>
              <a:t>– Romans 13:1-7; 1 Timothy 2:1-2;                     1 Peter 2:17 –</a:t>
            </a:r>
          </a:p>
          <a:p>
            <a:pPr marL="0" indent="0" algn="ctr">
              <a:buNone/>
            </a:pPr>
            <a:r>
              <a:rPr lang="en-US" sz="3600" b="1" dirty="0" smtClean="0"/>
              <a:t>Exception</a:t>
            </a:r>
          </a:p>
          <a:p>
            <a:pPr marL="0" indent="0" algn="ctr">
              <a:buNone/>
            </a:pPr>
            <a:r>
              <a:rPr lang="en-US" sz="3200" i="1" dirty="0" smtClean="0"/>
              <a:t>– Acts 5:28-29 –</a:t>
            </a:r>
            <a:endParaRPr lang="en-US" sz="3200" i="1" dirty="0"/>
          </a:p>
        </p:txBody>
      </p:sp>
    </p:spTree>
    <p:extLst>
      <p:ext uri="{BB962C8B-B14F-4D97-AF65-F5344CB8AC3E}">
        <p14:creationId xmlns:p14="http://schemas.microsoft.com/office/powerpoint/2010/main" val="14892427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19126"/>
            <a:ext cx="7886700" cy="1325563"/>
          </a:xfrm>
        </p:spPr>
        <p:txBody>
          <a:bodyPr>
            <a:normAutofit fontScale="90000"/>
          </a:bodyPr>
          <a:lstStyle/>
          <a:p>
            <a:pPr algn="ctr"/>
            <a:r>
              <a:rPr lang="en-US" sz="4900" b="1" dirty="0" smtClean="0">
                <a:latin typeface="Copperplate Gothic Bold" panose="020E0705020206020404" pitchFamily="34" charset="0"/>
              </a:rPr>
              <a:t>The Sadducees </a:t>
            </a:r>
            <a:br>
              <a:rPr lang="en-US" sz="4900" b="1" dirty="0" smtClean="0">
                <a:latin typeface="Copperplate Gothic Bold" panose="020E0705020206020404" pitchFamily="34" charset="0"/>
              </a:rPr>
            </a:br>
            <a:r>
              <a:rPr lang="en-US" sz="4900" b="1" dirty="0" smtClean="0">
                <a:latin typeface="Copperplate Gothic Bold" panose="020E0705020206020404" pitchFamily="34" charset="0"/>
              </a:rPr>
              <a:t>– Resurrection –</a:t>
            </a:r>
            <a:r>
              <a:rPr lang="en-US" sz="4800" b="1" dirty="0" smtClean="0">
                <a:latin typeface="Copperplate Gothic Bold" panose="020E0705020206020404" pitchFamily="34" charset="0"/>
              </a:rPr>
              <a:t/>
            </a:r>
            <a:br>
              <a:rPr lang="en-US" sz="4800" b="1" dirty="0" smtClean="0">
                <a:latin typeface="Copperplate Gothic Bold" panose="020E0705020206020404" pitchFamily="34" charset="0"/>
              </a:rPr>
            </a:br>
            <a:r>
              <a:rPr lang="en-US" sz="3200" i="1" dirty="0" smtClean="0">
                <a:latin typeface="+mn-lt"/>
              </a:rPr>
              <a:t>(v. 23-33)</a:t>
            </a:r>
            <a:endParaRPr lang="en-US" sz="3200" i="1" dirty="0">
              <a:latin typeface="Copperplate Gothic Bold" panose="020E0705020206020404" pitchFamily="34" charset="0"/>
            </a:endParaRPr>
          </a:p>
        </p:txBody>
      </p:sp>
      <p:sp>
        <p:nvSpPr>
          <p:cNvPr id="3" name="Content Placeholder 2"/>
          <p:cNvSpPr>
            <a:spLocks noGrp="1"/>
          </p:cNvSpPr>
          <p:nvPr>
            <p:ph idx="1"/>
          </p:nvPr>
        </p:nvSpPr>
        <p:spPr/>
        <p:txBody>
          <a:bodyPr>
            <a:normAutofit/>
          </a:bodyPr>
          <a:lstStyle/>
          <a:p>
            <a:pPr marL="0" indent="0" algn="ctr">
              <a:buNone/>
            </a:pPr>
            <a:endParaRPr lang="en-US" sz="3200" b="1" dirty="0" smtClean="0"/>
          </a:p>
          <a:p>
            <a:pPr marL="0" indent="0" algn="ctr">
              <a:buNone/>
            </a:pPr>
            <a:r>
              <a:rPr lang="en-US" sz="3600" b="1" dirty="0" smtClean="0"/>
              <a:t>Motive – to disprove resurrection</a:t>
            </a:r>
          </a:p>
          <a:p>
            <a:pPr marL="0" indent="0" algn="ctr">
              <a:buNone/>
            </a:pPr>
            <a:r>
              <a:rPr lang="en-US" sz="3200" i="1" dirty="0" smtClean="0"/>
              <a:t>(v. 23-28)</a:t>
            </a:r>
          </a:p>
          <a:p>
            <a:pPr marL="0" indent="0" algn="ctr">
              <a:buNone/>
            </a:pPr>
            <a:r>
              <a:rPr lang="en-US" sz="3600" b="1" dirty="0" smtClean="0"/>
              <a:t>Answer (v. 29-32)</a:t>
            </a:r>
          </a:p>
          <a:p>
            <a:pPr marL="0" indent="0" algn="ctr">
              <a:buNone/>
            </a:pPr>
            <a:r>
              <a:rPr lang="en-US" sz="3200" i="1" dirty="0" smtClean="0"/>
              <a:t>Not knowing scripture or the power of God.</a:t>
            </a:r>
          </a:p>
          <a:p>
            <a:pPr marL="0" indent="0" algn="ctr">
              <a:buNone/>
            </a:pPr>
            <a:r>
              <a:rPr lang="en-US" sz="3200" i="1" dirty="0" smtClean="0"/>
              <a:t>– 1 Corinthians 15:50; Genesis 2:24;     Hebrews 11:13-16 –</a:t>
            </a:r>
          </a:p>
        </p:txBody>
      </p:sp>
    </p:spTree>
    <p:extLst>
      <p:ext uri="{BB962C8B-B14F-4D97-AF65-F5344CB8AC3E}">
        <p14:creationId xmlns:p14="http://schemas.microsoft.com/office/powerpoint/2010/main" val="37581148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19126"/>
            <a:ext cx="7886700" cy="1325563"/>
          </a:xfrm>
        </p:spPr>
        <p:txBody>
          <a:bodyPr>
            <a:normAutofit fontScale="90000"/>
          </a:bodyPr>
          <a:lstStyle/>
          <a:p>
            <a:pPr algn="ctr"/>
            <a:r>
              <a:rPr lang="en-US" sz="4900" b="1" dirty="0" smtClean="0">
                <a:latin typeface="Copperplate Gothic Bold" panose="020E0705020206020404" pitchFamily="34" charset="0"/>
              </a:rPr>
              <a:t>The Scribe </a:t>
            </a:r>
            <a:br>
              <a:rPr lang="en-US" sz="4900" b="1" dirty="0" smtClean="0">
                <a:latin typeface="Copperplate Gothic Bold" panose="020E0705020206020404" pitchFamily="34" charset="0"/>
              </a:rPr>
            </a:br>
            <a:r>
              <a:rPr lang="en-US" sz="4900" b="1" dirty="0" smtClean="0">
                <a:latin typeface="Copperplate Gothic Bold" panose="020E0705020206020404" pitchFamily="34" charset="0"/>
              </a:rPr>
              <a:t>– Commandments –</a:t>
            </a:r>
            <a:r>
              <a:rPr lang="en-US" sz="4800" b="1" dirty="0" smtClean="0">
                <a:latin typeface="Copperplate Gothic Bold" panose="020E0705020206020404" pitchFamily="34" charset="0"/>
              </a:rPr>
              <a:t/>
            </a:r>
            <a:br>
              <a:rPr lang="en-US" sz="4800" b="1" dirty="0" smtClean="0">
                <a:latin typeface="Copperplate Gothic Bold" panose="020E0705020206020404" pitchFamily="34" charset="0"/>
              </a:rPr>
            </a:br>
            <a:r>
              <a:rPr lang="en-US" sz="3200" i="1" dirty="0" smtClean="0">
                <a:latin typeface="+mn-lt"/>
              </a:rPr>
              <a:t>(v. 34-40)</a:t>
            </a:r>
            <a:endParaRPr lang="en-US" sz="3200" i="1" dirty="0">
              <a:latin typeface="Copperplate Gothic Bold" panose="020E0705020206020404" pitchFamily="34" charset="0"/>
            </a:endParaRPr>
          </a:p>
        </p:txBody>
      </p:sp>
      <p:sp>
        <p:nvSpPr>
          <p:cNvPr id="3" name="Content Placeholder 2"/>
          <p:cNvSpPr>
            <a:spLocks noGrp="1"/>
          </p:cNvSpPr>
          <p:nvPr>
            <p:ph idx="1"/>
          </p:nvPr>
        </p:nvSpPr>
        <p:spPr/>
        <p:txBody>
          <a:bodyPr>
            <a:normAutofit/>
          </a:bodyPr>
          <a:lstStyle/>
          <a:p>
            <a:pPr marL="0" indent="0" algn="ctr">
              <a:buNone/>
            </a:pPr>
            <a:endParaRPr lang="en-US" b="1" dirty="0" smtClean="0"/>
          </a:p>
          <a:p>
            <a:pPr marL="0" indent="0" algn="ctr">
              <a:buNone/>
            </a:pPr>
            <a:endParaRPr lang="en-US" sz="1100" b="1" dirty="0"/>
          </a:p>
          <a:p>
            <a:pPr marL="0" indent="0" algn="ctr">
              <a:buNone/>
            </a:pPr>
            <a:r>
              <a:rPr lang="en-US" sz="3600" b="1" dirty="0" smtClean="0"/>
              <a:t>Motive – to test Jesus</a:t>
            </a:r>
          </a:p>
          <a:p>
            <a:pPr marL="0" indent="0" algn="ctr">
              <a:buNone/>
            </a:pPr>
            <a:r>
              <a:rPr lang="en-US" sz="3200" i="1" dirty="0" smtClean="0"/>
              <a:t>(v. 35)</a:t>
            </a:r>
          </a:p>
          <a:p>
            <a:pPr marL="0" indent="0" algn="ctr">
              <a:buNone/>
            </a:pPr>
            <a:r>
              <a:rPr lang="en-US" sz="3600" b="1" dirty="0" smtClean="0"/>
              <a:t>Answer (v. 37-40)</a:t>
            </a:r>
          </a:p>
          <a:p>
            <a:pPr marL="0" indent="0" algn="ctr">
              <a:buNone/>
            </a:pPr>
            <a:r>
              <a:rPr lang="en-US" sz="3200" i="1" dirty="0" smtClean="0"/>
              <a:t>– John 14:15; 1 John 5:3; 4:20-21;                Mark 12:32-34 –</a:t>
            </a:r>
          </a:p>
        </p:txBody>
      </p:sp>
    </p:spTree>
    <p:extLst>
      <p:ext uri="{BB962C8B-B14F-4D97-AF65-F5344CB8AC3E}">
        <p14:creationId xmlns:p14="http://schemas.microsoft.com/office/powerpoint/2010/main" val="23114809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19126"/>
            <a:ext cx="7886700" cy="1325563"/>
          </a:xfrm>
        </p:spPr>
        <p:txBody>
          <a:bodyPr>
            <a:normAutofit fontScale="90000"/>
          </a:bodyPr>
          <a:lstStyle/>
          <a:p>
            <a:pPr algn="ctr"/>
            <a:r>
              <a:rPr lang="en-US" sz="4900" b="1" dirty="0" smtClean="0">
                <a:latin typeface="Copperplate Gothic Bold" panose="020E0705020206020404" pitchFamily="34" charset="0"/>
              </a:rPr>
              <a:t>Jesus </a:t>
            </a:r>
            <a:br>
              <a:rPr lang="en-US" sz="4900" b="1" dirty="0" smtClean="0">
                <a:latin typeface="Copperplate Gothic Bold" panose="020E0705020206020404" pitchFamily="34" charset="0"/>
              </a:rPr>
            </a:br>
            <a:r>
              <a:rPr lang="en-US" sz="4900" b="1" dirty="0" smtClean="0">
                <a:latin typeface="Copperplate Gothic Bold" panose="020E0705020206020404" pitchFamily="34" charset="0"/>
              </a:rPr>
              <a:t>– The Christ –</a:t>
            </a:r>
            <a:r>
              <a:rPr lang="en-US" sz="4800" b="1" dirty="0" smtClean="0">
                <a:latin typeface="Copperplate Gothic Bold" panose="020E0705020206020404" pitchFamily="34" charset="0"/>
              </a:rPr>
              <a:t/>
            </a:r>
            <a:br>
              <a:rPr lang="en-US" sz="4800" b="1" dirty="0" smtClean="0">
                <a:latin typeface="Copperplate Gothic Bold" panose="020E0705020206020404" pitchFamily="34" charset="0"/>
              </a:rPr>
            </a:br>
            <a:r>
              <a:rPr lang="en-US" sz="3200" i="1" dirty="0" smtClean="0">
                <a:latin typeface="+mn-lt"/>
              </a:rPr>
              <a:t>(v. 41-46)</a:t>
            </a:r>
            <a:endParaRPr lang="en-US" sz="3200" i="1" dirty="0">
              <a:latin typeface="Copperplate Gothic Bold" panose="020E0705020206020404" pitchFamily="34" charset="0"/>
            </a:endParaRPr>
          </a:p>
        </p:txBody>
      </p:sp>
      <p:sp>
        <p:nvSpPr>
          <p:cNvPr id="3" name="Content Placeholder 2"/>
          <p:cNvSpPr>
            <a:spLocks noGrp="1"/>
          </p:cNvSpPr>
          <p:nvPr>
            <p:ph idx="1"/>
          </p:nvPr>
        </p:nvSpPr>
        <p:spPr/>
        <p:txBody>
          <a:bodyPr>
            <a:normAutofit/>
          </a:bodyPr>
          <a:lstStyle/>
          <a:p>
            <a:pPr marL="0" indent="0" algn="ctr">
              <a:buNone/>
            </a:pPr>
            <a:endParaRPr lang="en-US" b="1" dirty="0" smtClean="0"/>
          </a:p>
          <a:p>
            <a:pPr marL="0" indent="0" algn="ctr">
              <a:buNone/>
            </a:pPr>
            <a:endParaRPr lang="en-US" b="1" dirty="0"/>
          </a:p>
          <a:p>
            <a:pPr marL="0" indent="0" algn="ctr">
              <a:buNone/>
            </a:pPr>
            <a:r>
              <a:rPr lang="en-US" sz="3600" b="1" dirty="0" smtClean="0"/>
              <a:t>Motive – to teach and save</a:t>
            </a:r>
          </a:p>
          <a:p>
            <a:pPr marL="0" indent="0" algn="ctr">
              <a:buNone/>
            </a:pPr>
            <a:r>
              <a:rPr lang="en-US" sz="3200" i="1" dirty="0" smtClean="0"/>
              <a:t>– John 8:23-24; 18:36 –</a:t>
            </a:r>
          </a:p>
          <a:p>
            <a:pPr marL="0" indent="0" algn="ctr">
              <a:buNone/>
            </a:pPr>
            <a:r>
              <a:rPr lang="en-US" sz="3600" b="1" dirty="0" smtClean="0"/>
              <a:t>The Christ is the Son of God</a:t>
            </a:r>
          </a:p>
          <a:p>
            <a:pPr marL="0" indent="0" algn="ctr">
              <a:buNone/>
            </a:pPr>
            <a:r>
              <a:rPr lang="en-US" sz="3200" i="1" dirty="0" smtClean="0"/>
              <a:t>– (v. 43-44); Romans 1:3-4; 10:2-4 –</a:t>
            </a:r>
          </a:p>
        </p:txBody>
      </p:sp>
    </p:spTree>
    <p:extLst>
      <p:ext uri="{BB962C8B-B14F-4D97-AF65-F5344CB8AC3E}">
        <p14:creationId xmlns:p14="http://schemas.microsoft.com/office/powerpoint/2010/main" val="24092730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30363"/>
            <a:ext cx="7772400" cy="2387600"/>
          </a:xfrm>
        </p:spPr>
        <p:txBody>
          <a:bodyPr>
            <a:normAutofit/>
          </a:bodyPr>
          <a:lstStyle/>
          <a:p>
            <a:r>
              <a:rPr lang="en-US" sz="7200" b="1" dirty="0" smtClean="0">
                <a:latin typeface="Copperplate Gothic Bold" panose="020E0705020206020404" pitchFamily="34" charset="0"/>
              </a:rPr>
              <a:t>Questioning Jesus</a:t>
            </a:r>
            <a:endParaRPr lang="en-US" sz="7200" b="1" dirty="0">
              <a:latin typeface="Copperplate Gothic Bold" panose="020E0705020206020404" pitchFamily="34" charset="0"/>
            </a:endParaRPr>
          </a:p>
        </p:txBody>
      </p:sp>
      <p:sp>
        <p:nvSpPr>
          <p:cNvPr id="3" name="Subtitle 2"/>
          <p:cNvSpPr>
            <a:spLocks noGrp="1"/>
          </p:cNvSpPr>
          <p:nvPr>
            <p:ph type="subTitle" idx="1"/>
          </p:nvPr>
        </p:nvSpPr>
        <p:spPr>
          <a:xfrm>
            <a:off x="1143000" y="4110038"/>
            <a:ext cx="6858000" cy="1655762"/>
          </a:xfrm>
        </p:spPr>
        <p:txBody>
          <a:bodyPr>
            <a:normAutofit/>
          </a:bodyPr>
          <a:lstStyle/>
          <a:p>
            <a:r>
              <a:rPr lang="en-US" sz="3600" i="1" dirty="0" smtClean="0"/>
              <a:t>Matthew 22:15-46</a:t>
            </a:r>
            <a:endParaRPr lang="en-US" sz="3600" i="1" dirty="0"/>
          </a:p>
        </p:txBody>
      </p:sp>
    </p:spTree>
    <p:extLst>
      <p:ext uri="{BB962C8B-B14F-4D97-AF65-F5344CB8AC3E}">
        <p14:creationId xmlns:p14="http://schemas.microsoft.com/office/powerpoint/2010/main" val="124247736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TotalTime>
  <Words>1869</Words>
  <Application>Microsoft Office PowerPoint</Application>
  <PresentationFormat>On-screen Show (4:3)</PresentationFormat>
  <Paragraphs>143</Paragraphs>
  <Slides>7</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Copperplate Gothic Bold</vt:lpstr>
      <vt:lpstr>Wingdings</vt:lpstr>
      <vt:lpstr>Office Theme</vt:lpstr>
      <vt:lpstr>PowerPoint Presentation</vt:lpstr>
      <vt:lpstr>Questioning Jesus</vt:lpstr>
      <vt:lpstr>The Pharisees – Taxes – (v. 15-22)</vt:lpstr>
      <vt:lpstr>The Sadducees  – Resurrection – (v. 23-33)</vt:lpstr>
      <vt:lpstr>The Scribe  – Commandments – (v. 34-40)</vt:lpstr>
      <vt:lpstr>Jesus  – The Christ – (v. 41-46)</vt:lpstr>
      <vt:lpstr>Questioning Jesus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Questioning Jesus</dc:title>
  <dc:creator>Jeremiah Cox</dc:creator>
  <cp:lastModifiedBy>Jeremiah Cox</cp:lastModifiedBy>
  <cp:revision>6</cp:revision>
  <dcterms:created xsi:type="dcterms:W3CDTF">2016-02-14T03:11:22Z</dcterms:created>
  <dcterms:modified xsi:type="dcterms:W3CDTF">2016-02-14T03:40:41Z</dcterms:modified>
</cp:coreProperties>
</file>