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1/31/2016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This is the first of eight lessons in a series titled, </a:t>
            </a:r>
            <a:r>
              <a:rPr lang="en-US" b="1" i="1" dirty="0"/>
              <a:t>“Spoken From The Cross.”</a:t>
            </a:r>
            <a:endParaRPr lang="en-US" dirty="0"/>
          </a:p>
          <a:p>
            <a:pPr marL="171450" lvl="0" indent="-171450">
              <a:buFont typeface="Arial" panose="020B0604020202020204" pitchFamily="34" charset="0"/>
              <a:buChar char="•"/>
            </a:pPr>
            <a:r>
              <a:rPr lang="en-US" dirty="0"/>
              <a:t>An analysis of each phrase uttered from Jesus’ mouth as hung upon the cross will be given special attention with applications made.</a:t>
            </a:r>
          </a:p>
          <a:p>
            <a:pPr marL="171450" lvl="0" indent="-171450">
              <a:buFont typeface="Arial" panose="020B0604020202020204" pitchFamily="34" charset="0"/>
              <a:buChar char="•"/>
            </a:pPr>
            <a:r>
              <a:rPr lang="en-US" dirty="0"/>
              <a:t>These words speak volumes about the Son of God.</a:t>
            </a:r>
          </a:p>
          <a:p>
            <a:pPr marL="628650" lvl="1" indent="-171450">
              <a:buFont typeface="Arial" panose="020B0604020202020204" pitchFamily="34" charset="0"/>
              <a:buChar char="•"/>
            </a:pPr>
            <a:r>
              <a:rPr lang="en-US" dirty="0"/>
              <a:t>He practiced what He preached in the hardest of situations as He plead with the Lord to forgive His offenders (</a:t>
            </a:r>
            <a:r>
              <a:rPr lang="en-US" b="1" dirty="0"/>
              <a:t>cf. Luke 23:34</a:t>
            </a:r>
            <a:r>
              <a:rPr lang="en-US" dirty="0"/>
              <a:t>).</a:t>
            </a:r>
          </a:p>
          <a:p>
            <a:pPr marL="628650" lvl="1" indent="-171450">
              <a:buFont typeface="Arial" panose="020B0604020202020204" pitchFamily="34" charset="0"/>
              <a:buChar char="•"/>
            </a:pPr>
            <a:r>
              <a:rPr lang="en-US" dirty="0"/>
              <a:t>He was selfless in thought as He had sympathy for the grief His mother was experiencing. Her suffering caused Him to suffer (</a:t>
            </a:r>
            <a:r>
              <a:rPr lang="en-US" b="1" dirty="0"/>
              <a:t>cf. John 19:26-27</a:t>
            </a:r>
            <a:r>
              <a:rPr lang="en-US" dirty="0"/>
              <a:t>).</a:t>
            </a:r>
          </a:p>
          <a:p>
            <a:pPr marL="628650" lvl="1" indent="-171450">
              <a:buFont typeface="Arial" panose="020B0604020202020204" pitchFamily="34" charset="0"/>
              <a:buChar char="•"/>
            </a:pPr>
            <a:r>
              <a:rPr lang="en-US" dirty="0"/>
              <a:t>His suffering was extreme. He thirsted, and suffered, as a man (</a:t>
            </a:r>
            <a:r>
              <a:rPr lang="en-US" b="1" dirty="0"/>
              <a:t>cf. John 19:28</a:t>
            </a:r>
            <a:r>
              <a:rPr lang="en-US" dirty="0"/>
              <a:t>).</a:t>
            </a:r>
          </a:p>
          <a:p>
            <a:pPr marL="628650" lvl="1" indent="-171450">
              <a:buFont typeface="Arial" panose="020B0604020202020204" pitchFamily="34" charset="0"/>
              <a:buChar char="•"/>
            </a:pPr>
            <a:r>
              <a:rPr lang="en-US" dirty="0"/>
              <a:t>Among the many opposed, and encumbered by the severe pain, loneliness engulfed Him. Yet, He did not waver in love toward His Father, and anxiously awaited His glory (</a:t>
            </a:r>
            <a:r>
              <a:rPr lang="en-US" b="1" dirty="0"/>
              <a:t>cf. Matthew 27:46; Mark 15:34</a:t>
            </a:r>
            <a:r>
              <a:rPr lang="en-US" dirty="0"/>
              <a:t>).</a:t>
            </a:r>
          </a:p>
          <a:p>
            <a:pPr marL="628650" lvl="1" indent="-171450">
              <a:buFont typeface="Arial" panose="020B0604020202020204" pitchFamily="34" charset="0"/>
              <a:buChar char="•"/>
            </a:pPr>
            <a:r>
              <a:rPr lang="en-US" dirty="0"/>
              <a:t>He was able to accomplish more than was asked of Him when the thief asked to be remembered, showing immense power and mercy (</a:t>
            </a:r>
            <a:r>
              <a:rPr lang="en-US" b="1" dirty="0"/>
              <a:t>cf. Luke 23:43</a:t>
            </a:r>
            <a:r>
              <a:rPr lang="en-US" dirty="0"/>
              <a:t>).</a:t>
            </a:r>
          </a:p>
          <a:p>
            <a:pPr marL="628650" lvl="1" indent="-171450">
              <a:buFont typeface="Arial" panose="020B0604020202020204" pitchFamily="34" charset="0"/>
              <a:buChar char="•"/>
            </a:pPr>
            <a:r>
              <a:rPr lang="en-US" dirty="0"/>
              <a:t>He was aware of His duties as the prophecy fulfiller, and saw them through to the bitter end (</a:t>
            </a:r>
            <a:r>
              <a:rPr lang="en-US" b="1" dirty="0"/>
              <a:t>cf. John 19:30</a:t>
            </a:r>
            <a:r>
              <a:rPr lang="en-US" dirty="0"/>
              <a:t>).</a:t>
            </a:r>
          </a:p>
          <a:p>
            <a:pPr marL="628650" lvl="1" indent="-171450">
              <a:buFont typeface="Arial" panose="020B0604020202020204" pitchFamily="34" charset="0"/>
              <a:buChar char="•"/>
            </a:pPr>
            <a:r>
              <a:rPr lang="en-US" dirty="0"/>
              <a:t>He willingly and voluntarily laid His own life down for us (</a:t>
            </a:r>
            <a:r>
              <a:rPr lang="en-US" b="1" dirty="0"/>
              <a:t>cf. Luke 23:46</a:t>
            </a:r>
            <a:r>
              <a:rPr lang="en-US" dirty="0"/>
              <a:t>).</a:t>
            </a:r>
          </a:p>
          <a:p>
            <a:pPr marL="171450" lvl="0" indent="-171450">
              <a:buFont typeface="Arial" panose="020B0604020202020204" pitchFamily="34" charset="0"/>
              <a:buChar char="•"/>
            </a:pPr>
            <a:r>
              <a:rPr lang="en-US" dirty="0"/>
              <a:t>With these spoken words, Jesus character was manifested.</a:t>
            </a:r>
          </a:p>
          <a:p>
            <a:pPr marL="171450" lvl="0" indent="-171450">
              <a:buFont typeface="Arial" panose="020B0604020202020204" pitchFamily="34" charset="0"/>
              <a:buChar char="•"/>
            </a:pPr>
            <a:r>
              <a:rPr lang="en-US" b="1" dirty="0"/>
              <a:t>Yet, the setting in which these words were spoken speaks volumes about Jesus as well.</a:t>
            </a:r>
            <a:r>
              <a:rPr lang="en-US" dirty="0"/>
              <a:t>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Leading To The Cross</a:t>
            </a:r>
          </a:p>
          <a:p>
            <a:pPr lvl="0"/>
            <a:r>
              <a:rPr lang="en-US" sz="1600" b="1" dirty="0"/>
              <a:t>Prayer in the Garden (cf. Matthew 26:36-46).</a:t>
            </a:r>
          </a:p>
          <a:p>
            <a:pPr marL="628650" lvl="1" indent="-171450">
              <a:buFont typeface="Arial" panose="020B0604020202020204" pitchFamily="34" charset="0"/>
              <a:buChar char="•"/>
            </a:pPr>
            <a:r>
              <a:rPr lang="en-US" b="1" dirty="0"/>
              <a:t>(v. 38</a:t>
            </a:r>
            <a:r>
              <a:rPr lang="en-US" dirty="0"/>
              <a:t>) – His whole life had been lived with anticipation for these last hours, and the burden was wearing on Him.</a:t>
            </a:r>
          </a:p>
          <a:p>
            <a:pPr marL="1085850" lvl="2" indent="-171450">
              <a:buFont typeface="Arial" panose="020B0604020202020204" pitchFamily="34" charset="0"/>
              <a:buChar char="•"/>
            </a:pPr>
            <a:r>
              <a:rPr lang="en-US" b="1" dirty="0"/>
              <a:t>He would have to endure until it was finished. He was the only One who could perform this necessary task.</a:t>
            </a:r>
            <a:endParaRPr lang="en-US" dirty="0"/>
          </a:p>
          <a:p>
            <a:pPr marL="1085850" lvl="2" indent="-171450">
              <a:buFont typeface="Arial" panose="020B0604020202020204" pitchFamily="34" charset="0"/>
              <a:buChar char="•"/>
            </a:pPr>
            <a:r>
              <a:rPr lang="en-US" b="1" dirty="0"/>
              <a:t>Matthew 20:28</a:t>
            </a:r>
            <a:r>
              <a:rPr lang="en-US" dirty="0"/>
              <a:t> – Giving life a ransom in service.</a:t>
            </a:r>
          </a:p>
          <a:p>
            <a:pPr marL="1085850" lvl="2" indent="-171450">
              <a:buFont typeface="Arial" panose="020B0604020202020204" pitchFamily="34" charset="0"/>
              <a:buChar char="•"/>
            </a:pPr>
            <a:r>
              <a:rPr lang="en-US" b="1" dirty="0"/>
              <a:t>Romans 3:25</a:t>
            </a:r>
            <a:r>
              <a:rPr lang="en-US" dirty="0"/>
              <a:t> – He was to be the propitiation for the sins of the world.</a:t>
            </a:r>
          </a:p>
          <a:p>
            <a:pPr marL="1543050" lvl="3" indent="-171450">
              <a:buFont typeface="Arial" panose="020B0604020202020204" pitchFamily="34" charset="0"/>
              <a:buChar char="•"/>
            </a:pPr>
            <a:r>
              <a:rPr lang="en-US" b="1" dirty="0"/>
              <a:t>Propitiation – atoning victim; expiatory sacrifice (taking the place of others who are guilty).</a:t>
            </a:r>
            <a:endParaRPr lang="en-US" dirty="0"/>
          </a:p>
          <a:p>
            <a:pPr marL="1543050" lvl="3" indent="-171450">
              <a:buFont typeface="Arial" panose="020B0604020202020204" pitchFamily="34" charset="0"/>
              <a:buChar char="•"/>
            </a:pPr>
            <a:r>
              <a:rPr lang="en-US" dirty="0"/>
              <a:t>Blood of bulls and goats could not satisfy God’s wrath, but reminded of the sin, and its consequences. Jesus would be that lamb, slaughtered, drained of blood, innocent (</a:t>
            </a:r>
            <a:r>
              <a:rPr lang="en-US" b="1" dirty="0"/>
              <a:t>cf. Hebrews 10:3-4</a:t>
            </a:r>
            <a:r>
              <a:rPr lang="en-US" dirty="0"/>
              <a:t>).</a:t>
            </a:r>
          </a:p>
          <a:p>
            <a:pPr marL="628650" lvl="1" indent="-171450">
              <a:buFont typeface="Arial" panose="020B0604020202020204" pitchFamily="34" charset="0"/>
              <a:buChar char="•"/>
            </a:pPr>
            <a:r>
              <a:rPr lang="en-US" b="1" dirty="0"/>
              <a:t>(v. 39)</a:t>
            </a:r>
            <a:r>
              <a:rPr lang="en-US" dirty="0"/>
              <a:t> – He remained submissive to the Father’s will.</a:t>
            </a:r>
          </a:p>
          <a:p>
            <a:pPr marL="628650" lvl="1" indent="-171450">
              <a:buFont typeface="Arial" panose="020B0604020202020204" pitchFamily="34" charset="0"/>
              <a:buChar char="•"/>
            </a:pPr>
            <a:r>
              <a:rPr lang="en-US" b="1" dirty="0"/>
              <a:t>(v. 40-41, 45-46) </a:t>
            </a:r>
            <a:r>
              <a:rPr lang="en-US" dirty="0"/>
              <a:t>– His disciples were still ignorant of what would have to take place.</a:t>
            </a:r>
          </a:p>
          <a:p>
            <a:pPr marL="1085850" lvl="2" indent="-171450">
              <a:buFont typeface="Arial" panose="020B0604020202020204" pitchFamily="34" charset="0"/>
              <a:buChar char="•"/>
            </a:pPr>
            <a:r>
              <a:rPr lang="en-US" dirty="0"/>
              <a:t>He simply asked for them to watch and pray while He experienced that agony in the garden.</a:t>
            </a:r>
          </a:p>
          <a:p>
            <a:pPr marL="1085850" lvl="2" indent="-171450">
              <a:buFont typeface="Arial" panose="020B0604020202020204" pitchFamily="34" charset="0"/>
              <a:buChar char="•"/>
            </a:pPr>
            <a:r>
              <a:rPr lang="en-US" dirty="0"/>
              <a:t>He caught them sleeping twice.</a:t>
            </a:r>
          </a:p>
          <a:p>
            <a:pPr lvl="0"/>
            <a:r>
              <a:rPr lang="en-US" sz="1600" b="1" dirty="0"/>
              <a:t>Betrayed by a friend.</a:t>
            </a:r>
          </a:p>
          <a:p>
            <a:pPr marL="628650" lvl="1" indent="-171450">
              <a:buFont typeface="Arial" panose="020B0604020202020204" pitchFamily="34" charset="0"/>
              <a:buChar char="•"/>
            </a:pPr>
            <a:r>
              <a:rPr lang="en-US" b="1" dirty="0"/>
              <a:t>(v. 47-50)</a:t>
            </a:r>
            <a:r>
              <a:rPr lang="en-US" dirty="0"/>
              <a:t> – Despite the love He had shown to Judas throughout His ministry, and the love He would continue to have unconditionally, Judas betrayed Him.</a:t>
            </a:r>
          </a:p>
          <a:p>
            <a:pPr marL="628650" lvl="1" indent="-171450">
              <a:buFont typeface="Arial" panose="020B0604020202020204" pitchFamily="34" charset="0"/>
              <a:buChar char="•"/>
            </a:pPr>
            <a:r>
              <a:rPr lang="en-US" b="1" dirty="0"/>
              <a:t>Jesus was being severely mistreated.</a:t>
            </a:r>
            <a:endParaRPr lang="en-US" dirty="0"/>
          </a:p>
          <a:p>
            <a:pPr lvl="0"/>
            <a:r>
              <a:rPr lang="en-US" sz="1600" b="1" dirty="0"/>
              <a:t>Trial, and denied by a friend.</a:t>
            </a:r>
          </a:p>
          <a:p>
            <a:pPr marL="628650" lvl="1" indent="-171450">
              <a:buFont typeface="Arial" panose="020B0604020202020204" pitchFamily="34" charset="0"/>
              <a:buChar char="•"/>
            </a:pPr>
            <a:r>
              <a:rPr lang="en-US" dirty="0"/>
              <a:t>Despite the immense evidence provided by Jesus during His ministry, His office and deity were unfairly questioned. He was accused of blasphemy.</a:t>
            </a:r>
          </a:p>
          <a:p>
            <a:pPr marL="628650" lvl="1" indent="-171450">
              <a:buFont typeface="Arial" panose="020B0604020202020204" pitchFamily="34" charset="0"/>
              <a:buChar char="•"/>
            </a:pPr>
            <a:r>
              <a:rPr lang="en-US" b="1" dirty="0"/>
              <a:t>All the while another follower whom He loved, who had firsthand experience of the power of Christ, and had shown his conviction with his confession, denied Christ</a:t>
            </a:r>
            <a:r>
              <a:rPr lang="en-US" dirty="0"/>
              <a:t> – </a:t>
            </a:r>
            <a:r>
              <a:rPr lang="en-US" b="1" dirty="0"/>
              <a:t>Luke 22:61-62</a:t>
            </a:r>
            <a:r>
              <a:rPr lang="en-US" dirty="0"/>
              <a:t> (After third denial, Jesus looked at Him).</a:t>
            </a:r>
          </a:p>
          <a:p>
            <a:pPr marL="628650" lvl="1" indent="-171450">
              <a:buFont typeface="Arial" panose="020B0604020202020204" pitchFamily="34" charset="0"/>
              <a:buChar char="•"/>
            </a:pPr>
            <a:r>
              <a:rPr lang="en-US" b="1" i="1" dirty="0"/>
              <a:t>“I find no fault in Him at all” (John 18:38 – Pilate’s conclusion)</a:t>
            </a:r>
            <a:r>
              <a:rPr lang="en-US" dirty="0"/>
              <a:t>.</a:t>
            </a:r>
          </a:p>
          <a:p>
            <a:pPr marL="1085850" lvl="2" indent="-171450">
              <a:buFont typeface="Arial" panose="020B0604020202020204" pitchFamily="34" charset="0"/>
              <a:buChar char="•"/>
            </a:pPr>
            <a:r>
              <a:rPr lang="en-US" dirty="0"/>
              <a:t>Even though there was no evidence against Christ, just false claims, He was still punished.</a:t>
            </a:r>
          </a:p>
          <a:p>
            <a:pPr marL="1085850" lvl="2" indent="-171450">
              <a:buFont typeface="Arial" panose="020B0604020202020204" pitchFamily="34" charset="0"/>
              <a:buChar char="•"/>
            </a:pPr>
            <a:r>
              <a:rPr lang="en-US" b="1" dirty="0"/>
              <a:t>Matthew 27:15-16, 21-22</a:t>
            </a:r>
            <a:r>
              <a:rPr lang="en-US" dirty="0"/>
              <a:t> – They had an opportunity to release an innocent one, but instead released a robber, Barabbas. </a:t>
            </a:r>
          </a:p>
          <a:p>
            <a:pPr lvl="0"/>
            <a:r>
              <a:rPr lang="en-US" sz="1600" b="1" dirty="0"/>
              <a:t>Scourged, Mocked, Crowned then crucified.</a:t>
            </a:r>
          </a:p>
          <a:p>
            <a:pPr marL="628650" lvl="1" indent="-171450">
              <a:buFont typeface="Arial" panose="020B0604020202020204" pitchFamily="34" charset="0"/>
              <a:buChar char="•"/>
            </a:pPr>
            <a:r>
              <a:rPr lang="en-US" b="1" dirty="0"/>
              <a:t>Matthew 27:26-31</a:t>
            </a:r>
            <a:r>
              <a:rPr lang="en-US" dirty="0"/>
              <a:t> – They humiliated Jesus in public, blaspheming His holy name, and inflicting unfathomable pain on His body.</a:t>
            </a:r>
          </a:p>
          <a:p>
            <a:pPr marL="1085850" lvl="2" indent="-171450">
              <a:buFont typeface="Arial" panose="020B0604020202020204" pitchFamily="34" charset="0"/>
              <a:buChar char="•"/>
            </a:pPr>
            <a:r>
              <a:rPr lang="en-US" dirty="0"/>
              <a:t>“The Roman scourge consisted of a short wooden handle to which several thongs were attached, the ends equipped with pieces of lead or brass and with sharply pointed bits of bone. The stripes were laid especially on the victim’s back, bared and bent. Generally two men were employed to administer this punishment, one lashing the victim from one side, one from the other side, with the result that the flesh was at times lacerated to such an extent that deep-seated veins and arteries, sometimes even entrails and inner organs, were exposed. Such flogging, from which Roman citizens were exempt (cf. Acts 16:37), often resulted in death.” (</a:t>
            </a:r>
            <a:r>
              <a:rPr lang="en-US" dirty="0" err="1"/>
              <a:t>Hendriksen</a:t>
            </a:r>
            <a:r>
              <a:rPr lang="en-US" dirty="0"/>
              <a:t>)</a:t>
            </a:r>
          </a:p>
          <a:p>
            <a:pPr marL="1085850" lvl="2" indent="-171450">
              <a:buFont typeface="Arial" panose="020B0604020202020204" pitchFamily="34" charset="0"/>
              <a:buChar char="•"/>
            </a:pPr>
            <a:r>
              <a:rPr lang="en-US" b="1" dirty="0"/>
              <a:t>After this brutal torture no mercy was shown. The crown of thorns dug deep, and even the robe which the placed upon Him was sure to have hurt, having already been scourged. </a:t>
            </a:r>
            <a:endParaRPr lang="en-US" dirty="0"/>
          </a:p>
          <a:p>
            <a:pPr marL="628650" lvl="1" indent="-171450">
              <a:buFont typeface="Arial" panose="020B0604020202020204" pitchFamily="34" charset="0"/>
              <a:buChar char="•"/>
            </a:pPr>
            <a:r>
              <a:rPr lang="en-US" dirty="0"/>
              <a:t>The mockery continued to His death.</a:t>
            </a:r>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Jesus and Adversity</a:t>
            </a:r>
          </a:p>
          <a:p>
            <a:pPr lvl="0"/>
            <a:r>
              <a:rPr lang="en-US" sz="1600" b="1" dirty="0"/>
              <a:t>He serves as an example.</a:t>
            </a:r>
          </a:p>
          <a:p>
            <a:pPr marL="628650" lvl="1" indent="-171450">
              <a:buFont typeface="Arial" panose="020B0604020202020204" pitchFamily="34" charset="0"/>
              <a:buChar char="•"/>
            </a:pPr>
            <a:r>
              <a:rPr lang="en-US" b="1" dirty="0"/>
              <a:t>Even in the midst of all the injustice and adversity Jesus remained sinless.</a:t>
            </a:r>
            <a:endParaRPr lang="en-US" dirty="0"/>
          </a:p>
          <a:p>
            <a:pPr marL="628650" lvl="1" indent="-171450">
              <a:buFont typeface="Arial" panose="020B0604020202020204" pitchFamily="34" charset="0"/>
              <a:buChar char="•"/>
            </a:pPr>
            <a:r>
              <a:rPr lang="en-US" b="1" dirty="0"/>
              <a:t>Not even a sinful thought entered His mind.</a:t>
            </a:r>
            <a:endParaRPr lang="en-US" dirty="0"/>
          </a:p>
          <a:p>
            <a:pPr marL="628650" lvl="1" indent="-171450">
              <a:buFont typeface="Arial" panose="020B0604020202020204" pitchFamily="34" charset="0"/>
              <a:buChar char="•"/>
            </a:pPr>
            <a:r>
              <a:rPr lang="en-US" b="1" dirty="0"/>
              <a:t>1 Peter 2:21-25</a:t>
            </a:r>
            <a:r>
              <a:rPr lang="en-US" dirty="0"/>
              <a:t> – Adversity revealed His true character.</a:t>
            </a:r>
          </a:p>
          <a:p>
            <a:pPr marL="1085850" lvl="2" indent="-171450">
              <a:buFont typeface="Arial" panose="020B0604020202020204" pitchFamily="34" charset="0"/>
              <a:buChar char="•"/>
            </a:pPr>
            <a:r>
              <a:rPr lang="en-US" b="1" i="1" dirty="0"/>
              <a:t>“If you faint in the day of adversity, your strength is small” (Proverbs 24:10)</a:t>
            </a:r>
            <a:r>
              <a:rPr lang="en-US" dirty="0"/>
              <a:t>.</a:t>
            </a:r>
          </a:p>
          <a:p>
            <a:pPr marL="1543050" lvl="3" indent="-171450">
              <a:buFont typeface="Arial" panose="020B0604020202020204" pitchFamily="34" charset="0"/>
              <a:buChar char="•"/>
            </a:pPr>
            <a:r>
              <a:rPr lang="en-US" dirty="0"/>
              <a:t>Jesus was more than just talk.</a:t>
            </a:r>
          </a:p>
          <a:p>
            <a:pPr marL="1543050" lvl="3" indent="-171450">
              <a:buFont typeface="Arial" panose="020B0604020202020204" pitchFamily="34" charset="0"/>
              <a:buChar char="•"/>
            </a:pPr>
            <a:r>
              <a:rPr lang="en-US" b="1" dirty="0"/>
              <a:t>When His integrity was tested to the extreme He handled the situation with such grace that pointed toward all He claimed to be.</a:t>
            </a:r>
            <a:endParaRPr lang="en-US" dirty="0"/>
          </a:p>
          <a:p>
            <a:pPr marL="1085850" lvl="2" indent="-171450">
              <a:buFont typeface="Arial" panose="020B0604020202020204" pitchFamily="34" charset="0"/>
              <a:buChar char="•"/>
            </a:pPr>
            <a:r>
              <a:rPr lang="en-US" dirty="0"/>
              <a:t>Jesus did not retaliate one bit – </a:t>
            </a:r>
            <a:r>
              <a:rPr lang="en-US" b="1" i="1" dirty="0"/>
              <a:t>“He was led as a lamb to the slaughter, and as a sheep before its shearers is silent, so He opened not His mouth” (Isaiah 53:7)</a:t>
            </a:r>
            <a:r>
              <a:rPr lang="en-US" dirty="0"/>
              <a:t>.</a:t>
            </a:r>
          </a:p>
          <a:p>
            <a:pPr marL="1085850" lvl="2" indent="-171450">
              <a:buFont typeface="Arial" panose="020B0604020202020204" pitchFamily="34" charset="0"/>
              <a:buChar char="•"/>
            </a:pPr>
            <a:r>
              <a:rPr lang="en-US" dirty="0"/>
              <a:t>He committed Himself to God – He only wished to remain blameless before God, Who would recognize His innocence and His offender’s guilt </a:t>
            </a:r>
            <a:r>
              <a:rPr lang="en-US" b="1" i="1" dirty="0"/>
              <a:t>(“For it is better, if it is the will of God, to suffer for doing good than for doing evil” –  1 Peter 3:17</a:t>
            </a:r>
            <a:r>
              <a:rPr lang="en-US" dirty="0"/>
              <a:t>)</a:t>
            </a:r>
          </a:p>
          <a:p>
            <a:pPr lvl="0"/>
            <a:r>
              <a:rPr lang="en-US" sz="1600" b="1" dirty="0"/>
              <a:t>When Adversity Strikes, Character is Revealed</a:t>
            </a:r>
          </a:p>
          <a:p>
            <a:pPr marL="628650" lvl="1" indent="-171450">
              <a:buFont typeface="Arial" panose="020B0604020202020204" pitchFamily="34" charset="0"/>
              <a:buChar char="•"/>
            </a:pPr>
            <a:r>
              <a:rPr lang="en-US" b="1" dirty="0"/>
              <a:t>Matthew 13:20-21</a:t>
            </a:r>
            <a:r>
              <a:rPr lang="en-US" dirty="0"/>
              <a:t> – Parable of the sower. Seed sown on stony soil has no root and endures temporarily when adversity strikes.</a:t>
            </a:r>
          </a:p>
          <a:p>
            <a:pPr marL="1085850" lvl="2" indent="-171450">
              <a:buFont typeface="Arial" panose="020B0604020202020204" pitchFamily="34" charset="0"/>
              <a:buChar char="•"/>
            </a:pPr>
            <a:r>
              <a:rPr lang="en-US" dirty="0"/>
              <a:t>We must develop our own faith in order to maintain during adversity.</a:t>
            </a:r>
          </a:p>
          <a:p>
            <a:pPr marL="1085850" lvl="2" indent="-171450">
              <a:buFont typeface="Arial" panose="020B0604020202020204" pitchFamily="34" charset="0"/>
              <a:buChar char="•"/>
            </a:pPr>
            <a:r>
              <a:rPr lang="en-US" b="1" dirty="0"/>
              <a:t>We cannot rely on anyone else’s faith, especially not to carry us through, but we can rely on Jesus.</a:t>
            </a:r>
            <a:endParaRPr lang="en-US" dirty="0"/>
          </a:p>
          <a:p>
            <a:pPr marL="628650" lvl="1" indent="-171450">
              <a:buFont typeface="Arial" panose="020B0604020202020204" pitchFamily="34" charset="0"/>
              <a:buChar char="•"/>
            </a:pPr>
            <a:r>
              <a:rPr lang="en-US" b="1" dirty="0"/>
              <a:t>Philippians 2:12-13</a:t>
            </a:r>
            <a:r>
              <a:rPr lang="en-US" dirty="0"/>
              <a:t> – We must work out our OWN salvation.</a:t>
            </a:r>
          </a:p>
          <a:p>
            <a:pPr marL="1085850" lvl="2" indent="-171450">
              <a:buFont typeface="Arial" panose="020B0604020202020204" pitchFamily="34" charset="0"/>
              <a:buChar char="•"/>
            </a:pPr>
            <a:r>
              <a:rPr lang="en-US" dirty="0"/>
              <a:t>In doing so we can take comfort that God is working in us.</a:t>
            </a:r>
          </a:p>
          <a:p>
            <a:pPr marL="1085850" lvl="2" indent="-171450">
              <a:buFont typeface="Arial" panose="020B0604020202020204" pitchFamily="34" charset="0"/>
              <a:buChar char="•"/>
            </a:pPr>
            <a:r>
              <a:rPr lang="en-US" b="1" i="1" dirty="0"/>
              <a:t>“I can do all things through Christ who strengthens me” (Philippians 4:13)</a:t>
            </a:r>
            <a:r>
              <a:rPr lang="en-US" b="1" dirty="0"/>
              <a:t>.</a:t>
            </a:r>
            <a:endParaRPr lang="en-US" dirty="0"/>
          </a:p>
          <a:p>
            <a:pPr marL="628650" lvl="1" indent="-171450">
              <a:buFont typeface="Arial" panose="020B0604020202020204" pitchFamily="34" charset="0"/>
              <a:buChar char="•"/>
            </a:pPr>
            <a:r>
              <a:rPr lang="en-US" b="1" dirty="0"/>
              <a:t>By developing our own faith, we will have perspective established, and will be seen as spiritually minded when adversity appears.</a:t>
            </a:r>
            <a:endParaRPr lang="en-US" dirty="0"/>
          </a:p>
          <a:p>
            <a:pPr marL="1085850" lvl="2" indent="-171450">
              <a:buFont typeface="Arial" panose="020B0604020202020204" pitchFamily="34" charset="0"/>
              <a:buChar char="•"/>
            </a:pPr>
            <a:r>
              <a:rPr lang="en-US" b="1" dirty="0"/>
              <a:t>1 Peter 4:12-16 – </a:t>
            </a:r>
            <a:r>
              <a:rPr lang="en-US" dirty="0"/>
              <a:t>Suffering appears as something to rejoice in with the Christian.</a:t>
            </a:r>
          </a:p>
          <a:p>
            <a:pPr marL="1085850" lvl="2" indent="-171450">
              <a:buFont typeface="Arial" panose="020B0604020202020204" pitchFamily="34" charset="0"/>
              <a:buChar char="•"/>
            </a:pPr>
            <a:r>
              <a:rPr lang="en-US" dirty="0"/>
              <a:t>It is an opportunity to show ourselves faithful to God.</a:t>
            </a:r>
          </a:p>
          <a:p>
            <a:pPr marL="1543050" lvl="3" indent="-171450">
              <a:buFont typeface="Arial" panose="020B0604020202020204" pitchFamily="34" charset="0"/>
              <a:buChar char="•"/>
            </a:pPr>
            <a:r>
              <a:rPr lang="en-US" dirty="0"/>
              <a:t>Jesus is the perfect example of such – </a:t>
            </a:r>
            <a:r>
              <a:rPr lang="en-US" b="1" dirty="0"/>
              <a:t>Hebrews 12:1-2</a:t>
            </a:r>
            <a:endParaRPr lang="en-US" dirty="0"/>
          </a:p>
          <a:p>
            <a:pPr marL="1543050" lvl="3" indent="-171450">
              <a:buFont typeface="Arial" panose="020B0604020202020204" pitchFamily="34" charset="0"/>
              <a:buChar char="•"/>
            </a:pPr>
            <a:r>
              <a:rPr lang="en-US" dirty="0"/>
              <a:t>He endured the cross, the pain, the shame, the anguish, because of the joy before Him.</a:t>
            </a:r>
          </a:p>
          <a:p>
            <a:pPr marL="1543050" lvl="3" indent="-171450">
              <a:buFont typeface="Arial" panose="020B0604020202020204" pitchFamily="34" charset="0"/>
              <a:buChar char="•"/>
            </a:pPr>
            <a:r>
              <a:rPr lang="en-US" dirty="0"/>
              <a:t>The salvation of those who He died for, and the glory He would receive.</a:t>
            </a:r>
          </a:p>
          <a:p>
            <a:pPr marL="1085850" lvl="2" indent="-171450">
              <a:buFont typeface="Arial" panose="020B0604020202020204" pitchFamily="34" charset="0"/>
              <a:buChar char="•"/>
            </a:pPr>
            <a:r>
              <a:rPr lang="en-US" b="1" dirty="0"/>
              <a:t>We look to Jesus as we run this race, in the hopes of being found where He is in the end.</a:t>
            </a:r>
            <a:endParaRPr lang="en-US" dirty="0"/>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a:p>
        </p:txBody>
      </p:sp>
    </p:spTree>
    <p:extLst>
      <p:ext uri="{BB962C8B-B14F-4D97-AF65-F5344CB8AC3E}">
        <p14:creationId xmlns:p14="http://schemas.microsoft.com/office/powerpoint/2010/main" val="362162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Jesus had a mindset which transcended this physical realm.</a:t>
            </a:r>
          </a:p>
          <a:p>
            <a:pPr marL="171450" lvl="0" indent="-171450">
              <a:buFont typeface="Arial" panose="020B0604020202020204" pitchFamily="34" charset="0"/>
              <a:buChar char="•"/>
            </a:pPr>
            <a:r>
              <a:rPr lang="en-US" dirty="0"/>
              <a:t>Although tested as a man in every way we are, He was sinless.</a:t>
            </a:r>
          </a:p>
          <a:p>
            <a:pPr marL="171450" lvl="0" indent="-171450">
              <a:buFont typeface="Arial" panose="020B0604020202020204" pitchFamily="34" charset="0"/>
              <a:buChar char="•"/>
            </a:pPr>
            <a:r>
              <a:rPr lang="en-US" dirty="0"/>
              <a:t>Even on the cross He held His integrity, and showed His spiritual mindset as He uttered words that are wonderful to comprehend.</a:t>
            </a:r>
          </a:p>
          <a:p>
            <a:pPr marL="171450" lvl="0" indent="-171450">
              <a:buFont typeface="Arial" panose="020B0604020202020204" pitchFamily="34" charset="0"/>
              <a:buChar char="•"/>
            </a:pPr>
            <a:r>
              <a:rPr lang="en-US" b="1" dirty="0"/>
              <a:t>The next 7 lessons will consider the words Jesus shared on the cross, as He suffered for mankind.</a:t>
            </a:r>
            <a:endParaRPr lang="en-US" dirty="0"/>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a:p>
        </p:txBody>
      </p:sp>
    </p:spTree>
    <p:extLst>
      <p:ext uri="{BB962C8B-B14F-4D97-AF65-F5344CB8AC3E}">
        <p14:creationId xmlns:p14="http://schemas.microsoft.com/office/powerpoint/2010/main" val="83429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9228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9580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155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9825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16413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6817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075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0988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3168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70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8887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1/31/2016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368976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When Adversity Strikes</a:t>
            </a:r>
            <a:endParaRPr lang="en-US" sz="3600" i="1" dirty="0">
              <a:solidFill>
                <a:schemeClr val="bg1"/>
              </a:solidFill>
            </a:endParaRP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Leading to the Cross</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lstStyle/>
          <a:p>
            <a:pPr marL="0" indent="0" algn="ctr">
              <a:buNone/>
            </a:pPr>
            <a:r>
              <a:rPr lang="en-US" sz="3200" b="1" dirty="0" smtClean="0">
                <a:solidFill>
                  <a:schemeClr val="bg1"/>
                </a:solidFill>
              </a:rPr>
              <a:t>Prayer in the Garden</a:t>
            </a:r>
          </a:p>
          <a:p>
            <a:pPr marL="0" indent="0" algn="ctr">
              <a:buNone/>
            </a:pPr>
            <a:r>
              <a:rPr lang="en-US" i="1" dirty="0" smtClean="0">
                <a:solidFill>
                  <a:schemeClr val="bg1"/>
                </a:solidFill>
              </a:rPr>
              <a:t>Matthew 26:36-46</a:t>
            </a:r>
          </a:p>
          <a:p>
            <a:pPr marL="0" indent="0" algn="ctr">
              <a:buNone/>
            </a:pPr>
            <a:r>
              <a:rPr lang="en-US" sz="3200" b="1" dirty="0" smtClean="0">
                <a:solidFill>
                  <a:schemeClr val="bg1"/>
                </a:solidFill>
              </a:rPr>
              <a:t>Betrayed by a Friend</a:t>
            </a:r>
          </a:p>
          <a:p>
            <a:pPr marL="0" indent="0" algn="ctr">
              <a:buNone/>
            </a:pPr>
            <a:r>
              <a:rPr lang="en-US" i="1" dirty="0" smtClean="0">
                <a:solidFill>
                  <a:schemeClr val="bg1"/>
                </a:solidFill>
              </a:rPr>
              <a:t>Matthew 26:47-50</a:t>
            </a:r>
          </a:p>
          <a:p>
            <a:pPr marL="0" indent="0" algn="ctr">
              <a:buNone/>
            </a:pPr>
            <a:r>
              <a:rPr lang="en-US" sz="3200" b="1" dirty="0" smtClean="0">
                <a:solidFill>
                  <a:schemeClr val="bg1"/>
                </a:solidFill>
              </a:rPr>
              <a:t>Trial, and denied by a Friend</a:t>
            </a:r>
          </a:p>
          <a:p>
            <a:pPr marL="0" indent="0" algn="ctr">
              <a:buNone/>
            </a:pPr>
            <a:r>
              <a:rPr lang="en-US" i="1" dirty="0" smtClean="0">
                <a:solidFill>
                  <a:schemeClr val="bg1"/>
                </a:solidFill>
              </a:rPr>
              <a:t>Matthew 27:15-16, 21-22</a:t>
            </a:r>
          </a:p>
          <a:p>
            <a:pPr marL="0" indent="0" algn="ctr">
              <a:buNone/>
            </a:pPr>
            <a:r>
              <a:rPr lang="en-US" sz="3200" b="1" dirty="0" smtClean="0">
                <a:solidFill>
                  <a:schemeClr val="bg1"/>
                </a:solidFill>
              </a:rPr>
              <a:t>Scourged, Mocked, Crowned and Crucified</a:t>
            </a:r>
          </a:p>
          <a:p>
            <a:pPr marL="0" indent="0" algn="ctr">
              <a:buNone/>
            </a:pPr>
            <a:r>
              <a:rPr lang="en-US" i="1" dirty="0" smtClean="0">
                <a:solidFill>
                  <a:schemeClr val="bg1"/>
                </a:solidFill>
              </a:rPr>
              <a:t>Matthew 27:26-31</a:t>
            </a:r>
            <a:endParaRPr lang="en-US" i="1" dirty="0">
              <a:solidFill>
                <a:schemeClr val="bg1"/>
              </a:solidFill>
            </a:endParaRP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Jesus and Adversity</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lstStyle/>
          <a:p>
            <a:pPr marL="0" indent="0" algn="ctr">
              <a:buNone/>
            </a:pPr>
            <a:endParaRPr lang="en-US" sz="2000" b="1" dirty="0" smtClean="0">
              <a:solidFill>
                <a:schemeClr val="bg1"/>
              </a:solidFill>
            </a:endParaRPr>
          </a:p>
          <a:p>
            <a:pPr marL="0" indent="0" algn="ctr">
              <a:buNone/>
            </a:pPr>
            <a:r>
              <a:rPr lang="en-US" sz="3200" b="1" dirty="0" smtClean="0">
                <a:solidFill>
                  <a:schemeClr val="bg1"/>
                </a:solidFill>
              </a:rPr>
              <a:t>Serves As Our Example</a:t>
            </a:r>
          </a:p>
          <a:p>
            <a:pPr marL="0" indent="0" algn="ctr">
              <a:buNone/>
            </a:pPr>
            <a:r>
              <a:rPr lang="en-US" dirty="0" smtClean="0">
                <a:solidFill>
                  <a:schemeClr val="bg1"/>
                </a:solidFill>
              </a:rPr>
              <a:t>1 Peter 2:21-25</a:t>
            </a:r>
          </a:p>
          <a:p>
            <a:pPr marL="0" lvl="2" indent="0" algn="ctr">
              <a:spcBef>
                <a:spcPts val="1000"/>
              </a:spcBef>
              <a:buNone/>
            </a:pPr>
            <a:r>
              <a:rPr lang="en-US" sz="2800" i="1" dirty="0">
                <a:solidFill>
                  <a:schemeClr val="bg1"/>
                </a:solidFill>
              </a:rPr>
              <a:t>“If you faint in the day of adversity, your strength is small” (Proverbs 24:10</a:t>
            </a:r>
            <a:r>
              <a:rPr lang="en-US" sz="2800" i="1" dirty="0" smtClean="0">
                <a:solidFill>
                  <a:schemeClr val="bg1"/>
                </a:solidFill>
              </a:rPr>
              <a:t>)</a:t>
            </a:r>
            <a:r>
              <a:rPr lang="en-US" sz="2800" dirty="0" smtClean="0">
                <a:solidFill>
                  <a:schemeClr val="bg1"/>
                </a:solidFill>
              </a:rPr>
              <a:t>.</a:t>
            </a:r>
          </a:p>
          <a:p>
            <a:pPr marL="0" lvl="2" indent="0" algn="ctr">
              <a:spcBef>
                <a:spcPts val="1000"/>
              </a:spcBef>
              <a:buNone/>
            </a:pPr>
            <a:r>
              <a:rPr lang="en-US" sz="3200" b="1" dirty="0" smtClean="0">
                <a:solidFill>
                  <a:schemeClr val="bg1"/>
                </a:solidFill>
              </a:rPr>
              <a:t>Character is Revealed</a:t>
            </a:r>
          </a:p>
          <a:p>
            <a:pPr marL="0" lvl="2" indent="0" algn="ctr">
              <a:spcBef>
                <a:spcPts val="1000"/>
              </a:spcBef>
              <a:buNone/>
            </a:pPr>
            <a:r>
              <a:rPr lang="en-US" sz="2800" i="1" dirty="0" smtClean="0">
                <a:solidFill>
                  <a:schemeClr val="bg1"/>
                </a:solidFill>
              </a:rPr>
              <a:t>Matthew 13:20-21; Philippians 2:12-13;                       1 Peter 4:12-16; Hebrews 12:1-2</a:t>
            </a:r>
            <a:endParaRPr lang="en-US" sz="2800" i="1" dirty="0">
              <a:solidFill>
                <a:schemeClr val="bg1"/>
              </a:solidFill>
            </a:endParaRPr>
          </a:p>
          <a:p>
            <a:pPr marL="0" indent="0" algn="ctr">
              <a:buNone/>
            </a:pPr>
            <a:endParaRPr lang="en-US" sz="3200" b="1" dirty="0" smtClean="0">
              <a:solidFill>
                <a:schemeClr val="bg1"/>
              </a:solidFill>
            </a:endParaRPr>
          </a:p>
        </p:txBody>
      </p:sp>
    </p:spTree>
    <p:extLst>
      <p:ext uri="{BB962C8B-B14F-4D97-AF65-F5344CB8AC3E}">
        <p14:creationId xmlns:p14="http://schemas.microsoft.com/office/powerpoint/2010/main" val="112644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When Adversity Strikes</a:t>
            </a:r>
            <a:endParaRPr lang="en-US" sz="3600" i="1" dirty="0">
              <a:solidFill>
                <a:schemeClr val="bg1"/>
              </a:solidFill>
            </a:endParaRPr>
          </a:p>
        </p:txBody>
      </p:sp>
    </p:spTree>
    <p:extLst>
      <p:ext uri="{BB962C8B-B14F-4D97-AF65-F5344CB8AC3E}">
        <p14:creationId xmlns:p14="http://schemas.microsoft.com/office/powerpoint/2010/main" val="42504923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1428</Words>
  <Application>Microsoft Office PowerPoint</Application>
  <PresentationFormat>On-screen Show (4:3)</PresentationFormat>
  <Paragraphs>93</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French Script MT</vt:lpstr>
      <vt:lpstr>Wingdings</vt:lpstr>
      <vt:lpstr>Office Theme</vt:lpstr>
      <vt:lpstr>PowerPoint Presentation</vt:lpstr>
      <vt:lpstr>Spoken From The Cross</vt:lpstr>
      <vt:lpstr>Leading to the Cross</vt:lpstr>
      <vt:lpstr>Jesus and Adversity</vt:lpstr>
      <vt:lpstr>Spoken From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4</cp:revision>
  <dcterms:created xsi:type="dcterms:W3CDTF">2016-01-31T22:46:19Z</dcterms:created>
  <dcterms:modified xsi:type="dcterms:W3CDTF">2016-01-31T22:58:42Z</dcterms:modified>
</cp:coreProperties>
</file>