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63"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22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2/14/2016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John 19:25-27</a:t>
            </a:r>
            <a:endParaRPr lang="en-US" sz="1050" dirty="0"/>
          </a:p>
          <a:p>
            <a:r>
              <a:rPr lang="en-US" b="1" dirty="0"/>
              <a:t>Introduction</a:t>
            </a:r>
            <a:endParaRPr lang="en-US" dirty="0"/>
          </a:p>
          <a:p>
            <a:pPr marL="171450" lvl="0" indent="-171450">
              <a:buFont typeface="Arial" panose="020B0604020202020204" pitchFamily="34" charset="0"/>
              <a:buChar char="•"/>
            </a:pPr>
            <a:r>
              <a:rPr lang="en-US" dirty="0"/>
              <a:t>It is not uncommon to find a mistreated, and suffering person turn inward to themselves in times of hardship.</a:t>
            </a:r>
          </a:p>
          <a:p>
            <a:pPr marL="628650" lvl="1" indent="-171450">
              <a:buFont typeface="Arial" panose="020B0604020202020204" pitchFamily="34" charset="0"/>
              <a:buChar char="•"/>
            </a:pPr>
            <a:r>
              <a:rPr lang="en-US" dirty="0"/>
              <a:t>Pain is inflicted on the body, drawing attention to self.</a:t>
            </a:r>
          </a:p>
          <a:p>
            <a:pPr marL="628650" lvl="1" indent="-171450">
              <a:buFont typeface="Arial" panose="020B0604020202020204" pitchFamily="34" charset="0"/>
              <a:buChar char="•"/>
            </a:pPr>
            <a:r>
              <a:rPr lang="en-US" dirty="0"/>
              <a:t>The mind wonders about, searching for answers as to why this is happening.</a:t>
            </a:r>
          </a:p>
          <a:p>
            <a:pPr marL="628650" lvl="1" indent="-171450">
              <a:buFont typeface="Arial" panose="020B0604020202020204" pitchFamily="34" charset="0"/>
              <a:buChar char="•"/>
            </a:pPr>
            <a:r>
              <a:rPr lang="en-US" b="1" dirty="0"/>
              <a:t>It takes great character, and awareness, to overcome this inclination to self-absorption in suffering.</a:t>
            </a:r>
            <a:endParaRPr lang="en-US" dirty="0"/>
          </a:p>
          <a:p>
            <a:pPr marL="171450" lvl="0" indent="-171450">
              <a:buFont typeface="Arial" panose="020B0604020202020204" pitchFamily="34" charset="0"/>
              <a:buChar char="•"/>
            </a:pPr>
            <a:r>
              <a:rPr lang="en-US" dirty="0"/>
              <a:t>Despite the stress, pain, and mockery, Jesus’ attention did not dwell on His own suffering, or needs, but on the needs, and even suffering, of others.</a:t>
            </a:r>
          </a:p>
          <a:p>
            <a:pPr marL="171450" lvl="0" indent="-171450">
              <a:buFont typeface="Arial" panose="020B0604020202020204" pitchFamily="34" charset="0"/>
              <a:buChar char="•"/>
            </a:pPr>
            <a:r>
              <a:rPr lang="en-US" dirty="0"/>
              <a:t>Even with the spiritual redemptive work of God on His mind, and on the path before Him, Jesus recognized the human side of this horrid act, and how it affected those He loved.</a:t>
            </a:r>
          </a:p>
          <a:p>
            <a:pPr marL="628650" lvl="1" indent="-171450">
              <a:buFont typeface="Arial" panose="020B0604020202020204" pitchFamily="34" charset="0"/>
              <a:buChar char="•"/>
            </a:pPr>
            <a:r>
              <a:rPr lang="en-US" dirty="0"/>
              <a:t>John’s gospel is written that we might believe that Jesus is God’s Son (</a:t>
            </a:r>
            <a:r>
              <a:rPr lang="en-US" b="1" dirty="0"/>
              <a:t>cf. John 20:31</a:t>
            </a:r>
            <a:r>
              <a:rPr lang="en-US" dirty="0"/>
              <a:t>).</a:t>
            </a:r>
          </a:p>
          <a:p>
            <a:pPr marL="628650" lvl="1" indent="-171450">
              <a:buFont typeface="Arial" panose="020B0604020202020204" pitchFamily="34" charset="0"/>
              <a:buChar char="•"/>
            </a:pPr>
            <a:r>
              <a:rPr lang="en-US" b="1" dirty="0"/>
              <a:t>However, His gospel by no means excludes the reality and importance of Jesus’ humanity (cf. John 1:14)</a:t>
            </a:r>
            <a:r>
              <a:rPr lang="en-US" dirty="0"/>
              <a:t>.</a:t>
            </a:r>
          </a:p>
          <a:p>
            <a:pPr marL="171450" lvl="0" indent="-171450">
              <a:buFont typeface="Arial" panose="020B0604020202020204" pitchFamily="34" charset="0"/>
              <a:buChar char="•"/>
            </a:pPr>
            <a:r>
              <a:rPr lang="en-US" dirty="0"/>
              <a:t>This shows greatly in the account of His suffering, and the words He uttered from the cross.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Sympathizer, and Comforter</a:t>
            </a:r>
          </a:p>
          <a:p>
            <a:pPr lvl="0"/>
            <a:r>
              <a:rPr lang="en-US" sz="1600" dirty="0"/>
              <a:t>Mary the mother of Jesus, and John, the disciple whom He loved.</a:t>
            </a:r>
          </a:p>
          <a:p>
            <a:pPr marL="628650" lvl="1" indent="-171450">
              <a:buFont typeface="Arial" panose="020B0604020202020204" pitchFamily="34" charset="0"/>
              <a:buChar char="•"/>
            </a:pPr>
            <a:r>
              <a:rPr lang="en-US" sz="1400" b="1" dirty="0"/>
              <a:t>Mary the mother of Jesus</a:t>
            </a:r>
          </a:p>
          <a:p>
            <a:pPr marL="1085850" lvl="2" indent="-171450">
              <a:buFont typeface="Arial" panose="020B0604020202020204" pitchFamily="34" charset="0"/>
              <a:buChar char="•"/>
            </a:pPr>
            <a:r>
              <a:rPr lang="en-US" b="1" dirty="0"/>
              <a:t>Psalm 127:3-5</a:t>
            </a:r>
            <a:r>
              <a:rPr lang="en-US" dirty="0"/>
              <a:t> – Children bless the lives of those who have them. This was true with Jesus and Mary </a:t>
            </a:r>
            <a:r>
              <a:rPr lang="en-US" dirty="0">
                <a:sym typeface="Wingdings" panose="05000000000000000000" pitchFamily="2" charset="2"/>
              </a:rPr>
              <a:t></a:t>
            </a:r>
            <a:endParaRPr lang="en-US" dirty="0"/>
          </a:p>
          <a:p>
            <a:pPr marL="1085850" lvl="2" indent="-171450">
              <a:buFont typeface="Arial" panose="020B0604020202020204" pitchFamily="34" charset="0"/>
              <a:buChar char="•"/>
            </a:pPr>
            <a:r>
              <a:rPr lang="en-US" b="1" dirty="0"/>
              <a:t>Luke 1:35-40</a:t>
            </a:r>
            <a:r>
              <a:rPr lang="en-US" dirty="0"/>
              <a:t> – When the angel told Mary about Jesus, she could not wait to share the news with her relative Elizabeth.</a:t>
            </a:r>
          </a:p>
          <a:p>
            <a:pPr marL="1543050" lvl="3" indent="-171450">
              <a:buFont typeface="Arial" panose="020B0604020202020204" pitchFamily="34" charset="0"/>
              <a:buChar char="•"/>
            </a:pPr>
            <a:r>
              <a:rPr lang="en-US" b="1" dirty="0"/>
              <a:t>(v. 46-55)</a:t>
            </a:r>
            <a:r>
              <a:rPr lang="en-US" dirty="0"/>
              <a:t> – Mary shows her joy in her praise to God.</a:t>
            </a:r>
          </a:p>
          <a:p>
            <a:pPr marL="1543050" lvl="3" indent="-171450">
              <a:buFont typeface="Arial" panose="020B0604020202020204" pitchFamily="34" charset="0"/>
              <a:buChar char="•"/>
            </a:pPr>
            <a:r>
              <a:rPr lang="en-US" b="1" dirty="0"/>
              <a:t>While she was excited for being a part of God’s scheme of redemption, and hoping in the messiah herself, she surely was excited to bear a child!</a:t>
            </a:r>
            <a:endParaRPr lang="en-US" dirty="0"/>
          </a:p>
          <a:p>
            <a:pPr marL="1085850" lvl="2" indent="-171450">
              <a:buFont typeface="Arial" panose="020B0604020202020204" pitchFamily="34" charset="0"/>
              <a:buChar char="•"/>
            </a:pPr>
            <a:r>
              <a:rPr lang="en-US" dirty="0"/>
              <a:t>Angels appeared to shepherds and told them of Jesus. The shepherds then relayed the message to Joseph and Mary.</a:t>
            </a:r>
          </a:p>
          <a:p>
            <a:pPr marL="1543050" lvl="3" indent="-171450">
              <a:buFont typeface="Arial" panose="020B0604020202020204" pitchFamily="34" charset="0"/>
              <a:buChar char="•"/>
            </a:pPr>
            <a:r>
              <a:rPr lang="en-US" b="1" dirty="0"/>
              <a:t>(2:17-19)</a:t>
            </a:r>
            <a:r>
              <a:rPr lang="en-US" dirty="0"/>
              <a:t> – Mary kept it close in her heart and pondered the message.</a:t>
            </a:r>
          </a:p>
          <a:p>
            <a:pPr marL="1543050" lvl="3" indent="-171450">
              <a:buFont typeface="Arial" panose="020B0604020202020204" pitchFamily="34" charset="0"/>
              <a:buChar char="•"/>
            </a:pPr>
            <a:r>
              <a:rPr lang="en-US" b="1" dirty="0"/>
              <a:t>She no doubt was being strengthened in faith, but was also deeply concerned, and overwhelmed with joy about her new Son.</a:t>
            </a:r>
            <a:endParaRPr lang="en-US" dirty="0"/>
          </a:p>
          <a:p>
            <a:pPr marL="1085850" lvl="2" indent="-171450">
              <a:buFont typeface="Arial" panose="020B0604020202020204" pitchFamily="34" charset="0"/>
              <a:buChar char="•"/>
            </a:pPr>
            <a:r>
              <a:rPr lang="en-US" dirty="0"/>
              <a:t>Her concern as a mother continued – </a:t>
            </a:r>
            <a:r>
              <a:rPr lang="en-US" b="1" dirty="0"/>
              <a:t>2:48-50</a:t>
            </a:r>
            <a:r>
              <a:rPr lang="en-US" dirty="0"/>
              <a:t> – She, as any mother would be, was deeply concerned not knowing where her child was.</a:t>
            </a:r>
          </a:p>
          <a:p>
            <a:pPr marL="1543050" lvl="3" indent="-171450">
              <a:buFont typeface="Arial" panose="020B0604020202020204" pitchFamily="34" charset="0"/>
              <a:buChar char="•"/>
            </a:pPr>
            <a:r>
              <a:rPr lang="en-US" dirty="0"/>
              <a:t>She raised Jesus – she cared for Him as a baby like any mother cares for a baby.</a:t>
            </a:r>
          </a:p>
          <a:p>
            <a:pPr marL="1543050" lvl="3" indent="-171450">
              <a:buFont typeface="Arial" panose="020B0604020202020204" pitchFamily="34" charset="0"/>
              <a:buChar char="•"/>
            </a:pPr>
            <a:r>
              <a:rPr lang="en-US" dirty="0"/>
              <a:t>She saw Him grow, and developed a motherly affinity for Him.</a:t>
            </a:r>
          </a:p>
          <a:p>
            <a:pPr marL="1085850" lvl="2" indent="-171450">
              <a:buFont typeface="Arial" panose="020B0604020202020204" pitchFamily="34" charset="0"/>
              <a:buChar char="•"/>
            </a:pPr>
            <a:r>
              <a:rPr lang="en-US" b="1" dirty="0"/>
              <a:t>2:34-35</a:t>
            </a:r>
            <a:r>
              <a:rPr lang="en-US" dirty="0"/>
              <a:t> – In His fulfillment of prophecy, Jesus’ mother would suffer as well.</a:t>
            </a:r>
          </a:p>
          <a:p>
            <a:pPr marL="1543050" lvl="3" indent="-171450">
              <a:buFont typeface="Arial" panose="020B0604020202020204" pitchFamily="34" charset="0"/>
              <a:buChar char="•"/>
            </a:pPr>
            <a:r>
              <a:rPr lang="en-US" b="1" dirty="0"/>
              <a:t>When Jesus would be rejected she would feel great pain</a:t>
            </a:r>
            <a:r>
              <a:rPr lang="en-US" dirty="0"/>
              <a:t>.</a:t>
            </a:r>
          </a:p>
          <a:p>
            <a:pPr marL="1543050" lvl="3" indent="-171450">
              <a:buFont typeface="Arial" panose="020B0604020202020204" pitchFamily="34" charset="0"/>
              <a:buChar char="•"/>
            </a:pPr>
            <a:r>
              <a:rPr lang="en-US" b="1" dirty="0"/>
              <a:t>The suffering she would have to witness Him enduring would be as a sword piercing through her</a:t>
            </a:r>
            <a:r>
              <a:rPr lang="en-US" dirty="0"/>
              <a:t>!</a:t>
            </a:r>
          </a:p>
          <a:p>
            <a:pPr marL="628650" lvl="1" indent="-171450">
              <a:buFont typeface="Arial" panose="020B0604020202020204" pitchFamily="34" charset="0"/>
              <a:buChar char="•"/>
            </a:pPr>
            <a:r>
              <a:rPr lang="en-US" sz="1400" b="1" dirty="0"/>
              <a:t>John, the disciple whom He loved.</a:t>
            </a:r>
          </a:p>
          <a:p>
            <a:pPr marL="1085850" lvl="2" indent="-171450">
              <a:buFont typeface="Arial" panose="020B0604020202020204" pitchFamily="34" charset="0"/>
              <a:buChar char="•"/>
            </a:pPr>
            <a:r>
              <a:rPr lang="en-US" b="1" dirty="0"/>
              <a:t>John 19:26</a:t>
            </a:r>
            <a:r>
              <a:rPr lang="en-US" dirty="0"/>
              <a:t> – disciple whom He loved was John (</a:t>
            </a:r>
            <a:r>
              <a:rPr lang="en-US" b="1" dirty="0"/>
              <a:t>cf. 21:20, 24</a:t>
            </a:r>
            <a:r>
              <a:rPr lang="en-US" dirty="0"/>
              <a:t> – This disciple wrote this gospel.)</a:t>
            </a:r>
          </a:p>
          <a:p>
            <a:pPr marL="1085850" lvl="2" indent="-171450">
              <a:buFont typeface="Arial" panose="020B0604020202020204" pitchFamily="34" charset="0"/>
              <a:buChar char="•"/>
            </a:pPr>
            <a:r>
              <a:rPr lang="en-US" dirty="0"/>
              <a:t>This description shows his relationship with Jesus to be close, and special.</a:t>
            </a:r>
          </a:p>
          <a:p>
            <a:pPr marL="1543050" lvl="3" indent="-171450">
              <a:buFont typeface="Arial" panose="020B0604020202020204" pitchFamily="34" charset="0"/>
              <a:buChar char="•"/>
            </a:pPr>
            <a:r>
              <a:rPr lang="en-US" dirty="0"/>
              <a:t>As they sat in the upper room, the closest disciple to Jesus was John.</a:t>
            </a:r>
          </a:p>
          <a:p>
            <a:pPr marL="1543050" lvl="3" indent="-171450">
              <a:buFont typeface="Arial" panose="020B0604020202020204" pitchFamily="34" charset="0"/>
              <a:buChar char="•"/>
            </a:pPr>
            <a:r>
              <a:rPr lang="en-US" b="1" dirty="0"/>
              <a:t>John 13:23</a:t>
            </a:r>
            <a:r>
              <a:rPr lang="en-US" dirty="0"/>
              <a:t> – All Jesus’ disciples were close to Jesus, sitting around the table in the upper room, but John shared a special relationship with Jesus.</a:t>
            </a:r>
          </a:p>
          <a:p>
            <a:pPr marL="1085850" lvl="2" indent="-171450">
              <a:buFont typeface="Arial" panose="020B0604020202020204" pitchFamily="34" charset="0"/>
              <a:buChar char="•"/>
            </a:pPr>
            <a:r>
              <a:rPr lang="en-US" dirty="0"/>
              <a:t>Thus we have Jesus’ mother, and closest companion standing near each other before Jesus as He hung on the cross </a:t>
            </a:r>
            <a:r>
              <a:rPr lang="en-US" dirty="0">
                <a:sym typeface="Wingdings" panose="05000000000000000000" pitchFamily="2" charset="2"/>
              </a:rPr>
              <a:t></a:t>
            </a:r>
            <a:endParaRPr lang="en-US" dirty="0"/>
          </a:p>
          <a:p>
            <a:pPr lvl="0"/>
            <a:r>
              <a:rPr lang="en-US" sz="1400" b="1" dirty="0"/>
              <a:t>Behold your son! Behold your mother! (cf. John 19:26-27)</a:t>
            </a:r>
          </a:p>
          <a:p>
            <a:pPr marL="628650" lvl="1" indent="-171450">
              <a:buFont typeface="Arial" panose="020B0604020202020204" pitchFamily="34" charset="0"/>
              <a:buChar char="•"/>
            </a:pPr>
            <a:r>
              <a:rPr lang="en-US" dirty="0"/>
              <a:t>What better support to be given Mary in the wake of Jesus death than His closest friend?</a:t>
            </a:r>
          </a:p>
          <a:p>
            <a:pPr marL="1085850" lvl="2" indent="-171450">
              <a:buFont typeface="Arial" panose="020B0604020202020204" pitchFamily="34" charset="0"/>
              <a:buChar char="•"/>
            </a:pPr>
            <a:r>
              <a:rPr lang="en-US" b="1" dirty="0"/>
              <a:t>Behold your mother – placing responsibility upon John to take care of Mary</a:t>
            </a:r>
            <a:r>
              <a:rPr lang="en-US" dirty="0"/>
              <a:t>.</a:t>
            </a:r>
          </a:p>
          <a:p>
            <a:pPr marL="1085850" lvl="2" indent="-171450">
              <a:buFont typeface="Arial" panose="020B0604020202020204" pitchFamily="34" charset="0"/>
              <a:buChar char="•"/>
            </a:pPr>
            <a:r>
              <a:rPr lang="en-US" dirty="0"/>
              <a:t>Especially in this time of suffering.</a:t>
            </a:r>
          </a:p>
          <a:p>
            <a:pPr marL="628650" lvl="1" indent="-171450">
              <a:buFont typeface="Arial" panose="020B0604020202020204" pitchFamily="34" charset="0"/>
              <a:buChar char="•"/>
            </a:pPr>
            <a:r>
              <a:rPr lang="en-US" dirty="0"/>
              <a:t>What better support to be given John in the wake of Jesus death than His own mother?</a:t>
            </a:r>
          </a:p>
          <a:p>
            <a:pPr marL="1085850" lvl="2" indent="-171450">
              <a:buFont typeface="Arial" panose="020B0604020202020204" pitchFamily="34" charset="0"/>
              <a:buChar char="•"/>
            </a:pPr>
            <a:r>
              <a:rPr lang="en-US" b="1" dirty="0"/>
              <a:t>Behold your son – Jesus placing responsibility upon Mary to take care of John in this moment of suffering.</a:t>
            </a:r>
            <a:endParaRPr lang="en-US" dirty="0"/>
          </a:p>
          <a:p>
            <a:pPr marL="1085850" lvl="2" indent="-171450">
              <a:buFont typeface="Arial" panose="020B0604020202020204" pitchFamily="34" charset="0"/>
              <a:buChar char="•"/>
            </a:pPr>
            <a:r>
              <a:rPr lang="en-US" b="1" dirty="0"/>
              <a:t>To comfort Him as a mother can comfort a son</a:t>
            </a:r>
            <a:r>
              <a:rPr lang="en-US" dirty="0"/>
              <a:t>.</a:t>
            </a:r>
          </a:p>
          <a:p>
            <a:pPr marL="628650" lvl="1" indent="-171450">
              <a:buFont typeface="Arial" panose="020B0604020202020204" pitchFamily="34" charset="0"/>
              <a:buChar char="•"/>
            </a:pPr>
            <a:r>
              <a:rPr lang="en-US" b="1" dirty="0"/>
              <a:t>Jesus, although in horrendous pain, was not bothered with His own discomfort, but was concerned with the suffering of others </a:t>
            </a:r>
            <a:r>
              <a:rPr lang="en-US" dirty="0">
                <a:sym typeface="Wingdings" panose="05000000000000000000" pitchFamily="2" charset="2"/>
              </a:rPr>
              <a:t></a:t>
            </a:r>
            <a:endParaRPr lang="en-US" dirty="0"/>
          </a:p>
          <a:p>
            <a:pPr lvl="0"/>
            <a:r>
              <a:rPr lang="en-US" sz="1400" b="1" dirty="0"/>
              <a:t>Jesus cares about our struggles.</a:t>
            </a:r>
          </a:p>
          <a:p>
            <a:pPr marL="628650" lvl="1" indent="-171450">
              <a:buFont typeface="Arial" panose="020B0604020202020204" pitchFamily="34" charset="0"/>
              <a:buChar char="•"/>
            </a:pPr>
            <a:r>
              <a:rPr lang="en-US" b="1" dirty="0"/>
              <a:t>1 Timothy 2:5</a:t>
            </a:r>
            <a:r>
              <a:rPr lang="en-US" dirty="0"/>
              <a:t> – Jesus is our mediator. He is there to aid us in hardships.</a:t>
            </a:r>
          </a:p>
          <a:p>
            <a:pPr marL="628650" lvl="1" indent="-171450">
              <a:buFont typeface="Arial" panose="020B0604020202020204" pitchFamily="34" charset="0"/>
              <a:buChar char="•"/>
            </a:pPr>
            <a:r>
              <a:rPr lang="en-US" b="1" dirty="0"/>
              <a:t>2 Corinthians </a:t>
            </a:r>
            <a:r>
              <a:rPr lang="en-US" b="1" dirty="0" smtClean="0"/>
              <a:t>1:3-4</a:t>
            </a:r>
            <a:r>
              <a:rPr lang="en-US" dirty="0" smtClean="0"/>
              <a:t> </a:t>
            </a:r>
            <a:r>
              <a:rPr lang="en-US" dirty="0"/>
              <a:t>– God is a comforter, and wishes for us to be comforted.</a:t>
            </a:r>
          </a:p>
          <a:p>
            <a:pPr marL="1085850" lvl="2" indent="-171450">
              <a:buFont typeface="Arial" panose="020B0604020202020204" pitchFamily="34" charset="0"/>
              <a:buChar char="•"/>
            </a:pPr>
            <a:r>
              <a:rPr lang="en-US" b="1" dirty="0"/>
              <a:t>Philippians 4:6-7</a:t>
            </a:r>
            <a:r>
              <a:rPr lang="en-US" dirty="0"/>
              <a:t> – He wishes to ease our anxiety.</a:t>
            </a:r>
          </a:p>
          <a:p>
            <a:pPr marL="1085850" lvl="2" indent="-171450">
              <a:buFont typeface="Arial" panose="020B0604020202020204" pitchFamily="34" charset="0"/>
              <a:buChar char="•"/>
            </a:pPr>
            <a:r>
              <a:rPr lang="en-US" b="1" dirty="0"/>
              <a:t>Romans 8:18, 26-27</a:t>
            </a:r>
            <a:r>
              <a:rPr lang="en-US" dirty="0"/>
              <a:t> – When we suffer, our spirit groans within us, and Jesus – the mediator – searches our hearts, and makes intercession for us.</a:t>
            </a:r>
          </a:p>
          <a:p>
            <a:pPr lvl="0"/>
            <a:r>
              <a:rPr lang="en-US" sz="1400" b="1" dirty="0"/>
              <a:t>Although the spiritual struggles are most important, Jesus knows the toll this world can have on us physically. He cares for us in this way as well.</a:t>
            </a:r>
            <a:endParaRPr lang="en-US" sz="1400" dirty="0"/>
          </a:p>
          <a:p>
            <a:pPr lvl="0"/>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dirty="0"/>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Savior, Victor, and Hope Giver</a:t>
            </a:r>
          </a:p>
          <a:p>
            <a:pPr lvl="0"/>
            <a:r>
              <a:rPr lang="en-US" sz="1400" b="1" dirty="0"/>
              <a:t>WOMAN, behold your son!</a:t>
            </a:r>
          </a:p>
          <a:p>
            <a:pPr marL="628650" lvl="1" indent="-171450">
              <a:buFont typeface="Arial" panose="020B0604020202020204" pitchFamily="34" charset="0"/>
              <a:buChar char="•"/>
            </a:pPr>
            <a:r>
              <a:rPr lang="en-US" dirty="0"/>
              <a:t>Why didn’t Jesus call her mother?</a:t>
            </a:r>
          </a:p>
          <a:p>
            <a:pPr marL="1085850" lvl="2" indent="-171450">
              <a:buFont typeface="Arial" panose="020B0604020202020204" pitchFamily="34" charset="0"/>
              <a:buChar char="•"/>
            </a:pPr>
            <a:r>
              <a:rPr lang="en-US" dirty="0"/>
              <a:t>Some suggest He wanted to avoid causing her any extra pain by reminding her that her SON was dying. (This could be a point to make, but is likely not what Jesus had in mind.)</a:t>
            </a:r>
          </a:p>
          <a:p>
            <a:pPr marL="1085850" lvl="2" indent="-171450">
              <a:buFont typeface="Arial" panose="020B0604020202020204" pitchFamily="34" charset="0"/>
              <a:buChar char="•"/>
            </a:pPr>
            <a:r>
              <a:rPr lang="en-US" b="1" dirty="0"/>
              <a:t>Jesus wanted her to recognize her spiritual relationship with Him, not her physical relationship. (Calling her woman instead of mother.)</a:t>
            </a:r>
            <a:endParaRPr lang="en-US" dirty="0"/>
          </a:p>
          <a:p>
            <a:pPr marL="1543050" lvl="3" indent="-171450">
              <a:buFont typeface="Arial" panose="020B0604020202020204" pitchFamily="34" charset="0"/>
              <a:buChar char="•"/>
            </a:pPr>
            <a:r>
              <a:rPr lang="en-US" b="1" dirty="0"/>
              <a:t>John 2:1-4</a:t>
            </a:r>
            <a:r>
              <a:rPr lang="en-US" dirty="0"/>
              <a:t> – Wedding in Cana, Jesus did the same.</a:t>
            </a:r>
          </a:p>
          <a:p>
            <a:pPr marL="1543050" lvl="3" indent="-171450">
              <a:buFont typeface="Arial" panose="020B0604020202020204" pitchFamily="34" charset="0"/>
              <a:buChar char="•"/>
            </a:pPr>
            <a:r>
              <a:rPr lang="en-US" dirty="0"/>
              <a:t>The circumstances were different, yet the message the same. </a:t>
            </a:r>
            <a:r>
              <a:rPr lang="en-US" dirty="0">
                <a:sym typeface="Wingdings" panose="05000000000000000000" pitchFamily="2" charset="2"/>
              </a:rPr>
              <a:t></a:t>
            </a:r>
            <a:endParaRPr lang="en-US" dirty="0"/>
          </a:p>
          <a:p>
            <a:pPr lvl="0"/>
            <a:r>
              <a:rPr lang="en-US" sz="1400" b="1" dirty="0"/>
              <a:t>Son of God &gt; Son of Mary</a:t>
            </a:r>
          </a:p>
          <a:p>
            <a:pPr marL="628650" lvl="1" indent="-171450">
              <a:buFont typeface="Arial" panose="020B0604020202020204" pitchFamily="34" charset="0"/>
              <a:buChar char="•"/>
            </a:pPr>
            <a:r>
              <a:rPr lang="en-US" dirty="0"/>
              <a:t>While His relationship with her as her physical Son was special, she needed to view Him as her savior.</a:t>
            </a:r>
          </a:p>
          <a:p>
            <a:pPr marL="1085850" lvl="2" indent="-171450">
              <a:buFont typeface="Arial" panose="020B0604020202020204" pitchFamily="34" charset="0"/>
              <a:buChar char="•"/>
            </a:pPr>
            <a:r>
              <a:rPr lang="en-US" b="1" dirty="0"/>
              <a:t>Matthew 1:21-23</a:t>
            </a:r>
            <a:r>
              <a:rPr lang="en-US" dirty="0"/>
              <a:t> – He is God, sacrificing Himself for His creation.</a:t>
            </a:r>
          </a:p>
          <a:p>
            <a:pPr marL="1085850" lvl="2" indent="-171450">
              <a:buFont typeface="Arial" panose="020B0604020202020204" pitchFamily="34" charset="0"/>
              <a:buChar char="•"/>
            </a:pPr>
            <a:r>
              <a:rPr lang="en-US" b="1" dirty="0"/>
              <a:t>Hebrews 2:14-18</a:t>
            </a:r>
            <a:r>
              <a:rPr lang="en-US" dirty="0"/>
              <a:t> – He was in the process of destroying the devil, and providing for Mary, and everyone who would believe, the same power to overcome death.</a:t>
            </a:r>
          </a:p>
          <a:p>
            <a:pPr marL="628650" lvl="1" indent="-171450">
              <a:buFont typeface="Arial" panose="020B0604020202020204" pitchFamily="34" charset="0"/>
              <a:buChar char="•"/>
            </a:pPr>
            <a:r>
              <a:rPr lang="en-US" dirty="0"/>
              <a:t>This would, and should, bring her comfort.</a:t>
            </a:r>
          </a:p>
          <a:p>
            <a:pPr marL="1085850" lvl="2" indent="-171450">
              <a:buFont typeface="Arial" panose="020B0604020202020204" pitchFamily="34" charset="0"/>
              <a:buChar char="•"/>
            </a:pPr>
            <a:r>
              <a:rPr lang="en-US" dirty="0"/>
              <a:t>While Mary’s love for Jesus as a mother is emphasized, and even Jesus’ love for Mary as a Son, there is something far greater.</a:t>
            </a:r>
          </a:p>
          <a:p>
            <a:pPr marL="1543050" lvl="3" indent="-171450">
              <a:buFont typeface="Arial" panose="020B0604020202020204" pitchFamily="34" charset="0"/>
              <a:buChar char="•"/>
            </a:pPr>
            <a:r>
              <a:rPr lang="en-US" b="1" dirty="0"/>
              <a:t>One of the only things which transcends a mother’s lover for her child, God’s love for His creation.</a:t>
            </a:r>
            <a:endParaRPr lang="en-US" dirty="0"/>
          </a:p>
          <a:p>
            <a:pPr marL="1543050" lvl="3" indent="-171450">
              <a:buFont typeface="Arial" panose="020B0604020202020204" pitchFamily="34" charset="0"/>
              <a:buChar char="•"/>
            </a:pPr>
            <a:r>
              <a:rPr lang="en-US" b="1" dirty="0"/>
              <a:t>John 15:13</a:t>
            </a:r>
            <a:r>
              <a:rPr lang="en-US" dirty="0"/>
              <a:t> – His death showed the greatest of love.</a:t>
            </a:r>
          </a:p>
          <a:p>
            <a:pPr marL="1085850" lvl="2" indent="-171450">
              <a:buFont typeface="Arial" panose="020B0604020202020204" pitchFamily="34" charset="0"/>
              <a:buChar char="•"/>
            </a:pPr>
            <a:r>
              <a:rPr lang="en-US" dirty="0"/>
              <a:t>Because He was indeed the Son of God, she should know He has power over death, and would overcome.</a:t>
            </a:r>
          </a:p>
          <a:p>
            <a:pPr marL="1543050" lvl="3" indent="-171450">
              <a:buFont typeface="Arial" panose="020B0604020202020204" pitchFamily="34" charset="0"/>
              <a:buChar char="•"/>
            </a:pPr>
            <a:r>
              <a:rPr lang="en-US" b="1" dirty="0"/>
              <a:t>Romans 1:3-4</a:t>
            </a:r>
            <a:r>
              <a:rPr lang="en-US" dirty="0"/>
              <a:t> – He is the Son of God. (Confirmed by the resurrection.)</a:t>
            </a:r>
          </a:p>
          <a:p>
            <a:pPr marL="1543050" lvl="3" indent="-171450">
              <a:buFont typeface="Arial" panose="020B0604020202020204" pitchFamily="34" charset="0"/>
              <a:buChar char="•"/>
            </a:pPr>
            <a:r>
              <a:rPr lang="en-US" b="1" dirty="0" smtClean="0"/>
              <a:t>1 </a:t>
            </a:r>
            <a:r>
              <a:rPr lang="en-US" b="1" dirty="0"/>
              <a:t>Corinthians 15:19-22</a:t>
            </a:r>
            <a:r>
              <a:rPr lang="en-US" dirty="0"/>
              <a:t> – He would overcome this tragedy and remain victorious, and would thus provide victory for His followers.</a:t>
            </a:r>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dirty="0"/>
          </a:p>
        </p:txBody>
      </p:sp>
    </p:spTree>
    <p:extLst>
      <p:ext uri="{BB962C8B-B14F-4D97-AF65-F5344CB8AC3E}">
        <p14:creationId xmlns:p14="http://schemas.microsoft.com/office/powerpoint/2010/main" val="247993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Jesus aids us even in our physical struggles.</a:t>
            </a:r>
          </a:p>
          <a:p>
            <a:pPr marL="171450" lvl="0" indent="-171450">
              <a:buFont typeface="Arial" panose="020B0604020202020204" pitchFamily="34" charset="0"/>
              <a:buChar char="•"/>
            </a:pPr>
            <a:r>
              <a:rPr lang="en-US" dirty="0"/>
              <a:t>He is our provider, and our confidant. He does not like when we suffer, although it may be necessary, but He is always there to hear our cry, and aid us in our suffering.</a:t>
            </a:r>
          </a:p>
          <a:p>
            <a:pPr marL="171450" lvl="0" indent="-171450">
              <a:buFont typeface="Arial" panose="020B0604020202020204" pitchFamily="34" charset="0"/>
              <a:buChar char="•"/>
            </a:pPr>
            <a:r>
              <a:rPr lang="en-US" b="1" dirty="0"/>
              <a:t>He is our Redeemer, our Savior, our God. He has provided for our most needful state of existence, and continues to do so through His word.</a:t>
            </a:r>
            <a:endParaRPr lang="en-US" dirty="0"/>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a:p>
        </p:txBody>
      </p:sp>
    </p:spTree>
    <p:extLst>
      <p:ext uri="{BB962C8B-B14F-4D97-AF65-F5344CB8AC3E}">
        <p14:creationId xmlns:p14="http://schemas.microsoft.com/office/powerpoint/2010/main" val="102238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9228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9580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155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9825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16413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6817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075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0988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3168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70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8887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2/14/2016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368976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Woman, behold your son!</a:t>
            </a:r>
            <a:r>
              <a:rPr lang="en-US" sz="3600" i="1" dirty="0" smtClean="0">
                <a:solidFill>
                  <a:schemeClr val="bg1"/>
                </a:solidFill>
              </a:rPr>
              <a:t>”</a:t>
            </a:r>
          </a:p>
          <a:p>
            <a:r>
              <a:rPr lang="en-US" sz="3600" i="1" dirty="0" smtClean="0">
                <a:solidFill>
                  <a:schemeClr val="bg1"/>
                </a:solidFill>
              </a:rPr>
              <a:t>“Behold your mother!”</a:t>
            </a:r>
            <a:endParaRPr lang="en-US" sz="3600" i="1" dirty="0">
              <a:solidFill>
                <a:schemeClr val="bg1"/>
              </a:solidFill>
            </a:endParaRP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Sympathizer and Comforter</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chemeClr val="bg1"/>
                </a:solidFill>
              </a:rPr>
              <a:t>Mary and John</a:t>
            </a:r>
            <a:endParaRPr lang="en-US" sz="3600" b="1" dirty="0" smtClean="0">
              <a:solidFill>
                <a:schemeClr val="bg1"/>
              </a:solidFill>
            </a:endParaRPr>
          </a:p>
          <a:p>
            <a:pPr marL="0" indent="0" algn="ctr">
              <a:buNone/>
            </a:pPr>
            <a:r>
              <a:rPr lang="en-US" sz="3200" i="1" dirty="0" smtClean="0">
                <a:solidFill>
                  <a:schemeClr val="bg1"/>
                </a:solidFill>
              </a:rPr>
              <a:t>Psalm 127:3-5; Luke 1:35-55;                        2:17-19, 48-50, 34-35; John 21:20, 24; 13:23</a:t>
            </a:r>
            <a:endParaRPr lang="en-US" sz="3200" i="1" dirty="0">
              <a:solidFill>
                <a:schemeClr val="bg1"/>
              </a:solidFill>
            </a:endParaRPr>
          </a:p>
          <a:p>
            <a:pPr marL="0" indent="0" algn="ctr">
              <a:buNone/>
            </a:pPr>
            <a:r>
              <a:rPr lang="en-US" sz="3200" i="1" dirty="0" smtClean="0">
                <a:solidFill>
                  <a:schemeClr val="bg1"/>
                </a:solidFill>
              </a:rPr>
              <a:t>“Woman, behold your son!” </a:t>
            </a:r>
          </a:p>
          <a:p>
            <a:pPr marL="0" indent="0" algn="ctr">
              <a:buNone/>
            </a:pPr>
            <a:r>
              <a:rPr lang="en-US" sz="3200" i="1" dirty="0" smtClean="0">
                <a:solidFill>
                  <a:schemeClr val="bg1"/>
                </a:solidFill>
              </a:rPr>
              <a:t>“Behold your mother!”</a:t>
            </a:r>
            <a:endParaRPr lang="en-US" sz="3200" i="1" dirty="0" smtClean="0">
              <a:solidFill>
                <a:schemeClr val="bg1"/>
              </a:solidFill>
            </a:endParaRPr>
          </a:p>
          <a:p>
            <a:pPr marL="0" indent="0" algn="ctr">
              <a:buNone/>
            </a:pPr>
            <a:r>
              <a:rPr lang="en-US" sz="3600" b="1" dirty="0" smtClean="0">
                <a:solidFill>
                  <a:schemeClr val="bg1"/>
                </a:solidFill>
              </a:rPr>
              <a:t>Jesus </a:t>
            </a:r>
            <a:r>
              <a:rPr lang="en-US" sz="3600" b="1" dirty="0">
                <a:solidFill>
                  <a:schemeClr val="bg1"/>
                </a:solidFill>
              </a:rPr>
              <a:t>C</a:t>
            </a:r>
            <a:r>
              <a:rPr lang="en-US" sz="3600" b="1" dirty="0" smtClean="0">
                <a:solidFill>
                  <a:schemeClr val="bg1"/>
                </a:solidFill>
              </a:rPr>
              <a:t>ares </a:t>
            </a:r>
            <a:r>
              <a:rPr lang="en-US" sz="3600" b="1" dirty="0">
                <a:solidFill>
                  <a:schemeClr val="bg1"/>
                </a:solidFill>
              </a:rPr>
              <a:t>A</a:t>
            </a:r>
            <a:r>
              <a:rPr lang="en-US" sz="3600" b="1" dirty="0" smtClean="0">
                <a:solidFill>
                  <a:schemeClr val="bg1"/>
                </a:solidFill>
              </a:rPr>
              <a:t>bout </a:t>
            </a:r>
            <a:r>
              <a:rPr lang="en-US" sz="3600" b="1" dirty="0">
                <a:solidFill>
                  <a:schemeClr val="bg1"/>
                </a:solidFill>
              </a:rPr>
              <a:t>O</a:t>
            </a:r>
            <a:r>
              <a:rPr lang="en-US" sz="3600" b="1" dirty="0" smtClean="0">
                <a:solidFill>
                  <a:schemeClr val="bg1"/>
                </a:solidFill>
              </a:rPr>
              <a:t>ur Struggles</a:t>
            </a:r>
            <a:endParaRPr lang="en-US" sz="3600" b="1" dirty="0" smtClean="0">
              <a:solidFill>
                <a:schemeClr val="bg1"/>
              </a:solidFill>
            </a:endParaRPr>
          </a:p>
          <a:p>
            <a:pPr marL="0" indent="0" algn="ctr">
              <a:buNone/>
            </a:pPr>
            <a:r>
              <a:rPr lang="en-US" sz="3200" i="1" dirty="0" smtClean="0">
                <a:solidFill>
                  <a:schemeClr val="bg1"/>
                </a:solidFill>
              </a:rPr>
              <a:t>1 Timothy 2:5; 2 Corinthians 1:3-4;    Philippians 4:6-7; Romans 8:18, 26-27</a:t>
            </a:r>
            <a:endParaRPr lang="en-US" sz="3200" i="1" dirty="0">
              <a:solidFill>
                <a:schemeClr val="bg1"/>
              </a:solidFill>
            </a:endParaRP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Savior,Victor, and Hope Giver</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“WOMAN, behold your son!”</a:t>
            </a:r>
            <a:endParaRPr lang="en-US" sz="3600" b="1" dirty="0" smtClean="0">
              <a:solidFill>
                <a:schemeClr val="bg1"/>
              </a:solidFill>
            </a:endParaRPr>
          </a:p>
          <a:p>
            <a:pPr marL="0" indent="0" algn="ctr">
              <a:buNone/>
            </a:pPr>
            <a:r>
              <a:rPr lang="en-US" sz="3200" i="1" dirty="0" smtClean="0">
                <a:solidFill>
                  <a:schemeClr val="bg1"/>
                </a:solidFill>
              </a:rPr>
              <a:t>John 2:1-4</a:t>
            </a:r>
            <a:endParaRPr lang="en-US" sz="3200" i="1" dirty="0" smtClean="0">
              <a:solidFill>
                <a:schemeClr val="bg1"/>
              </a:solidFill>
            </a:endParaRPr>
          </a:p>
          <a:p>
            <a:pPr marL="0" indent="0" algn="ctr">
              <a:buNone/>
            </a:pPr>
            <a:r>
              <a:rPr lang="en-US" sz="3600" b="1" dirty="0" smtClean="0">
                <a:solidFill>
                  <a:schemeClr val="bg1"/>
                </a:solidFill>
              </a:rPr>
              <a:t>Son of God &gt; Son of Mary</a:t>
            </a:r>
            <a:endParaRPr lang="en-US" sz="3600" b="1" dirty="0" smtClean="0">
              <a:solidFill>
                <a:schemeClr val="bg1"/>
              </a:solidFill>
            </a:endParaRPr>
          </a:p>
          <a:p>
            <a:pPr marL="0" indent="0" algn="ctr">
              <a:buNone/>
            </a:pPr>
            <a:r>
              <a:rPr lang="en-US" sz="3200" i="1" dirty="0" smtClean="0">
                <a:solidFill>
                  <a:schemeClr val="bg1"/>
                </a:solidFill>
              </a:rPr>
              <a:t>Matthew 1:21-23; Hebrews 2:14-18;           John 15:13; Romans 1:3-4;                                   1 Corinthians 15:19-22</a:t>
            </a:r>
            <a:endParaRPr lang="en-US" sz="3200" i="1" dirty="0">
              <a:solidFill>
                <a:schemeClr val="bg1"/>
              </a:solidFill>
            </a:endParaRPr>
          </a:p>
        </p:txBody>
      </p:sp>
    </p:spTree>
    <p:extLst>
      <p:ext uri="{BB962C8B-B14F-4D97-AF65-F5344CB8AC3E}">
        <p14:creationId xmlns:p14="http://schemas.microsoft.com/office/powerpoint/2010/main" val="3441449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Woman, behold your son!</a:t>
            </a:r>
            <a:r>
              <a:rPr lang="en-US" sz="3600" i="1" dirty="0" smtClean="0">
                <a:solidFill>
                  <a:schemeClr val="bg1"/>
                </a:solidFill>
              </a:rPr>
              <a:t>”</a:t>
            </a:r>
          </a:p>
          <a:p>
            <a:r>
              <a:rPr lang="en-US" sz="3600" i="1" dirty="0" smtClean="0">
                <a:solidFill>
                  <a:schemeClr val="bg1"/>
                </a:solidFill>
              </a:rPr>
              <a:t>“Behold your mother!”</a:t>
            </a:r>
            <a:endParaRPr lang="en-US" sz="3600" i="1" dirty="0">
              <a:solidFill>
                <a:schemeClr val="bg1"/>
              </a:solidFill>
            </a:endParaRPr>
          </a:p>
        </p:txBody>
      </p:sp>
    </p:spTree>
    <p:extLst>
      <p:ext uri="{BB962C8B-B14F-4D97-AF65-F5344CB8AC3E}">
        <p14:creationId xmlns:p14="http://schemas.microsoft.com/office/powerpoint/2010/main" val="2661284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2808</TotalTime>
  <Words>1350</Words>
  <Application>Microsoft Office PowerPoint</Application>
  <PresentationFormat>On-screen Show (4:3)</PresentationFormat>
  <Paragraphs>93</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French Script MT</vt:lpstr>
      <vt:lpstr>Wingdings</vt:lpstr>
      <vt:lpstr>Office Theme</vt:lpstr>
      <vt:lpstr>PowerPoint Presentation</vt:lpstr>
      <vt:lpstr>Spoken From The Cross</vt:lpstr>
      <vt:lpstr>Sympathizer and Comforter</vt:lpstr>
      <vt:lpstr>Savior,Victor, and Hope Giver</vt:lpstr>
      <vt:lpstr>Spoken From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16</cp:revision>
  <dcterms:created xsi:type="dcterms:W3CDTF">2016-01-31T22:46:19Z</dcterms:created>
  <dcterms:modified xsi:type="dcterms:W3CDTF">2016-02-14T23:43:04Z</dcterms:modified>
</cp:coreProperties>
</file>