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autoAdjust="0"/>
  </p:normalViewPr>
  <p:slideViewPr>
    <p:cSldViewPr snapToGrid="0">
      <p:cViewPr varScale="1">
        <p:scale>
          <a:sx n="74" d="100"/>
          <a:sy n="74" d="100"/>
        </p:scale>
        <p:origin x="564" y="7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E608D8-4F11-45BE-8109-81CF9BC3E2E4}" type="datetimeFigureOut">
              <a:rPr lang="en-US" smtClean="0"/>
              <a:t>3/20/2016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F12EAE-1261-4B7F-A24A-CEFAA2D9C57C}" type="slidenum">
              <a:rPr lang="en-US" smtClean="0"/>
              <a:t>‹#›</a:t>
            </a:fld>
            <a:endParaRPr lang="en-US"/>
          </a:p>
        </p:txBody>
      </p:sp>
    </p:spTree>
    <p:extLst>
      <p:ext uri="{BB962C8B-B14F-4D97-AF65-F5344CB8AC3E}">
        <p14:creationId xmlns:p14="http://schemas.microsoft.com/office/powerpoint/2010/main" val="206493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i="1" dirty="0" smtClean="0">
                <a:effectLst/>
                <a:latin typeface="Calibri" panose="020F0502020204030204" pitchFamily="34" charset="0"/>
                <a:ea typeface="Calibri" panose="020F0502020204030204" pitchFamily="34" charset="0"/>
                <a:cs typeface="Times New Roman" panose="02020603050405020304" pitchFamily="18" charset="0"/>
              </a:rPr>
              <a:t>Hebrews 2:1-4</a:t>
            </a:r>
            <a:endParaRPr lang="en-US"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Introduction</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Hebrews was written to Jewish Christians who were turning away from Christ.</a:t>
            </a: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They were influenced by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Judaizers</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They were persecuted.</a:t>
            </a: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epistle is filled with comparisons between the Old Law and New Law. The theme is essentially, “Christ is Better!”</a:t>
            </a: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Superior to the prophets </a:t>
            </a: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(cf. 1:1-4)</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Superior to the angels </a:t>
            </a: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(cf. 1:5-6)</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writer then begins the second chapter with an exhortation to avoid drifting away </a:t>
            </a: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(cf. 2:1-4)</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word spoken through angels and prophets proved steadfast </a:t>
            </a: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(v. 2)</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Salvation was spoken of by Jesus Himself, the inspired apostles, and was backed with miracles </a:t>
            </a: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(v. 3-4)</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They had better get their lives straight!</a:t>
            </a: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Drifting away – to flow by, i.e. carelessly pass (Strong)</a:t>
            </a: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Is often used to describe a ship drifting off course by a subtle current or wind.</a:t>
            </a: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 is not something that happens quickly, but gradually.</a:t>
            </a:r>
          </a:p>
          <a:p>
            <a:pPr marL="742950" marR="0" lvl="1" indent="-285750">
              <a:lnSpc>
                <a:spcPct val="107000"/>
              </a:lnSpc>
              <a:spcBef>
                <a:spcPts val="0"/>
              </a:spcBef>
              <a:spcAft>
                <a:spcPts val="0"/>
              </a:spcAft>
              <a:buFont typeface="+mj-lt"/>
              <a:buAutoNum type="alphaLcPeriod"/>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It can occur when anyone fails to pay attention for a time. It is the product of neglect and/or indifference.</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following are four gradually progressive steps that lead to an ultimate and absolute apostasy. </a:t>
            </a:r>
          </a:p>
          <a:p>
            <a:endParaRPr lang="en-US" dirty="0"/>
          </a:p>
        </p:txBody>
      </p:sp>
      <p:sp>
        <p:nvSpPr>
          <p:cNvPr id="4" name="Slide Number Placeholder 3"/>
          <p:cNvSpPr>
            <a:spLocks noGrp="1"/>
          </p:cNvSpPr>
          <p:nvPr>
            <p:ph type="sldNum" sz="quarter" idx="10"/>
          </p:nvPr>
        </p:nvSpPr>
        <p:spPr/>
        <p:txBody>
          <a:bodyPr/>
          <a:lstStyle/>
          <a:p>
            <a:fld id="{B2F12EAE-1261-4B7F-A24A-CEFAA2D9C57C}" type="slidenum">
              <a:rPr lang="en-US" smtClean="0"/>
              <a:t>2</a:t>
            </a:fld>
            <a:endParaRPr lang="en-US"/>
          </a:p>
        </p:txBody>
      </p:sp>
    </p:spTree>
    <p:extLst>
      <p:ext uri="{BB962C8B-B14F-4D97-AF65-F5344CB8AC3E}">
        <p14:creationId xmlns:p14="http://schemas.microsoft.com/office/powerpoint/2010/main" val="110300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Desire for a Positive Message</a:t>
            </a: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effect of gospel preaching – offense.</a:t>
            </a:r>
          </a:p>
          <a:p>
            <a:pPr marL="742950" marR="0" lvl="1" indent="-285750">
              <a:lnSpc>
                <a:spcPct val="107000"/>
              </a:lnSpc>
              <a:spcBef>
                <a:spcPts val="0"/>
              </a:spcBef>
              <a:spcAft>
                <a:spcPts val="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Acts 2:36-39</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Peter preached Christ crucified to those who crucified Christ.</a:t>
            </a:r>
          </a:p>
          <a:p>
            <a:pPr marL="1143000" marR="0" lvl="2" indent="-228600">
              <a:lnSpc>
                <a:spcPct val="107000"/>
              </a:lnSpc>
              <a:spcBef>
                <a:spcPts val="0"/>
              </a:spcBef>
              <a:spcAft>
                <a:spcPts val="0"/>
              </a:spcAft>
              <a:buFont typeface="+mj-lt"/>
              <a:buAutoNum type="roman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gospel is meant to point out the wrong so there can be a change </a:t>
            </a: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(cf. 2 Timothy 3:16-17)</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Sorrow is a must </a:t>
            </a: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7:10)!</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Acts 7:51-54, 57</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The same message was preached – they had crucified Christ.</a:t>
            </a:r>
          </a:p>
          <a:p>
            <a:pPr marL="1143000" marR="0" lvl="2" indent="-228600">
              <a:lnSpc>
                <a:spcPct val="107000"/>
              </a:lnSpc>
              <a:spcBef>
                <a:spcPts val="0"/>
              </a:spcBef>
              <a:spcAft>
                <a:spcPts val="0"/>
              </a:spcAft>
              <a:buFont typeface="+mj-lt"/>
              <a:buAutoNum type="roman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effect was essentially the same – offense.</a:t>
            </a:r>
          </a:p>
          <a:p>
            <a:pPr marL="1143000" marR="0" lvl="2" indent="-228600">
              <a:lnSpc>
                <a:spcPct val="107000"/>
              </a:lnSpc>
              <a:spcBef>
                <a:spcPts val="0"/>
              </a:spcBef>
              <a:spcAft>
                <a:spcPts val="0"/>
              </a:spcAft>
              <a:buFont typeface="+mj-lt"/>
              <a:buAutoNum type="roman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However, the heart of the people differed </a:t>
            </a:r>
            <a:r>
              <a:rPr lang="en-US" dirty="0" smtClean="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What most people want – positive preaching.</a:t>
            </a:r>
          </a:p>
          <a:p>
            <a:pPr marL="742950" marR="0" lvl="1" indent="-285750">
              <a:lnSpc>
                <a:spcPct val="107000"/>
              </a:lnSpc>
              <a:spcBef>
                <a:spcPts val="0"/>
              </a:spcBef>
              <a:spcAft>
                <a:spcPts val="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4:2-4</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The ultimate desire is not for legitimate security (which only God can provide), but for bliss in ignorance and temporary pleasure.</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 Kings 22:7-8</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Ahab, king of Israel, speaking of the true prophet Micaiah.</a:t>
            </a:r>
          </a:p>
          <a:p>
            <a:pPr marL="1143000" marR="0" lvl="2" indent="-228600">
              <a:lnSpc>
                <a:spcPct val="107000"/>
              </a:lnSpc>
              <a:spcBef>
                <a:spcPts val="0"/>
              </a:spcBef>
              <a:spcAft>
                <a:spcPts val="0"/>
              </a:spcAft>
              <a:buFont typeface="+mj-lt"/>
              <a:buAutoNum type="roman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Wishing to fight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Ramoth</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Gilead.</a:t>
            </a:r>
          </a:p>
          <a:p>
            <a:pPr marL="1143000" marR="0" lvl="2" indent="-228600">
              <a:lnSpc>
                <a:spcPct val="107000"/>
              </a:lnSpc>
              <a:spcBef>
                <a:spcPts val="0"/>
              </a:spcBef>
              <a:spcAft>
                <a:spcPts val="0"/>
              </a:spcAft>
              <a:buFont typeface="+mj-lt"/>
              <a:buAutoNum type="roman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Jehoshaphat (king of Judah) wanted to see what God said on the matter.</a:t>
            </a:r>
          </a:p>
          <a:p>
            <a:pPr marL="742950" marR="0" lvl="1" indent="-285750">
              <a:lnSpc>
                <a:spcPct val="107000"/>
              </a:lnSpc>
              <a:spcBef>
                <a:spcPts val="0"/>
              </a:spcBef>
              <a:spcAft>
                <a:spcPts val="80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God will tell us truth that will ultimately be the best for us. However, that is not what men want to hear the majority of the time, so they allow themselves to be deceived (</a:t>
            </a: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cf. Isaiah 30:8-11</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B2F12EAE-1261-4B7F-A24A-CEFAA2D9C57C}" type="slidenum">
              <a:rPr lang="en-US" smtClean="0"/>
              <a:t>3</a:t>
            </a:fld>
            <a:endParaRPr lang="en-US"/>
          </a:p>
        </p:txBody>
      </p:sp>
    </p:spTree>
    <p:extLst>
      <p:ext uri="{BB962C8B-B14F-4D97-AF65-F5344CB8AC3E}">
        <p14:creationId xmlns:p14="http://schemas.microsoft.com/office/powerpoint/2010/main" val="4262383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Deficiency in Bible Knowledge</a:t>
            </a: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God’s word is historically consistently negative.</a:t>
            </a:r>
          </a:p>
          <a:p>
            <a:pPr marL="742950" marR="0" lvl="1" indent="-285750">
              <a:lnSpc>
                <a:spcPct val="107000"/>
              </a:lnSpc>
              <a:spcBef>
                <a:spcPts val="0"/>
              </a:spcBef>
              <a:spcAft>
                <a:spcPts val="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Jeremiah 1:9-10</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GOD spoke through Jeremiah. The words were from GOD!</a:t>
            </a:r>
          </a:p>
          <a:p>
            <a:pPr marL="1143000" marR="0" lvl="2" indent="-228600">
              <a:lnSpc>
                <a:spcPct val="107000"/>
              </a:lnSpc>
              <a:spcBef>
                <a:spcPts val="0"/>
              </a:spcBef>
              <a:spcAft>
                <a:spcPts val="0"/>
              </a:spcAft>
              <a:buFont typeface="+mj-lt"/>
              <a:buAutoNum type="roman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mission God set Jeremiah on was primarily negative.</a:t>
            </a:r>
          </a:p>
          <a:p>
            <a:pPr marL="1143000" marR="0" lvl="2" indent="-228600">
              <a:lnSpc>
                <a:spcPct val="107000"/>
              </a:lnSpc>
              <a:spcBef>
                <a:spcPts val="0"/>
              </a:spcBef>
              <a:spcAft>
                <a:spcPts val="0"/>
              </a:spcAft>
              <a:buFont typeface="+mj-lt"/>
              <a:buAutoNum type="roman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4/6 general descriptions are negative.</a:t>
            </a:r>
          </a:p>
          <a:p>
            <a:pPr marL="742950" marR="0" lvl="1" indent="-285750">
              <a:lnSpc>
                <a:spcPct val="107000"/>
              </a:lnSpc>
              <a:spcBef>
                <a:spcPts val="0"/>
              </a:spcBef>
              <a:spcAft>
                <a:spcPts val="0"/>
              </a:spcAft>
              <a:buFont typeface="+mj-lt"/>
              <a:buAutoNum type="alphaLcPeriod"/>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People need to know what they are doing wrong so they can eradicate it and do right instead.</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This continues in the New Testament.</a:t>
            </a:r>
          </a:p>
          <a:p>
            <a:pPr marL="742950" marR="0" lvl="1" indent="-285750">
              <a:lnSpc>
                <a:spcPct val="107000"/>
              </a:lnSpc>
              <a:spcBef>
                <a:spcPts val="0"/>
              </a:spcBef>
              <a:spcAft>
                <a:spcPts val="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10:3-6</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There is an opposition we face that must be combatted. This requires negative measures.</a:t>
            </a:r>
          </a:p>
          <a:p>
            <a:pPr marL="742950" marR="0" lvl="1" indent="-285750">
              <a:lnSpc>
                <a:spcPct val="107000"/>
              </a:lnSpc>
              <a:spcBef>
                <a:spcPts val="0"/>
              </a:spcBef>
              <a:spcAft>
                <a:spcPts val="80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Acts 20:27</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Paul preached the WHOLE counsel of God. You cannot do so with purely positive preaching </a:t>
            </a: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(v. 29-31)</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B2F12EAE-1261-4B7F-A24A-CEFAA2D9C57C}" type="slidenum">
              <a:rPr lang="en-US" smtClean="0"/>
              <a:t>4</a:t>
            </a:fld>
            <a:endParaRPr lang="en-US"/>
          </a:p>
        </p:txBody>
      </p:sp>
    </p:spTree>
    <p:extLst>
      <p:ext uri="{BB962C8B-B14F-4D97-AF65-F5344CB8AC3E}">
        <p14:creationId xmlns:p14="http://schemas.microsoft.com/office/powerpoint/2010/main" val="2500412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Misdirected Moral Compass</a:t>
            </a: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Lack of bible knowledge results in an inability to discern both good and evil.</a:t>
            </a:r>
          </a:p>
          <a:p>
            <a:pPr marL="742950" marR="0" lvl="1" indent="-285750">
              <a:lnSpc>
                <a:spcPct val="107000"/>
              </a:lnSpc>
              <a:spcBef>
                <a:spcPts val="0"/>
              </a:spcBef>
              <a:spcAft>
                <a:spcPts val="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Hebrews 5:12-14</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Due to a lack of diligence these Christians did not know good from evil.</a:t>
            </a:r>
          </a:p>
          <a:p>
            <a:pPr marL="742950" marR="0" lvl="1" indent="-285750">
              <a:lnSpc>
                <a:spcPct val="107000"/>
              </a:lnSpc>
              <a:spcBef>
                <a:spcPts val="0"/>
              </a:spcBef>
              <a:spcAft>
                <a:spcPts val="0"/>
              </a:spcAft>
              <a:buFont typeface="+mj-lt"/>
              <a:buAutoNum type="alphaLcPeriod"/>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If attention is not given to what is wrong, we won’t know it is wrong!</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Devil needs identifying!</a:t>
            </a:r>
          </a:p>
          <a:p>
            <a:pPr marL="742950" marR="0" lvl="1" indent="-285750">
              <a:lnSpc>
                <a:spcPct val="107000"/>
              </a:lnSpc>
              <a:spcBef>
                <a:spcPts val="0"/>
              </a:spcBef>
              <a:spcAft>
                <a:spcPts val="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 Peter 5:8-9</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we must be actively watching.</a:t>
            </a:r>
          </a:p>
          <a:p>
            <a:pPr marL="742950" marR="0" lvl="1" indent="-285750">
              <a:lnSpc>
                <a:spcPct val="107000"/>
              </a:lnSpc>
              <a:spcBef>
                <a:spcPts val="0"/>
              </a:spcBef>
              <a:spcAft>
                <a:spcPts val="800"/>
              </a:spcAft>
              <a:buFont typeface="+mj-lt"/>
              <a:buAutoNum type="alphaLcPeriod"/>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The whole concept of vigilance requires giving time to negatives (what is wrong, what to avoid, what happens when we don’t avoid).</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B2F12EAE-1261-4B7F-A24A-CEFAA2D9C57C}" type="slidenum">
              <a:rPr lang="en-US" smtClean="0"/>
              <a:t>5</a:t>
            </a:fld>
            <a:endParaRPr lang="en-US"/>
          </a:p>
        </p:txBody>
      </p:sp>
    </p:spTree>
    <p:extLst>
      <p:ext uri="{BB962C8B-B14F-4D97-AF65-F5344CB8AC3E}">
        <p14:creationId xmlns:p14="http://schemas.microsoft.com/office/powerpoint/2010/main" val="2902291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Total Rejection of Truth</a:t>
            </a: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transcendent danger of apostasy is in its finality.</a:t>
            </a: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Whenever an individual rejects that which saved him, there is nothing left!</a:t>
            </a:r>
          </a:p>
          <a:p>
            <a:pPr marL="742950" marR="0" lvl="1" indent="-285750">
              <a:lnSpc>
                <a:spcPct val="107000"/>
              </a:lnSpc>
              <a:spcBef>
                <a:spcPts val="0"/>
              </a:spcBef>
              <a:spcAft>
                <a:spcPts val="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2 Peter 2:20-22</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There is only one good news, one way to salvation, one savior. When we are saved by those things, and then reject them, there is nothing left (other than those things we already know) that can help us.</a:t>
            </a: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Impossibility for someone to renew another who has rejected Christ after having been saved by Him – </a:t>
            </a: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Hebrews 6:4-6</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He can still repent, but there is nothing new we can tell that person. He has already known the things we can tell him that can save him.</a:t>
            </a:r>
          </a:p>
          <a:p>
            <a:pPr marL="742950" marR="0" lvl="1" indent="-285750">
              <a:lnSpc>
                <a:spcPct val="107000"/>
              </a:lnSpc>
              <a:spcBef>
                <a:spcPts val="0"/>
              </a:spcBef>
              <a:spcAft>
                <a:spcPts val="800"/>
              </a:spcAft>
              <a:buFont typeface="+mj-lt"/>
              <a:buAutoNum type="alphaLcPeriod"/>
            </a:pPr>
            <a:r>
              <a:rPr lang="en-US"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10:26-31</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We cannot be saved if we hold that which God has given for salvation in contempt. </a:t>
            </a:r>
          </a:p>
          <a:p>
            <a:endParaRPr lang="en-US" dirty="0"/>
          </a:p>
        </p:txBody>
      </p:sp>
      <p:sp>
        <p:nvSpPr>
          <p:cNvPr id="4" name="Slide Number Placeholder 3"/>
          <p:cNvSpPr>
            <a:spLocks noGrp="1"/>
          </p:cNvSpPr>
          <p:nvPr>
            <p:ph type="sldNum" sz="quarter" idx="10"/>
          </p:nvPr>
        </p:nvSpPr>
        <p:spPr/>
        <p:txBody>
          <a:bodyPr/>
          <a:lstStyle/>
          <a:p>
            <a:fld id="{B2F12EAE-1261-4B7F-A24A-CEFAA2D9C57C}" type="slidenum">
              <a:rPr lang="en-US" smtClean="0"/>
              <a:t>6</a:t>
            </a:fld>
            <a:endParaRPr lang="en-US"/>
          </a:p>
        </p:txBody>
      </p:sp>
    </p:spTree>
    <p:extLst>
      <p:ext uri="{BB962C8B-B14F-4D97-AF65-F5344CB8AC3E}">
        <p14:creationId xmlns:p14="http://schemas.microsoft.com/office/powerpoint/2010/main" val="3081276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Conclusion</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Apostasy is very dangerous, and very possible!</a:t>
            </a: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We must ever be on alert!</a:t>
            </a:r>
          </a:p>
          <a:p>
            <a:pPr marL="342900" marR="0" lvl="0" indent="-342900">
              <a:lnSpc>
                <a:spcPct val="107000"/>
              </a:lnSpc>
              <a:spcBef>
                <a:spcPts val="0"/>
              </a:spcBef>
              <a:spcAft>
                <a:spcPts val="800"/>
              </a:spcAft>
              <a:buFont typeface="+mj-lt"/>
              <a:buAutoNum type="arabicPeriod"/>
            </a:pPr>
            <a:r>
              <a:rPr lang="en-US" b="1" i="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“Beware, brethren, lest there be in any of you an evil heart of unbelief in departing from the living God” (Hebrews 3:12)</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B2F12EAE-1261-4B7F-A24A-CEFAA2D9C57C}" type="slidenum">
              <a:rPr lang="en-US" smtClean="0"/>
              <a:t>7</a:t>
            </a:fld>
            <a:endParaRPr lang="en-US"/>
          </a:p>
        </p:txBody>
      </p:sp>
    </p:spTree>
    <p:extLst>
      <p:ext uri="{BB962C8B-B14F-4D97-AF65-F5344CB8AC3E}">
        <p14:creationId xmlns:p14="http://schemas.microsoft.com/office/powerpoint/2010/main" val="271086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7067D8-D489-49DA-85B7-917A0CDAB805}"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258895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7067D8-D489-49DA-85B7-917A0CDAB805}"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285830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7067D8-D489-49DA-85B7-917A0CDAB805}"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1452358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7067D8-D489-49DA-85B7-917A0CDAB805}"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319910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7067D8-D489-49DA-85B7-917A0CDAB805}"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87159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7067D8-D489-49DA-85B7-917A0CDAB805}"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2462336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7067D8-D489-49DA-85B7-917A0CDAB805}" type="datetimeFigureOut">
              <a:rPr lang="en-US" smtClean="0"/>
              <a:t>3/20/2016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85310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7067D8-D489-49DA-85B7-917A0CDAB805}" type="datetimeFigureOut">
              <a:rPr lang="en-US" smtClean="0"/>
              <a:t>3/20/2016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739279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067D8-D489-49DA-85B7-917A0CDAB805}" type="datetimeFigureOut">
              <a:rPr lang="en-US" smtClean="0"/>
              <a:t>3/20/2016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373656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067D8-D489-49DA-85B7-917A0CDAB805}"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148623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067D8-D489-49DA-85B7-917A0CDAB805}"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62FD9-6F0F-41EF-9869-A69EE85E762D}" type="slidenum">
              <a:rPr lang="en-US" smtClean="0"/>
              <a:t>‹#›</a:t>
            </a:fld>
            <a:endParaRPr lang="en-US"/>
          </a:p>
        </p:txBody>
      </p:sp>
    </p:spTree>
    <p:extLst>
      <p:ext uri="{BB962C8B-B14F-4D97-AF65-F5344CB8AC3E}">
        <p14:creationId xmlns:p14="http://schemas.microsoft.com/office/powerpoint/2010/main" val="36336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067D8-D489-49DA-85B7-917A0CDAB805}" type="datetimeFigureOut">
              <a:rPr lang="en-US" smtClean="0"/>
              <a:t>3/20/2016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62FD9-6F0F-41EF-9869-A69EE85E762D}" type="slidenum">
              <a:rPr lang="en-US" smtClean="0"/>
              <a:t>‹#›</a:t>
            </a:fld>
            <a:endParaRPr lang="en-US"/>
          </a:p>
        </p:txBody>
      </p:sp>
    </p:spTree>
    <p:extLst>
      <p:ext uri="{BB962C8B-B14F-4D97-AF65-F5344CB8AC3E}">
        <p14:creationId xmlns:p14="http://schemas.microsoft.com/office/powerpoint/2010/main" val="3779461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2824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8116"/>
            <a:ext cx="7772400" cy="2387600"/>
          </a:xfrm>
        </p:spPr>
        <p:txBody>
          <a:bodyPr>
            <a:normAutofit/>
          </a:bodyPr>
          <a:lstStyle/>
          <a:p>
            <a:r>
              <a:rPr lang="en-US" sz="8000" b="1" dirty="0" smtClean="0">
                <a:latin typeface="Blackadder ITC" panose="04020505051007020D02" pitchFamily="82" charset="0"/>
              </a:rPr>
              <a:t>Slowly Drifting</a:t>
            </a:r>
            <a:endParaRPr lang="en-US" sz="8000" b="1" dirty="0">
              <a:latin typeface="Blackadder ITC" panose="04020505051007020D02" pitchFamily="82" charset="0"/>
            </a:endParaRPr>
          </a:p>
        </p:txBody>
      </p:sp>
      <p:sp>
        <p:nvSpPr>
          <p:cNvPr id="3" name="Subtitle 2"/>
          <p:cNvSpPr>
            <a:spLocks noGrp="1"/>
          </p:cNvSpPr>
          <p:nvPr>
            <p:ph type="subTitle" idx="1"/>
          </p:nvPr>
        </p:nvSpPr>
        <p:spPr>
          <a:xfrm>
            <a:off x="1143000" y="2829302"/>
            <a:ext cx="6858000" cy="1655762"/>
          </a:xfrm>
        </p:spPr>
        <p:txBody>
          <a:bodyPr>
            <a:normAutofit/>
          </a:bodyPr>
          <a:lstStyle/>
          <a:p>
            <a:r>
              <a:rPr lang="en-US" sz="3600" b="1" i="1" dirty="0" smtClean="0"/>
              <a:t>Hebrews 2:1-4</a:t>
            </a:r>
            <a:endParaRPr lang="en-US" sz="3600" b="1" i="1" dirty="0"/>
          </a:p>
        </p:txBody>
      </p:sp>
      <p:sp>
        <p:nvSpPr>
          <p:cNvPr id="4" name="Subtitle 2"/>
          <p:cNvSpPr txBox="1">
            <a:spLocks/>
          </p:cNvSpPr>
          <p:nvPr/>
        </p:nvSpPr>
        <p:spPr>
          <a:xfrm>
            <a:off x="5555087" y="5306095"/>
            <a:ext cx="2903113" cy="400316"/>
          </a:xfrm>
          <a:prstGeom prst="rect">
            <a:avLst/>
          </a:prstGeom>
        </p:spPr>
        <p:txBody>
          <a:bodyPr vert="horz" lIns="91440" tIns="45720" rIns="91440" bIns="45720" rtlCol="0">
            <a:prstTxWarp prst="textWave4">
              <a:avLst/>
            </a:prstTxWarp>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i="1" dirty="0" smtClean="0">
                <a:solidFill>
                  <a:schemeClr val="bg1"/>
                </a:solidFill>
              </a:rPr>
              <a:t>Signs of Apostasy</a:t>
            </a:r>
            <a:endParaRPr lang="en-US" sz="2800" i="1" dirty="0">
              <a:solidFill>
                <a:schemeClr val="bg1"/>
              </a:solidFill>
            </a:endParaRPr>
          </a:p>
        </p:txBody>
      </p:sp>
    </p:spTree>
    <p:extLst>
      <p:ext uri="{BB962C8B-B14F-4D97-AF65-F5344CB8AC3E}">
        <p14:creationId xmlns:p14="http://schemas.microsoft.com/office/powerpoint/2010/main" val="383989018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latin typeface="Blackadder ITC" panose="04020505051007020D02" pitchFamily="82" charset="0"/>
              </a:rPr>
              <a:t>Desire for a Positive Message</a:t>
            </a:r>
            <a:endParaRPr lang="en-US" sz="5400" dirty="0"/>
          </a:p>
        </p:txBody>
      </p:sp>
      <p:sp>
        <p:nvSpPr>
          <p:cNvPr id="3" name="Content Placeholder 2"/>
          <p:cNvSpPr>
            <a:spLocks noGrp="1"/>
          </p:cNvSpPr>
          <p:nvPr>
            <p:ph idx="1"/>
          </p:nvPr>
        </p:nvSpPr>
        <p:spPr>
          <a:solidFill>
            <a:schemeClr val="bg1">
              <a:alpha val="50000"/>
            </a:schemeClr>
          </a:solidFill>
          <a:effectLst>
            <a:glow rad="12700">
              <a:schemeClr val="bg1">
                <a:alpha val="15000"/>
              </a:schemeClr>
            </a:glow>
            <a:softEdge rad="127000"/>
          </a:effectLst>
        </p:spPr>
        <p:txBody>
          <a:bodyPr/>
          <a:lstStyle/>
          <a:p>
            <a:pPr marL="0" indent="0" algn="ctr">
              <a:buNone/>
            </a:pPr>
            <a:endParaRPr lang="en-US" sz="5400" b="1" dirty="0" smtClean="0"/>
          </a:p>
          <a:p>
            <a:pPr marL="0" indent="0" algn="ctr">
              <a:buNone/>
            </a:pPr>
            <a:r>
              <a:rPr lang="en-US" sz="4000" b="1" dirty="0" smtClean="0"/>
              <a:t>The Gospel’s Effect</a:t>
            </a:r>
          </a:p>
          <a:p>
            <a:pPr marL="0" indent="0" algn="ctr">
              <a:buNone/>
            </a:pPr>
            <a:r>
              <a:rPr lang="en-US" sz="3600" i="1" dirty="0" smtClean="0"/>
              <a:t>– Acts 2:36-39; 7:51-54, 57 –</a:t>
            </a:r>
          </a:p>
          <a:p>
            <a:pPr marL="0" indent="0" algn="ctr">
              <a:buNone/>
            </a:pPr>
            <a:r>
              <a:rPr lang="en-US" sz="4000" b="1" dirty="0" smtClean="0"/>
              <a:t>The People’s Desire</a:t>
            </a:r>
          </a:p>
          <a:p>
            <a:pPr marL="0" indent="0" algn="ctr">
              <a:buNone/>
            </a:pPr>
            <a:r>
              <a:rPr lang="en-US" sz="3600" i="1" dirty="0" smtClean="0"/>
              <a:t>– 2 Timothy 4:2-4; 1 Kings 22:7-8 –</a:t>
            </a:r>
            <a:endParaRPr lang="en-US" sz="3600" i="1" dirty="0"/>
          </a:p>
        </p:txBody>
      </p:sp>
    </p:spTree>
    <p:extLst>
      <p:ext uri="{BB962C8B-B14F-4D97-AF65-F5344CB8AC3E}">
        <p14:creationId xmlns:p14="http://schemas.microsoft.com/office/powerpoint/2010/main" val="26454556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latin typeface="Blackadder ITC" panose="04020505051007020D02" pitchFamily="82" charset="0"/>
              </a:rPr>
              <a:t>Deficiency in Bible Knowledge</a:t>
            </a:r>
            <a:endParaRPr lang="en-US" sz="5400" dirty="0"/>
          </a:p>
        </p:txBody>
      </p:sp>
      <p:sp>
        <p:nvSpPr>
          <p:cNvPr id="3" name="Content Placeholder 2"/>
          <p:cNvSpPr>
            <a:spLocks noGrp="1"/>
          </p:cNvSpPr>
          <p:nvPr>
            <p:ph idx="1"/>
          </p:nvPr>
        </p:nvSpPr>
        <p:spPr>
          <a:solidFill>
            <a:schemeClr val="bg1">
              <a:alpha val="50000"/>
            </a:schemeClr>
          </a:solidFill>
          <a:effectLst>
            <a:glow rad="12700">
              <a:schemeClr val="bg1">
                <a:alpha val="15000"/>
              </a:schemeClr>
            </a:glow>
            <a:softEdge rad="127000"/>
          </a:effectLst>
        </p:spPr>
        <p:txBody>
          <a:bodyPr/>
          <a:lstStyle/>
          <a:p>
            <a:pPr marL="0" indent="0" algn="ctr">
              <a:buNone/>
            </a:pPr>
            <a:endParaRPr lang="en-US" sz="4000" b="1" dirty="0" smtClean="0"/>
          </a:p>
          <a:p>
            <a:pPr marL="0" indent="0" algn="ctr">
              <a:buNone/>
            </a:pPr>
            <a:r>
              <a:rPr lang="en-US" sz="4000" b="1" dirty="0" smtClean="0"/>
              <a:t>God’s Word – Historically negative</a:t>
            </a:r>
          </a:p>
          <a:p>
            <a:pPr marL="0" indent="0" algn="ctr">
              <a:buNone/>
            </a:pPr>
            <a:r>
              <a:rPr lang="en-US" sz="3600" i="1" dirty="0" smtClean="0"/>
              <a:t>– Jeremiah 1:9-10 –</a:t>
            </a:r>
          </a:p>
          <a:p>
            <a:pPr marL="0" indent="0" algn="ctr">
              <a:buNone/>
            </a:pPr>
            <a:r>
              <a:rPr lang="en-US" sz="4000" b="1" dirty="0" smtClean="0"/>
              <a:t>Continued in New Testament</a:t>
            </a:r>
          </a:p>
          <a:p>
            <a:pPr marL="0" indent="0" algn="ctr">
              <a:buNone/>
            </a:pPr>
            <a:r>
              <a:rPr lang="en-US" sz="3600" i="1" dirty="0" smtClean="0"/>
              <a:t>– 2 Corinthians 10:3-6;                           Acts 20:27, 29-31 –</a:t>
            </a:r>
            <a:endParaRPr lang="en-US" sz="3600" i="1" dirty="0"/>
          </a:p>
        </p:txBody>
      </p:sp>
    </p:spTree>
    <p:extLst>
      <p:ext uri="{BB962C8B-B14F-4D97-AF65-F5344CB8AC3E}">
        <p14:creationId xmlns:p14="http://schemas.microsoft.com/office/powerpoint/2010/main" val="13373798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latin typeface="Blackadder ITC" panose="04020505051007020D02" pitchFamily="82" charset="0"/>
              </a:rPr>
              <a:t>Misdirected Moral Compass</a:t>
            </a:r>
            <a:endParaRPr lang="en-US" sz="5400" dirty="0"/>
          </a:p>
        </p:txBody>
      </p:sp>
      <p:sp>
        <p:nvSpPr>
          <p:cNvPr id="3" name="Content Placeholder 2"/>
          <p:cNvSpPr>
            <a:spLocks noGrp="1"/>
          </p:cNvSpPr>
          <p:nvPr>
            <p:ph idx="1"/>
          </p:nvPr>
        </p:nvSpPr>
        <p:spPr>
          <a:solidFill>
            <a:schemeClr val="bg1">
              <a:alpha val="50000"/>
            </a:schemeClr>
          </a:solidFill>
          <a:effectLst>
            <a:glow rad="12700">
              <a:schemeClr val="bg1">
                <a:alpha val="15000"/>
              </a:schemeClr>
            </a:glow>
            <a:softEdge rad="127000"/>
          </a:effectLst>
        </p:spPr>
        <p:txBody>
          <a:bodyPr/>
          <a:lstStyle/>
          <a:p>
            <a:pPr marL="0" indent="0" algn="ctr">
              <a:buNone/>
            </a:pPr>
            <a:endParaRPr lang="en-US" sz="5400" b="1" dirty="0" smtClean="0"/>
          </a:p>
          <a:p>
            <a:pPr marL="0" indent="0" algn="ctr">
              <a:buNone/>
            </a:pPr>
            <a:r>
              <a:rPr lang="en-US" sz="4000" b="1" dirty="0" smtClean="0"/>
              <a:t>Can’t Discern Good and Evil</a:t>
            </a:r>
          </a:p>
          <a:p>
            <a:pPr marL="0" indent="0" algn="ctr">
              <a:buNone/>
            </a:pPr>
            <a:r>
              <a:rPr lang="en-US" sz="3600" i="1" dirty="0" smtClean="0"/>
              <a:t>– Hebrews 5:12-14 –</a:t>
            </a:r>
          </a:p>
          <a:p>
            <a:pPr marL="0" indent="0" algn="ctr">
              <a:buNone/>
            </a:pPr>
            <a:r>
              <a:rPr lang="en-US" sz="4000" b="1" dirty="0" smtClean="0"/>
              <a:t>The Devil needs to be identified!</a:t>
            </a:r>
          </a:p>
          <a:p>
            <a:pPr marL="0" indent="0" algn="ctr">
              <a:buNone/>
            </a:pPr>
            <a:r>
              <a:rPr lang="en-US" sz="3600" i="1" dirty="0" smtClean="0"/>
              <a:t>– 1 Peter 5:8-9 –</a:t>
            </a:r>
            <a:endParaRPr lang="en-US" sz="3600" i="1" dirty="0"/>
          </a:p>
        </p:txBody>
      </p:sp>
    </p:spTree>
    <p:extLst>
      <p:ext uri="{BB962C8B-B14F-4D97-AF65-F5344CB8AC3E}">
        <p14:creationId xmlns:p14="http://schemas.microsoft.com/office/powerpoint/2010/main" val="14429683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latin typeface="Blackadder ITC" panose="04020505051007020D02" pitchFamily="82" charset="0"/>
              </a:rPr>
              <a:t>Total Rejection of Truth</a:t>
            </a:r>
            <a:endParaRPr lang="en-US" sz="5400" dirty="0"/>
          </a:p>
        </p:txBody>
      </p:sp>
      <p:sp>
        <p:nvSpPr>
          <p:cNvPr id="3" name="Content Placeholder 2"/>
          <p:cNvSpPr>
            <a:spLocks noGrp="1"/>
          </p:cNvSpPr>
          <p:nvPr>
            <p:ph idx="1"/>
          </p:nvPr>
        </p:nvSpPr>
        <p:spPr>
          <a:solidFill>
            <a:schemeClr val="bg1">
              <a:alpha val="50000"/>
            </a:schemeClr>
          </a:solidFill>
          <a:effectLst>
            <a:glow rad="12700">
              <a:schemeClr val="bg1">
                <a:alpha val="15000"/>
              </a:schemeClr>
            </a:glow>
            <a:softEdge rad="127000"/>
          </a:effectLst>
        </p:spPr>
        <p:txBody>
          <a:bodyPr/>
          <a:lstStyle/>
          <a:p>
            <a:pPr marL="0" indent="0" algn="ctr">
              <a:buNone/>
            </a:pPr>
            <a:endParaRPr lang="en-US" sz="4000" b="1" dirty="0" smtClean="0"/>
          </a:p>
          <a:p>
            <a:pPr marL="0" indent="0" algn="ctr">
              <a:buNone/>
            </a:pPr>
            <a:endParaRPr lang="en-US" b="1" dirty="0"/>
          </a:p>
          <a:p>
            <a:pPr marL="0" indent="0" algn="ctr">
              <a:buNone/>
            </a:pPr>
            <a:r>
              <a:rPr lang="en-US" sz="4000" b="1" dirty="0" smtClean="0"/>
              <a:t>Ultimate Danger of Apostasy</a:t>
            </a:r>
          </a:p>
          <a:p>
            <a:pPr marL="0" indent="0" algn="ctr">
              <a:buNone/>
            </a:pPr>
            <a:r>
              <a:rPr lang="en-US" sz="3600" i="1" dirty="0" smtClean="0"/>
              <a:t>– 2 Peter 2:20-22;                              Hebrews 6:4-6; 10:26-31 –</a:t>
            </a:r>
          </a:p>
        </p:txBody>
      </p:sp>
    </p:spTree>
    <p:extLst>
      <p:ext uri="{BB962C8B-B14F-4D97-AF65-F5344CB8AC3E}">
        <p14:creationId xmlns:p14="http://schemas.microsoft.com/office/powerpoint/2010/main" val="34369738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8116"/>
            <a:ext cx="7772400" cy="2387600"/>
          </a:xfrm>
        </p:spPr>
        <p:txBody>
          <a:bodyPr>
            <a:normAutofit/>
          </a:bodyPr>
          <a:lstStyle/>
          <a:p>
            <a:r>
              <a:rPr lang="en-US" sz="8000" b="1" dirty="0" smtClean="0">
                <a:latin typeface="Blackadder ITC" panose="04020505051007020D02" pitchFamily="82" charset="0"/>
              </a:rPr>
              <a:t>Slowly Drifting</a:t>
            </a:r>
            <a:endParaRPr lang="en-US" sz="8000" b="1" dirty="0">
              <a:latin typeface="Blackadder ITC" panose="04020505051007020D02" pitchFamily="82" charset="0"/>
            </a:endParaRPr>
          </a:p>
        </p:txBody>
      </p:sp>
      <p:sp>
        <p:nvSpPr>
          <p:cNvPr id="3" name="Subtitle 2"/>
          <p:cNvSpPr>
            <a:spLocks noGrp="1"/>
          </p:cNvSpPr>
          <p:nvPr>
            <p:ph type="subTitle" idx="1"/>
          </p:nvPr>
        </p:nvSpPr>
        <p:spPr>
          <a:xfrm>
            <a:off x="1143000" y="2829302"/>
            <a:ext cx="6858000" cy="1655762"/>
          </a:xfrm>
        </p:spPr>
        <p:txBody>
          <a:bodyPr>
            <a:normAutofit/>
          </a:bodyPr>
          <a:lstStyle/>
          <a:p>
            <a:r>
              <a:rPr lang="en-US" sz="3600" b="1" i="1" dirty="0" smtClean="0"/>
              <a:t>Hebrews 2:1-4</a:t>
            </a:r>
            <a:endParaRPr lang="en-US" sz="3600" b="1" i="1" dirty="0"/>
          </a:p>
        </p:txBody>
      </p:sp>
      <p:sp>
        <p:nvSpPr>
          <p:cNvPr id="4" name="Subtitle 2"/>
          <p:cNvSpPr txBox="1">
            <a:spLocks/>
          </p:cNvSpPr>
          <p:nvPr/>
        </p:nvSpPr>
        <p:spPr>
          <a:xfrm>
            <a:off x="5555087" y="5306095"/>
            <a:ext cx="2903113" cy="400316"/>
          </a:xfrm>
          <a:prstGeom prst="rect">
            <a:avLst/>
          </a:prstGeom>
        </p:spPr>
        <p:txBody>
          <a:bodyPr vert="horz" lIns="91440" tIns="45720" rIns="91440" bIns="45720" rtlCol="0">
            <a:prstTxWarp prst="textWave4">
              <a:avLst/>
            </a:prstTxWarp>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i="1" dirty="0" smtClean="0">
                <a:solidFill>
                  <a:schemeClr val="bg1"/>
                </a:solidFill>
              </a:rPr>
              <a:t>Signs of Apostasy</a:t>
            </a:r>
            <a:endParaRPr lang="en-US" sz="2800" i="1" dirty="0">
              <a:solidFill>
                <a:schemeClr val="bg1"/>
              </a:solidFill>
            </a:endParaRPr>
          </a:p>
        </p:txBody>
      </p:sp>
    </p:spTree>
    <p:extLst>
      <p:ext uri="{BB962C8B-B14F-4D97-AF65-F5344CB8AC3E}">
        <p14:creationId xmlns:p14="http://schemas.microsoft.com/office/powerpoint/2010/main" val="409945489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938</Words>
  <Application>Microsoft Office PowerPoint</Application>
  <PresentationFormat>On-screen Show (4:3)</PresentationFormat>
  <Paragraphs>93</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Blackadder ITC</vt:lpstr>
      <vt:lpstr>Calibri</vt:lpstr>
      <vt:lpstr>Calibri Light</vt:lpstr>
      <vt:lpstr>Times New Roman</vt:lpstr>
      <vt:lpstr>Wingdings</vt:lpstr>
      <vt:lpstr>Office Theme</vt:lpstr>
      <vt:lpstr>PowerPoint Presentation</vt:lpstr>
      <vt:lpstr>Slowly Drifting</vt:lpstr>
      <vt:lpstr>Desire for a Positive Message</vt:lpstr>
      <vt:lpstr>Deficiency in Bible Knowledge</vt:lpstr>
      <vt:lpstr>Misdirected Moral Compass</vt:lpstr>
      <vt:lpstr>Total Rejection of Truth</vt:lpstr>
      <vt:lpstr>Slowly Drifting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Slowly Drifting</dc:title>
  <dc:creator>Jeremiah Cox</dc:creator>
  <cp:lastModifiedBy>Jeremiah Cox</cp:lastModifiedBy>
  <cp:revision>5</cp:revision>
  <dcterms:created xsi:type="dcterms:W3CDTF">2016-03-20T05:03:35Z</dcterms:created>
  <dcterms:modified xsi:type="dcterms:W3CDTF">2016-03-20T05:30:03Z</dcterms:modified>
</cp:coreProperties>
</file>