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00" autoAdjust="0"/>
    <p:restoredTop sz="61939" autoAdjust="0"/>
  </p:normalViewPr>
  <p:slideViewPr>
    <p:cSldViewPr snapToGrid="0">
      <p:cViewPr varScale="1">
        <p:scale>
          <a:sx n="42" d="100"/>
          <a:sy n="42" d="100"/>
        </p:scale>
        <p:origin x="2136" y="54"/>
      </p:cViewPr>
      <p:guideLst/>
    </p:cSldViewPr>
  </p:slideViewPr>
  <p:notesTextViewPr>
    <p:cViewPr>
      <p:scale>
        <a:sx n="1" d="1"/>
        <a:sy n="1" d="1"/>
      </p:scale>
      <p:origin x="0" y="0"/>
    </p:cViewPr>
  </p:notesTextViewPr>
  <p:notesViewPr>
    <p:cSldViewPr snapToGrid="0">
      <p:cViewPr varScale="1">
        <p:scale>
          <a:sx n="53" d="100"/>
          <a:sy n="53" d="100"/>
        </p:scale>
        <p:origin x="282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57207" cy="466434"/>
          </a:xfrm>
          <a:prstGeom prst="rect">
            <a:avLst/>
          </a:prstGeom>
        </p:spPr>
        <p:txBody>
          <a:bodyPr vert="horz" lIns="93177" tIns="46589" rIns="93177" bIns="46589" rtlCol="0"/>
          <a:lstStyle>
            <a:lvl1pPr algn="l">
              <a:defRPr sz="1200"/>
            </a:lvl1pPr>
          </a:lstStyle>
          <a:p>
            <a:r>
              <a:rPr lang="en-US" sz="2400" cap="small" dirty="0" err="1">
                <a:latin typeface="Mistral" panose="03090702030407020403" pitchFamily="66" charset="0"/>
              </a:rPr>
              <a:t>SociaL</a:t>
            </a:r>
            <a:r>
              <a:rPr lang="en-US" sz="2400" cap="small" dirty="0">
                <a:latin typeface="Mistral" panose="03090702030407020403" pitchFamily="66" charset="0"/>
              </a:rPr>
              <a:t> </a:t>
            </a:r>
            <a:r>
              <a:rPr lang="en-US" sz="2400" cap="small" dirty="0" err="1">
                <a:latin typeface="Mistral" panose="03090702030407020403" pitchFamily="66" charset="0"/>
              </a:rPr>
              <a:t>DrinkinG</a:t>
            </a:r>
            <a:r>
              <a:rPr lang="en-US" sz="2400" cap="small" dirty="0">
                <a:latin typeface="Mistral" panose="03090702030407020403" pitchFamily="66" charset="0"/>
              </a:rPr>
              <a:t> </a:t>
            </a:r>
            <a:r>
              <a:rPr lang="en-US" sz="2400" cap="small" dirty="0">
                <a:latin typeface="Forte" panose="03060902040502070203" pitchFamily="66" charset="0"/>
              </a:rPr>
              <a:t>– </a:t>
            </a:r>
            <a:r>
              <a:rPr lang="en-US" sz="2400" cap="small" dirty="0"/>
              <a:t>Is it a Sin?</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smtClean="0"/>
              <a:t>February 28, 2016 am</a:t>
            </a:r>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smtClean="0"/>
              <a:t>West Side church of Christ, Stan Cox</a:t>
            </a:r>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smtClean="0"/>
              <a:t>soundteaching.org</a:t>
            </a:r>
            <a:endParaRPr lang="en-US" dirty="0"/>
          </a:p>
        </p:txBody>
      </p:sp>
    </p:spTree>
    <p:extLst>
      <p:ext uri="{BB962C8B-B14F-4D97-AF65-F5344CB8AC3E}">
        <p14:creationId xmlns:p14="http://schemas.microsoft.com/office/powerpoint/2010/main" val="217544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8573FF-BC83-4A1D-8BCE-DA557C174801}" type="datetimeFigureOut">
              <a:rPr lang="en-US" smtClean="0"/>
              <a:t>3/7/2016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BEBFE7-754B-4424-AD12-197CF0363C70}" type="slidenum">
              <a:rPr lang="en-US" smtClean="0"/>
              <a:t>‹#›</a:t>
            </a:fld>
            <a:endParaRPr lang="en-US"/>
          </a:p>
        </p:txBody>
      </p:sp>
    </p:spTree>
    <p:extLst>
      <p:ext uri="{BB962C8B-B14F-4D97-AF65-F5344CB8AC3E}">
        <p14:creationId xmlns:p14="http://schemas.microsoft.com/office/powerpoint/2010/main" val="329716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mazon.com/Wine-Bible-Biblical-Alcoholic-Beverages/dp/9990667004/ref=sr_1_fkmr0_3?s=books&amp;ie=UTF8&amp;qid=1456638372&amp;sr=1-3-fkmr0&amp;keywords=wine+samuel+bacchio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mazon.com/Wine-Bible-Biblical-Alcoholic-Beverages/dp/9990667004/ref=sr_1_fkmr0_3?s=books&amp;ie=UTF8&amp;qid=1456638372&amp;sr=1-3-fkmr0&amp;keywords=wine+samuel+bacchion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r>
              <a:rPr lang="en-US" sz="1800" dirty="0"/>
              <a:t>Alcohol sales, America:</a:t>
            </a:r>
          </a:p>
          <a:p>
            <a:pPr marL="640594" lvl="1" indent="-174708">
              <a:buFont typeface="Arial" panose="020B0604020202020204" pitchFamily="34" charset="0"/>
              <a:buChar char="•"/>
            </a:pPr>
            <a:r>
              <a:rPr lang="en-US" sz="1800" dirty="0"/>
              <a:t>211 Billion Dollars in 2014 (via Statista)</a:t>
            </a:r>
          </a:p>
          <a:p>
            <a:pPr marL="640594" lvl="1" indent="-174708">
              <a:buFont typeface="Arial" panose="020B0604020202020204" pitchFamily="34" charset="0"/>
              <a:buChar char="•"/>
            </a:pPr>
            <a:r>
              <a:rPr lang="en-US" sz="1800" dirty="0"/>
              <a:t>Beer sales $101.5 Billion (200 million total barrels) (Brewers Association) in 2014</a:t>
            </a:r>
          </a:p>
          <a:p>
            <a:pPr marL="640594" lvl="1" indent="-174708">
              <a:buFont typeface="Arial" panose="020B0604020202020204" pitchFamily="34" charset="0"/>
              <a:buChar char="•"/>
            </a:pPr>
            <a:r>
              <a:rPr lang="en-US" sz="1800" dirty="0"/>
              <a:t>Wine sales $37.6 Billion (375 million total cases, 22 straight years of growth) (Wine Institute) in 2014</a:t>
            </a:r>
          </a:p>
          <a:p>
            <a:pPr marL="640594" lvl="1" indent="-174708">
              <a:buFont typeface="Arial" panose="020B0604020202020204" pitchFamily="34" charset="0"/>
              <a:buChar char="•"/>
            </a:pPr>
            <a:endParaRPr lang="en-US" sz="1800" dirty="0"/>
          </a:p>
          <a:p>
            <a:r>
              <a:rPr lang="en-US" sz="1800" dirty="0"/>
              <a:t>Big Business in America!</a:t>
            </a:r>
          </a:p>
          <a:p>
            <a:pPr marL="640594" lvl="1" indent="-174708">
              <a:buFont typeface="Arial" panose="020B0604020202020204" pitchFamily="34" charset="0"/>
              <a:buChar char="•"/>
            </a:pPr>
            <a:r>
              <a:rPr lang="en-US" sz="1800" dirty="0"/>
              <a:t>Question we will seek to answer, Should Christians have any part in the consumption of alcohol?</a:t>
            </a:r>
          </a:p>
          <a:p>
            <a:pPr marL="640594" lvl="1" indent="-174708">
              <a:buFont typeface="Arial" panose="020B0604020202020204" pitchFamily="34" charset="0"/>
              <a:buChar char="•"/>
            </a:pPr>
            <a:endParaRPr lang="en-US" sz="1800" dirty="0"/>
          </a:p>
          <a:p>
            <a:r>
              <a:rPr lang="en-US" sz="1800" dirty="0"/>
              <a:t>Print Slides:  1-8,11,14-16 (Two sided, flip on long edge)</a:t>
            </a:r>
          </a:p>
        </p:txBody>
      </p:sp>
      <p:sp>
        <p:nvSpPr>
          <p:cNvPr id="4" name="Slide Number Placeholder 3"/>
          <p:cNvSpPr>
            <a:spLocks noGrp="1"/>
          </p:cNvSpPr>
          <p:nvPr>
            <p:ph type="sldNum" sz="quarter" idx="10"/>
          </p:nvPr>
        </p:nvSpPr>
        <p:spPr/>
        <p:txBody>
          <a:bodyPr/>
          <a:lstStyle/>
          <a:p>
            <a:fld id="{9BBEBFE7-754B-4424-AD12-197CF0363C70}" type="slidenum">
              <a:rPr lang="en-US" smtClean="0"/>
              <a:t>1</a:t>
            </a:fld>
            <a:endParaRPr lang="en-US"/>
          </a:p>
        </p:txBody>
      </p:sp>
    </p:spTree>
    <p:extLst>
      <p:ext uri="{BB962C8B-B14F-4D97-AF65-F5344CB8AC3E}">
        <p14:creationId xmlns:p14="http://schemas.microsoft.com/office/powerpoint/2010/main" val="91775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(1 Peter 1:13-16), </a:t>
            </a:r>
            <a:r>
              <a:rPr lang="en-US" sz="2000" i="1" dirty="0"/>
              <a:t>“Therefore gird up the loins of your mind, be sober, and rest your hope fully upon the grace that is to be brought to you at the revelation of Jesus Christ; </a:t>
            </a:r>
            <a:r>
              <a:rPr lang="en-US" sz="2000" i="1" baseline="30000" dirty="0"/>
              <a:t>14</a:t>
            </a:r>
            <a:r>
              <a:rPr lang="en-US" sz="2000" i="1" dirty="0"/>
              <a:t> as obedient children, </a:t>
            </a:r>
            <a:r>
              <a:rPr lang="en-US" sz="2000" i="1" u="sng" dirty="0"/>
              <a:t>not conforming yourselves to the former lusts</a:t>
            </a:r>
            <a:r>
              <a:rPr lang="en-US" sz="2000" i="1" dirty="0"/>
              <a:t>, as in your ignorance; </a:t>
            </a:r>
            <a:r>
              <a:rPr lang="en-US" sz="2000" i="1" baseline="30000" dirty="0"/>
              <a:t>15</a:t>
            </a:r>
            <a:r>
              <a:rPr lang="en-US" sz="2000" i="1" dirty="0"/>
              <a:t> </a:t>
            </a:r>
            <a:r>
              <a:rPr lang="en-US" sz="2000" i="1" u="sng" dirty="0"/>
              <a:t>but as He who called you is holy, you also be holy in all your conduct</a:t>
            </a:r>
            <a:r>
              <a:rPr lang="en-US" sz="2000" i="1" dirty="0"/>
              <a:t>, </a:t>
            </a:r>
            <a:r>
              <a:rPr lang="en-US" sz="2000" i="1" baseline="30000" dirty="0"/>
              <a:t>16 </a:t>
            </a:r>
            <a:r>
              <a:rPr lang="en-US" sz="2000" i="1" dirty="0"/>
              <a:t>because it is written, "Be holy, for I am holy."</a:t>
            </a:r>
          </a:p>
        </p:txBody>
      </p:sp>
      <p:sp>
        <p:nvSpPr>
          <p:cNvPr id="4" name="Slide Number Placeholder 3"/>
          <p:cNvSpPr>
            <a:spLocks noGrp="1"/>
          </p:cNvSpPr>
          <p:nvPr>
            <p:ph type="sldNum" sz="quarter" idx="10"/>
          </p:nvPr>
        </p:nvSpPr>
        <p:spPr/>
        <p:txBody>
          <a:bodyPr/>
          <a:lstStyle/>
          <a:p>
            <a:fld id="{9BBEBFE7-754B-4424-AD12-197CF0363C70}" type="slidenum">
              <a:rPr lang="en-US" smtClean="0"/>
              <a:t>10</a:t>
            </a:fld>
            <a:endParaRPr lang="en-US"/>
          </a:p>
        </p:txBody>
      </p:sp>
    </p:spTree>
    <p:extLst>
      <p:ext uri="{BB962C8B-B14F-4D97-AF65-F5344CB8AC3E}">
        <p14:creationId xmlns:p14="http://schemas.microsoft.com/office/powerpoint/2010/main" val="411914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1540" y="4473892"/>
            <a:ext cx="6323107" cy="4356074"/>
          </a:xfrm>
        </p:spPr>
        <p:txBody>
          <a:bodyPr/>
          <a:lstStyle/>
          <a:p>
            <a:r>
              <a:rPr lang="en-US" dirty="0" smtClean="0"/>
              <a:t>West</a:t>
            </a:r>
            <a:r>
              <a:rPr lang="en-US" baseline="0" dirty="0" smtClean="0"/>
              <a:t> Virginia University School of Public Health (Lists the following reasons for using alcohol)</a:t>
            </a:r>
          </a:p>
          <a:p>
            <a:endParaRPr lang="en-US" baseline="0" dirty="0" smtClean="0"/>
          </a:p>
          <a:p>
            <a:pPr marL="640594" lvl="1" indent="-174708">
              <a:buFont typeface="Arial" panose="020B0604020202020204" pitchFamily="34" charset="0"/>
              <a:buChar char="•"/>
            </a:pPr>
            <a:r>
              <a:rPr lang="en-US" baseline="0" dirty="0" smtClean="0"/>
              <a:t>Curiosity/Experimentation – They want to know how alcohol use will make them feel. (effect of intoxication)</a:t>
            </a:r>
          </a:p>
          <a:p>
            <a:pPr marL="640594" lvl="1" indent="-174708">
              <a:buFont typeface="Arial" panose="020B0604020202020204" pitchFamily="34" charset="0"/>
              <a:buChar char="•"/>
            </a:pPr>
            <a:r>
              <a:rPr lang="en-US" baseline="0" dirty="0" smtClean="0"/>
              <a:t>Stress Reduction – Drinking is a form of self-medication (effect of intoxication)</a:t>
            </a:r>
          </a:p>
          <a:p>
            <a:pPr marL="640594" lvl="1" indent="-174708">
              <a:buFont typeface="Arial" panose="020B0604020202020204" pitchFamily="34" charset="0"/>
              <a:buChar char="•"/>
            </a:pPr>
            <a:r>
              <a:rPr lang="en-US" baseline="0" dirty="0" smtClean="0"/>
              <a:t>Instill Confidence (Social) – Drinking is a </a:t>
            </a:r>
            <a:r>
              <a:rPr lang="en-US" baseline="0" dirty="0" err="1" smtClean="0"/>
              <a:t>disinhibitor</a:t>
            </a:r>
            <a:r>
              <a:rPr lang="en-US" baseline="0" dirty="0" smtClean="0"/>
              <a:t>.  Makes one feel relaxed and confident (effect of intoxication)</a:t>
            </a:r>
          </a:p>
          <a:p>
            <a:pPr marL="640594" lvl="1" indent="-174708">
              <a:buFont typeface="Arial" panose="020B0604020202020204" pitchFamily="34" charset="0"/>
              <a:buChar char="•"/>
            </a:pPr>
            <a:r>
              <a:rPr lang="en-US" baseline="0" dirty="0" smtClean="0"/>
              <a:t>Loneliness/Isolation – Drinking serves to suppress feelings of loneliness or abandonment (effect of intoxication)</a:t>
            </a:r>
          </a:p>
          <a:p>
            <a:pPr marL="640594" lvl="1" indent="-174708">
              <a:buFont typeface="Arial" panose="020B0604020202020204" pitchFamily="34" charset="0"/>
              <a:buChar char="•"/>
            </a:pPr>
            <a:r>
              <a:rPr lang="en-US" baseline="0" dirty="0" smtClean="0"/>
              <a:t>Enjoyment – People like the psychoactive effect of alcohol.  It makes them feel good (effect of intoxication)</a:t>
            </a:r>
          </a:p>
          <a:p>
            <a:pPr marL="640594" lvl="1" indent="-174708">
              <a:buFont typeface="Arial" panose="020B0604020202020204" pitchFamily="34" charset="0"/>
              <a:buChar char="•"/>
            </a:pPr>
            <a:r>
              <a:rPr lang="en-US" baseline="0" dirty="0" smtClean="0"/>
              <a:t>Peer Pressure – a lack of self-confidence or refusal skills</a:t>
            </a:r>
          </a:p>
          <a:p>
            <a:pPr marL="640594" lvl="1" indent="-174708">
              <a:buFont typeface="Arial" panose="020B0604020202020204" pitchFamily="34" charset="0"/>
              <a:buChar char="•"/>
            </a:pPr>
            <a:endParaRPr lang="en-US" baseline="0" dirty="0" smtClean="0"/>
          </a:p>
          <a:p>
            <a:r>
              <a:rPr lang="en-US" b="1" baseline="0" dirty="0" smtClean="0"/>
              <a:t>Note:  </a:t>
            </a:r>
            <a:r>
              <a:rPr lang="en-US" baseline="0" dirty="0" smtClean="0"/>
              <a:t>All of these are negative reasons in the Christian worldview:</a:t>
            </a:r>
          </a:p>
          <a:p>
            <a:r>
              <a:rPr lang="en-US" b="1" baseline="0" dirty="0" smtClean="0"/>
              <a:t>(1 Corinthians 6:12-13), </a:t>
            </a:r>
            <a:r>
              <a:rPr lang="en-US" i="1" baseline="0" dirty="0" smtClean="0"/>
              <a:t>“All things are lawful for me, but all things are not helpful. All things are lawful for me, </a:t>
            </a:r>
            <a:r>
              <a:rPr lang="en-US" b="1" i="1" baseline="0" dirty="0" smtClean="0"/>
              <a:t>but I will not be brought under the power of any</a:t>
            </a:r>
            <a:r>
              <a:rPr lang="en-US" i="1" baseline="0" dirty="0" smtClean="0"/>
              <a:t>. 13 </a:t>
            </a:r>
            <a:r>
              <a:rPr lang="en-US" b="1" i="1" baseline="0" dirty="0" smtClean="0"/>
              <a:t>Foods </a:t>
            </a:r>
            <a:r>
              <a:rPr lang="en-US" i="1" baseline="0" dirty="0" smtClean="0"/>
              <a:t>for the stomach and the stomach for foods, but God will destroy both it and them. Now </a:t>
            </a:r>
            <a:r>
              <a:rPr lang="en-US" b="1" i="1" baseline="0" dirty="0" smtClean="0"/>
              <a:t>the body </a:t>
            </a:r>
            <a:r>
              <a:rPr lang="en-US" i="1" baseline="0" dirty="0" smtClean="0"/>
              <a:t>is not for sexual immorality but for the Lord, and the Lord for the body.”</a:t>
            </a:r>
          </a:p>
          <a:p>
            <a:endParaRPr lang="en-US" i="1" baseline="0" dirty="0" smtClean="0"/>
          </a:p>
          <a:p>
            <a:pPr marL="640594" lvl="1" indent="-174708">
              <a:buFont typeface="Arial" panose="020B0604020202020204" pitchFamily="34" charset="0"/>
              <a:buChar char="•"/>
            </a:pPr>
            <a:r>
              <a:rPr lang="en-US" b="1" i="0" baseline="0" dirty="0" smtClean="0"/>
              <a:t>Only the Christian is disingenuous enough to say he wants to drink alcohol because he “Likes the taste”, or because of health benefits.</a:t>
            </a:r>
          </a:p>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11</a:t>
            </a:fld>
            <a:endParaRPr lang="en-US"/>
          </a:p>
        </p:txBody>
      </p:sp>
    </p:spTree>
    <p:extLst>
      <p:ext uri="{BB962C8B-B14F-4D97-AF65-F5344CB8AC3E}">
        <p14:creationId xmlns:p14="http://schemas.microsoft.com/office/powerpoint/2010/main" val="60066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r>
              <a:rPr lang="en-US" sz="1400" b="1" dirty="0"/>
              <a:t>Wedding feast in  Cana</a:t>
            </a:r>
          </a:p>
          <a:p>
            <a:pPr marL="640594" lvl="1" indent="-174708">
              <a:buFont typeface="Arial" panose="020B0604020202020204" pitchFamily="34" charset="0"/>
              <a:buChar char="•"/>
            </a:pPr>
            <a:r>
              <a:rPr lang="en-US" sz="1400" dirty="0"/>
              <a:t>Verse 10, “when the guests have well drunk”</a:t>
            </a:r>
          </a:p>
          <a:p>
            <a:pPr marL="640594" lvl="1" indent="-174708">
              <a:buFont typeface="Arial" panose="020B0604020202020204" pitchFamily="34" charset="0"/>
              <a:buChar char="•"/>
            </a:pPr>
            <a:r>
              <a:rPr lang="en-US" sz="1400" dirty="0"/>
              <a:t>Verse 6 – 120 to 180 gallons of wine</a:t>
            </a:r>
          </a:p>
          <a:p>
            <a:pPr marL="640594" lvl="1" indent="-174708">
              <a:buFont typeface="Arial" panose="020B0604020202020204" pitchFamily="34" charset="0"/>
              <a:buChar char="•"/>
            </a:pPr>
            <a:r>
              <a:rPr lang="en-US" sz="1400" b="1" dirty="0"/>
              <a:t>Jesus was not a bartender!  If you appeal to John 2, you can also justify running a bar, and serving alcohol to others!</a:t>
            </a:r>
          </a:p>
          <a:p>
            <a:pPr marL="640594" lvl="1" indent="-174708">
              <a:buFont typeface="Arial" panose="020B0604020202020204" pitchFamily="34" charset="0"/>
              <a:buChar char="•"/>
            </a:pPr>
            <a:endParaRPr lang="en-US" sz="1400" dirty="0"/>
          </a:p>
          <a:p>
            <a:r>
              <a:rPr lang="en-US" sz="1400" b="1" dirty="0"/>
              <a:t>But, it says wine!  (No, it actually says </a:t>
            </a:r>
            <a:r>
              <a:rPr lang="en-US" sz="1400" b="1" dirty="0" err="1"/>
              <a:t>Yayin</a:t>
            </a:r>
            <a:r>
              <a:rPr lang="en-US" sz="1400" b="1" dirty="0"/>
              <a:t> or </a:t>
            </a:r>
            <a:r>
              <a:rPr lang="en-US" sz="1400" b="1" dirty="0" err="1"/>
              <a:t>Oinos</a:t>
            </a:r>
            <a:r>
              <a:rPr lang="en-US" sz="1400" b="1" dirty="0"/>
              <a:t>).  Remember, the translation is not the actual text!</a:t>
            </a:r>
          </a:p>
          <a:p>
            <a:pPr marL="640594" lvl="1" indent="-174708">
              <a:buFont typeface="Arial" panose="020B0604020202020204" pitchFamily="34" charset="0"/>
              <a:buChar char="•"/>
            </a:pPr>
            <a:r>
              <a:rPr lang="en-US" sz="1400" dirty="0"/>
              <a:t>Terms in both Hebrew (</a:t>
            </a:r>
            <a:r>
              <a:rPr lang="en-US" sz="1400" dirty="0" err="1"/>
              <a:t>yayin</a:t>
            </a:r>
            <a:r>
              <a:rPr lang="en-US" sz="1400" dirty="0"/>
              <a:t>, shaker, </a:t>
            </a:r>
            <a:r>
              <a:rPr lang="en-US" sz="1400" dirty="0" err="1"/>
              <a:t>tirosh</a:t>
            </a:r>
            <a:r>
              <a:rPr lang="en-US" sz="1400" dirty="0"/>
              <a:t>) and Greek (</a:t>
            </a:r>
            <a:r>
              <a:rPr lang="en-US" sz="1400" dirty="0" err="1"/>
              <a:t>oinos</a:t>
            </a:r>
            <a:r>
              <a:rPr lang="en-US" sz="1400" dirty="0"/>
              <a:t>) are generic terms.  </a:t>
            </a:r>
            <a:r>
              <a:rPr lang="en-US" sz="1400" b="1" dirty="0"/>
              <a:t>(Read text without social biases / Note: KJV, cultural biases in translation).</a:t>
            </a:r>
          </a:p>
          <a:p>
            <a:pPr marL="640594" lvl="1" indent="-174708">
              <a:buFont typeface="Arial" panose="020B0604020202020204" pitchFamily="34" charset="0"/>
              <a:buChar char="•"/>
            </a:pPr>
            <a:r>
              <a:rPr lang="en-US" sz="1400" dirty="0"/>
              <a:t>Sometimes wine is considered a blessing (Psalm 104:14-15).  Sometimes wine is considered a curse (Habakkuk 2:9).  Can this be explained without a distinction in fermentation?</a:t>
            </a:r>
          </a:p>
          <a:p>
            <a:r>
              <a:rPr lang="en-US" sz="1400" b="1" dirty="0"/>
              <a:t>(Proverbs 3:10), </a:t>
            </a:r>
            <a:r>
              <a:rPr lang="en-US" sz="1400" i="1" dirty="0"/>
              <a:t>“So your barns will be filled with plenty, And your vats will overflow </a:t>
            </a:r>
            <a:r>
              <a:rPr lang="en-US" sz="1400" i="1" u="sng" dirty="0"/>
              <a:t>with new wine </a:t>
            </a:r>
            <a:r>
              <a:rPr lang="en-US" sz="1400" u="sng" dirty="0"/>
              <a:t>[</a:t>
            </a:r>
            <a:r>
              <a:rPr lang="en-US" sz="1400" u="sng" dirty="0" err="1"/>
              <a:t>tirosh</a:t>
            </a:r>
            <a:r>
              <a:rPr lang="en-US" sz="1400" u="sng" dirty="0"/>
              <a:t>]</a:t>
            </a:r>
            <a:r>
              <a:rPr lang="en-US" sz="1400" dirty="0"/>
              <a:t>.” (Obedience brings blessings of physical increase).</a:t>
            </a:r>
          </a:p>
          <a:p>
            <a:endParaRPr lang="en-US" b="0" i="0" baseline="0" dirty="0" smtClean="0"/>
          </a:p>
          <a:p>
            <a:r>
              <a:rPr lang="en-US" sz="1100" dirty="0"/>
              <a:t>Reference to Consider:  </a:t>
            </a:r>
            <a:r>
              <a:rPr lang="en-US" sz="1100" b="1" dirty="0">
                <a:hlinkClick r:id="rId3" tooltip="Wine in the Bible: A Biblical Study on the Use of Alcoholic Beverages"/>
              </a:rPr>
              <a:t>Wine in the Bible: A Biblical Study on the Use of Alcoholic Beverages</a:t>
            </a:r>
          </a:p>
          <a:p>
            <a:r>
              <a:rPr lang="en-US" sz="1100" dirty="0"/>
              <a:t>Dec 1989, by Samuel </a:t>
            </a:r>
            <a:r>
              <a:rPr lang="en-US" sz="1100" dirty="0" err="1"/>
              <a:t>Bacchiocchi</a:t>
            </a:r>
            <a:endParaRPr lang="en-US" sz="1100" dirty="0"/>
          </a:p>
          <a:p>
            <a:endParaRPr lang="en-US" b="0" i="1" baseline="0" dirty="0" smtClean="0"/>
          </a:p>
        </p:txBody>
      </p:sp>
      <p:sp>
        <p:nvSpPr>
          <p:cNvPr id="4" name="Slide Number Placeholder 3"/>
          <p:cNvSpPr>
            <a:spLocks noGrp="1"/>
          </p:cNvSpPr>
          <p:nvPr>
            <p:ph type="sldNum" sz="quarter" idx="10"/>
          </p:nvPr>
        </p:nvSpPr>
        <p:spPr/>
        <p:txBody>
          <a:bodyPr/>
          <a:lstStyle/>
          <a:p>
            <a:fld id="{9BBEBFE7-754B-4424-AD12-197CF0363C70}" type="slidenum">
              <a:rPr lang="en-US" smtClean="0"/>
              <a:t>12</a:t>
            </a:fld>
            <a:endParaRPr lang="en-US"/>
          </a:p>
        </p:txBody>
      </p:sp>
    </p:spTree>
    <p:extLst>
      <p:ext uri="{BB962C8B-B14F-4D97-AF65-F5344CB8AC3E}">
        <p14:creationId xmlns:p14="http://schemas.microsoft.com/office/powerpoint/2010/main" val="939833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3" y="4473892"/>
            <a:ext cx="6396418" cy="4356074"/>
          </a:xfrm>
        </p:spPr>
        <p:txBody>
          <a:bodyPr/>
          <a:lstStyle/>
          <a:p>
            <a:r>
              <a:rPr lang="en-US" b="1" i="0" baseline="0" dirty="0" smtClean="0"/>
              <a:t>Actually, this is not so!</a:t>
            </a:r>
          </a:p>
          <a:p>
            <a:pPr marL="640594" lvl="1" indent="-174708">
              <a:buFont typeface="Arial" panose="020B0604020202020204" pitchFamily="34" charset="0"/>
              <a:buChar char="•"/>
            </a:pPr>
            <a:r>
              <a:rPr lang="en-US" b="0" i="0" baseline="0" dirty="0" smtClean="0"/>
              <a:t>Ancients had various methods of preserving fresh fruit (including grapes) for up to a year without refrigeration.</a:t>
            </a:r>
          </a:p>
          <a:p>
            <a:pPr marL="640594" lvl="1" indent="-174708">
              <a:buFont typeface="Arial" panose="020B0604020202020204" pitchFamily="34" charset="0"/>
              <a:buChar char="•"/>
            </a:pPr>
            <a:r>
              <a:rPr lang="en-US" b="0" i="0" baseline="0" dirty="0" smtClean="0"/>
              <a:t>If done, unfermented juice would be available year round (</a:t>
            </a:r>
            <a:r>
              <a:rPr lang="en-US" b="0" i="0" baseline="0" dirty="0" err="1" smtClean="0"/>
              <a:t>yayin</a:t>
            </a:r>
            <a:r>
              <a:rPr lang="en-US" b="0" i="0" baseline="0" dirty="0" smtClean="0"/>
              <a:t>, </a:t>
            </a:r>
            <a:r>
              <a:rPr lang="en-US" b="0" i="0" baseline="0" dirty="0" err="1" smtClean="0"/>
              <a:t>oinos</a:t>
            </a:r>
            <a:r>
              <a:rPr lang="en-US" b="0" i="0" baseline="0" dirty="0" smtClean="0"/>
              <a:t>)</a:t>
            </a:r>
          </a:p>
          <a:p>
            <a:pPr marL="640594" lvl="1" indent="-174708">
              <a:buFont typeface="Arial" panose="020B0604020202020204" pitchFamily="34" charset="0"/>
              <a:buChar char="•"/>
            </a:pPr>
            <a:r>
              <a:rPr lang="en-US" b="0" i="0" baseline="0" dirty="0" smtClean="0"/>
              <a:t>Actually, the preservation of fermented wine was more problematic (the process needs strict controls).</a:t>
            </a:r>
          </a:p>
          <a:p>
            <a:pPr marL="698830" lvl="1" indent="-232943">
              <a:buFont typeface="Arial" panose="020B0604020202020204" pitchFamily="34" charset="0"/>
              <a:buChar char="•"/>
            </a:pPr>
            <a:r>
              <a:rPr lang="en-US" b="0" i="0" baseline="0" dirty="0" smtClean="0"/>
              <a:t>Four methods were used to prevent fermentation and to preserve the juice from the grape</a:t>
            </a:r>
          </a:p>
          <a:p>
            <a:pPr marL="1164717" lvl="2" indent="-232943">
              <a:buFont typeface="+mj-lt"/>
              <a:buAutoNum type="arabicPeriod"/>
            </a:pPr>
            <a:r>
              <a:rPr lang="en-US" b="0" i="0" baseline="0" dirty="0" smtClean="0"/>
              <a:t>Boiling the juice down to a must (syrup).  These temperatures destroyed most of the yeast, stopping fermentation. (Indefinite).</a:t>
            </a:r>
          </a:p>
          <a:p>
            <a:pPr marL="1164717" lvl="2" indent="-232943">
              <a:buFont typeface="+mj-lt"/>
              <a:buAutoNum type="arabicPeriod"/>
            </a:pPr>
            <a:r>
              <a:rPr lang="en-US" b="0" i="0" baseline="0" dirty="0" smtClean="0"/>
              <a:t>Filtration – Separating the grape skin and pulp removes the albumen that contains the yeast. (Gentle pressing of grapes).  Would be put in carefully sealed jars, and stored in a cool place.  (Would remain sweet for a year).</a:t>
            </a:r>
          </a:p>
          <a:p>
            <a:pPr marL="1164717" lvl="2" indent="-232943">
              <a:buFont typeface="+mj-lt"/>
              <a:buAutoNum type="arabicPeriod"/>
            </a:pPr>
            <a:r>
              <a:rPr lang="en-US" b="0" i="0" baseline="0" dirty="0" smtClean="0"/>
              <a:t>Cold storage (Below 40 degrees F, no fermentation in a carefully sealed jar for 6 to 8 weeks). Then could be removed and kept for up to a year.</a:t>
            </a:r>
          </a:p>
          <a:p>
            <a:pPr marL="1164717" lvl="2" indent="-232943">
              <a:buFont typeface="+mj-lt"/>
              <a:buAutoNum type="arabicPeriod"/>
            </a:pPr>
            <a:r>
              <a:rPr lang="en-US" b="0" i="0" baseline="0" dirty="0" smtClean="0"/>
              <a:t>Sulphur fumigation. –  half filling jars of grape juice, then burning Sulphur, filling the remaining half of jar with </a:t>
            </a:r>
            <a:r>
              <a:rPr lang="en-US" b="0" i="0" baseline="0" dirty="0" err="1" smtClean="0"/>
              <a:t>sulphur</a:t>
            </a:r>
            <a:r>
              <a:rPr lang="en-US" b="0" i="0" baseline="0" dirty="0" smtClean="0"/>
              <a:t> fumes (Sulphur dioxide).  Carefully seal jar with pitch.  Kills yeast.</a:t>
            </a:r>
            <a:br>
              <a:rPr lang="en-US" b="0" i="0" baseline="0" dirty="0" smtClean="0"/>
            </a:br>
            <a:endParaRPr lang="en-US" sz="1100" dirty="0"/>
          </a:p>
          <a:p>
            <a:r>
              <a:rPr lang="en-US" sz="1100" dirty="0"/>
              <a:t>Reference to Consider:  </a:t>
            </a:r>
            <a:r>
              <a:rPr lang="en-US" sz="1100" b="1" dirty="0">
                <a:hlinkClick r:id="rId3" tooltip="Wine in the Bible: A Biblical Study on the Use of Alcoholic Beverages"/>
              </a:rPr>
              <a:t>Wine in the Bible: A Biblical Study on the Use of Alcoholic Beverages</a:t>
            </a:r>
          </a:p>
          <a:p>
            <a:r>
              <a:rPr lang="en-US" sz="1100" dirty="0"/>
              <a:t>Dec 1989, by Samuel </a:t>
            </a:r>
            <a:r>
              <a:rPr lang="en-US" sz="1100" dirty="0" err="1"/>
              <a:t>Bacchiocchi</a:t>
            </a:r>
            <a:endParaRPr lang="en-US" sz="1100" dirty="0"/>
          </a:p>
          <a:p>
            <a:endParaRPr lang="en-US" sz="1000" dirty="0"/>
          </a:p>
          <a:p>
            <a:r>
              <a:rPr lang="en-US" sz="1000" dirty="0"/>
              <a:t>http://www.biblicalperspectives.com/books/wine_in_the_bible/1.html</a:t>
            </a:r>
          </a:p>
        </p:txBody>
      </p:sp>
      <p:sp>
        <p:nvSpPr>
          <p:cNvPr id="4" name="Slide Number Placeholder 3"/>
          <p:cNvSpPr>
            <a:spLocks noGrp="1"/>
          </p:cNvSpPr>
          <p:nvPr>
            <p:ph type="sldNum" sz="quarter" idx="10"/>
          </p:nvPr>
        </p:nvSpPr>
        <p:spPr/>
        <p:txBody>
          <a:bodyPr/>
          <a:lstStyle/>
          <a:p>
            <a:fld id="{9BBEBFE7-754B-4424-AD12-197CF0363C70}" type="slidenum">
              <a:rPr lang="en-US" smtClean="0"/>
              <a:t>13</a:t>
            </a:fld>
            <a:endParaRPr lang="en-US"/>
          </a:p>
        </p:txBody>
      </p:sp>
    </p:spTree>
    <p:extLst>
      <p:ext uri="{BB962C8B-B14F-4D97-AF65-F5344CB8AC3E}">
        <p14:creationId xmlns:p14="http://schemas.microsoft.com/office/powerpoint/2010/main" val="3007848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93379"/>
          </a:xfrm>
        </p:spPr>
        <p:txBody>
          <a:bodyPr/>
          <a:lstStyle/>
          <a:p>
            <a:r>
              <a:rPr lang="en-US" sz="1600" b="1" dirty="0"/>
              <a:t>(1 Peter 4:1-3), </a:t>
            </a:r>
            <a:r>
              <a:rPr lang="en-US" sz="1600" i="1" dirty="0"/>
              <a:t>“Therefore, since Christ suffered for us in the flesh, arm yourselves also with the same mind, for he who has suffered in the flesh has ceased from sin, </a:t>
            </a:r>
            <a:r>
              <a:rPr lang="en-US" sz="1600" i="1" baseline="30000" dirty="0"/>
              <a:t>2</a:t>
            </a:r>
            <a:r>
              <a:rPr lang="en-US" sz="1600" i="1" dirty="0"/>
              <a:t> that he no longer should live the rest of his time in the flesh for the lusts of men, but for the will of God. </a:t>
            </a:r>
            <a:r>
              <a:rPr lang="en-US" sz="1600" i="1" baseline="30000" dirty="0"/>
              <a:t>3</a:t>
            </a:r>
            <a:r>
              <a:rPr lang="en-US" sz="1600" i="1" dirty="0"/>
              <a:t> </a:t>
            </a:r>
            <a:r>
              <a:rPr lang="en-US" sz="1600" b="1" i="1" dirty="0"/>
              <a:t>For we have spent enough of our past lifetime in doing the will of the Gentiles</a:t>
            </a:r>
            <a:r>
              <a:rPr lang="en-US" sz="1600" i="1" dirty="0"/>
              <a:t>—when we walked in lewdness, lusts, drunkenness, revelries, </a:t>
            </a:r>
            <a:r>
              <a:rPr lang="en-US" sz="1600" b="1" i="1" u="sng" dirty="0"/>
              <a:t>drinking parties</a:t>
            </a:r>
            <a:r>
              <a:rPr lang="en-US" sz="1600" i="1" dirty="0"/>
              <a:t>, and abominable idolatries.”</a:t>
            </a:r>
          </a:p>
          <a:p>
            <a:pPr marL="640594" lvl="1" indent="-174708">
              <a:buFont typeface="Arial" panose="020B0604020202020204" pitchFamily="34" charset="0"/>
              <a:buChar char="•"/>
            </a:pPr>
            <a:r>
              <a:rPr lang="en-US" sz="1600" i="1" dirty="0" err="1"/>
              <a:t>Potos</a:t>
            </a:r>
            <a:r>
              <a:rPr lang="en-US" sz="1600" i="1" dirty="0"/>
              <a:t> – </a:t>
            </a:r>
            <a:r>
              <a:rPr lang="en-US" sz="1600" dirty="0"/>
              <a:t>simply “a drinking” </a:t>
            </a:r>
            <a:r>
              <a:rPr lang="en-US" sz="1600" i="1" dirty="0"/>
              <a:t>(Thayer)  </a:t>
            </a:r>
            <a:r>
              <a:rPr lang="en-US" sz="1600" b="1" dirty="0"/>
              <a:t>Note:  </a:t>
            </a:r>
            <a:r>
              <a:rPr lang="en-US" sz="1600" dirty="0"/>
              <a:t>There is no intrinsic “amount” indicated in the term.</a:t>
            </a:r>
          </a:p>
          <a:p>
            <a:pPr marL="640594" lvl="1" indent="-174708">
              <a:buFont typeface="Arial" panose="020B0604020202020204" pitchFamily="34" charset="0"/>
              <a:buChar char="•"/>
            </a:pPr>
            <a:r>
              <a:rPr lang="en-US" sz="1600" dirty="0"/>
              <a:t>R.C. Trench says of the word that it is "not of necessity excessive" (Synonyms of the N.T., p. 211).</a:t>
            </a:r>
          </a:p>
          <a:p>
            <a:pPr marL="640594" lvl="1" indent="-174708">
              <a:buFont typeface="Arial" panose="020B0604020202020204" pitchFamily="34" charset="0"/>
              <a:buChar char="•"/>
            </a:pPr>
            <a:endParaRPr lang="en-US" sz="1600" dirty="0"/>
          </a:p>
          <a:p>
            <a:pPr marL="640594" lvl="1" indent="-174708">
              <a:buFont typeface="Arial" panose="020B0604020202020204" pitchFamily="34" charset="0"/>
              <a:buChar char="•"/>
            </a:pPr>
            <a:r>
              <a:rPr lang="en-US" sz="1600" dirty="0"/>
              <a:t>Note:  Next slide a quote re: </a:t>
            </a:r>
            <a:r>
              <a:rPr lang="en-US" sz="1600" i="1" dirty="0" err="1"/>
              <a:t>potos</a:t>
            </a:r>
            <a:r>
              <a:rPr lang="en-US" sz="1600" dirty="0"/>
              <a:t> from Albert Barnes commentary on 1 Peter 4.</a:t>
            </a:r>
            <a:endParaRPr lang="en-US" sz="1600" b="1" dirty="0"/>
          </a:p>
        </p:txBody>
      </p:sp>
      <p:sp>
        <p:nvSpPr>
          <p:cNvPr id="4" name="Slide Number Placeholder 3"/>
          <p:cNvSpPr>
            <a:spLocks noGrp="1"/>
          </p:cNvSpPr>
          <p:nvPr>
            <p:ph type="sldNum" sz="quarter" idx="10"/>
          </p:nvPr>
        </p:nvSpPr>
        <p:spPr/>
        <p:txBody>
          <a:bodyPr/>
          <a:lstStyle/>
          <a:p>
            <a:fld id="{9BBEBFE7-754B-4424-AD12-197CF0363C70}" type="slidenum">
              <a:rPr lang="en-US" smtClean="0"/>
              <a:t>14</a:t>
            </a:fld>
            <a:endParaRPr lang="en-US"/>
          </a:p>
        </p:txBody>
      </p:sp>
    </p:spTree>
    <p:extLst>
      <p:ext uri="{BB962C8B-B14F-4D97-AF65-F5344CB8AC3E}">
        <p14:creationId xmlns:p14="http://schemas.microsoft.com/office/powerpoint/2010/main" val="1069642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This is </a:t>
            </a:r>
            <a:r>
              <a:rPr lang="en-US" sz="1800" b="1" u="sng" dirty="0"/>
              <a:t>exactly</a:t>
            </a:r>
            <a:r>
              <a:rPr lang="en-US" sz="1800" b="1" dirty="0"/>
              <a:t> the concept of social drinking!</a:t>
            </a:r>
          </a:p>
        </p:txBody>
      </p:sp>
      <p:sp>
        <p:nvSpPr>
          <p:cNvPr id="4" name="Slide Number Placeholder 3"/>
          <p:cNvSpPr>
            <a:spLocks noGrp="1"/>
          </p:cNvSpPr>
          <p:nvPr>
            <p:ph type="sldNum" sz="quarter" idx="10"/>
          </p:nvPr>
        </p:nvSpPr>
        <p:spPr/>
        <p:txBody>
          <a:bodyPr/>
          <a:lstStyle/>
          <a:p>
            <a:fld id="{9BBEBFE7-754B-4424-AD12-197CF0363C70}" type="slidenum">
              <a:rPr lang="en-US" smtClean="0"/>
              <a:t>15</a:t>
            </a:fld>
            <a:endParaRPr lang="en-US"/>
          </a:p>
        </p:txBody>
      </p:sp>
    </p:spTree>
    <p:extLst>
      <p:ext uri="{BB962C8B-B14F-4D97-AF65-F5344CB8AC3E}">
        <p14:creationId xmlns:p14="http://schemas.microsoft.com/office/powerpoint/2010/main" val="1275949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(Proverbs 20:1), </a:t>
            </a:r>
            <a:r>
              <a:rPr lang="en-US" sz="1800" i="1" dirty="0"/>
              <a:t>“Wine is a mocker, strong drink is a brawler, and whoever is led astray by it is not wise.”</a:t>
            </a:r>
          </a:p>
        </p:txBody>
      </p:sp>
      <p:sp>
        <p:nvSpPr>
          <p:cNvPr id="4" name="Slide Number Placeholder 3"/>
          <p:cNvSpPr>
            <a:spLocks noGrp="1"/>
          </p:cNvSpPr>
          <p:nvPr>
            <p:ph type="sldNum" sz="quarter" idx="10"/>
          </p:nvPr>
        </p:nvSpPr>
        <p:spPr/>
        <p:txBody>
          <a:bodyPr/>
          <a:lstStyle/>
          <a:p>
            <a:fld id="{9BBEBFE7-754B-4424-AD12-197CF0363C70}" type="slidenum">
              <a:rPr lang="en-US" smtClean="0"/>
              <a:t>16</a:t>
            </a:fld>
            <a:endParaRPr lang="en-US"/>
          </a:p>
        </p:txBody>
      </p:sp>
    </p:spTree>
    <p:extLst>
      <p:ext uri="{BB962C8B-B14F-4D97-AF65-F5344CB8AC3E}">
        <p14:creationId xmlns:p14="http://schemas.microsoft.com/office/powerpoint/2010/main" val="197348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4884" y="4473893"/>
            <a:ext cx="6323106" cy="4020465"/>
          </a:xfrm>
        </p:spPr>
        <p:txBody>
          <a:bodyPr/>
          <a:lstStyle/>
          <a:p>
            <a:r>
              <a:rPr lang="en-US" sz="1800" dirty="0"/>
              <a:t>Terms used here:</a:t>
            </a:r>
          </a:p>
          <a:p>
            <a:endParaRPr lang="en-US" sz="1800" dirty="0"/>
          </a:p>
          <a:p>
            <a:pPr marL="640594" lvl="1" indent="-174708">
              <a:buFont typeface="Arial" panose="020B0604020202020204" pitchFamily="34" charset="0"/>
              <a:buChar char="•"/>
            </a:pPr>
            <a:r>
              <a:rPr lang="en-US" sz="1800" dirty="0"/>
              <a:t>Revelry – (Gk. </a:t>
            </a:r>
            <a:r>
              <a:rPr lang="en-US" sz="1800" dirty="0" err="1"/>
              <a:t>Komos</a:t>
            </a:r>
            <a:r>
              <a:rPr lang="en-US" sz="1800" dirty="0"/>
              <a:t>)  Thayer - used generally of feasts and drinking parties that are protracted till late at night and indulge in revelry.  </a:t>
            </a:r>
            <a:r>
              <a:rPr lang="en-US" sz="1800" b="1" dirty="0"/>
              <a:t>We partied last night!</a:t>
            </a:r>
          </a:p>
          <a:p>
            <a:pPr marL="640594" lvl="1" indent="-174708">
              <a:buFont typeface="Arial" panose="020B0604020202020204" pitchFamily="34" charset="0"/>
              <a:buChar char="•"/>
            </a:pPr>
            <a:r>
              <a:rPr lang="en-US" sz="1800" dirty="0"/>
              <a:t>Drunkenness – (Gk. </a:t>
            </a:r>
            <a:r>
              <a:rPr lang="en-US" sz="1800" dirty="0" err="1"/>
              <a:t>Methe</a:t>
            </a:r>
            <a:r>
              <a:rPr lang="en-US" sz="1800" dirty="0"/>
              <a:t>) Thayer – intoxication, drunkenness</a:t>
            </a:r>
          </a:p>
          <a:p>
            <a:pPr marL="640594" lvl="1" indent="-174708">
              <a:buFont typeface="Arial" panose="020B0604020202020204" pitchFamily="34" charset="0"/>
              <a:buChar char="•"/>
            </a:pPr>
            <a:endParaRPr lang="en-US" sz="1800" dirty="0"/>
          </a:p>
          <a:p>
            <a:pPr marL="174708" indent="-174708">
              <a:buFont typeface="Arial" panose="020B0604020202020204" pitchFamily="34" charset="0"/>
              <a:buChar char="•"/>
            </a:pPr>
            <a:r>
              <a:rPr lang="en-US" sz="1800" dirty="0"/>
              <a:t>Most are in agreement that drunkenness, and the debauchery that surrounds drinking parties is sinful in the sight of God.</a:t>
            </a:r>
          </a:p>
          <a:p>
            <a:pPr marL="174708" indent="-174708">
              <a:buFont typeface="Arial" panose="020B0604020202020204" pitchFamily="34" charset="0"/>
              <a:buChar char="•"/>
            </a:pPr>
            <a:r>
              <a:rPr lang="en-US" sz="1800" dirty="0"/>
              <a:t>Question to consider:  Is the nebulous “drinking in moderation”, or what is commonly called “social drinking” likewise sinful?</a:t>
            </a:r>
          </a:p>
        </p:txBody>
      </p:sp>
      <p:sp>
        <p:nvSpPr>
          <p:cNvPr id="4" name="Slide Number Placeholder 3"/>
          <p:cNvSpPr>
            <a:spLocks noGrp="1"/>
          </p:cNvSpPr>
          <p:nvPr>
            <p:ph type="sldNum" sz="quarter" idx="10"/>
          </p:nvPr>
        </p:nvSpPr>
        <p:spPr/>
        <p:txBody>
          <a:bodyPr/>
          <a:lstStyle/>
          <a:p>
            <a:fld id="{9BBEBFE7-754B-4424-AD12-197CF0363C70}" type="slidenum">
              <a:rPr lang="en-US" smtClean="0"/>
              <a:t>2</a:t>
            </a:fld>
            <a:endParaRPr lang="en-US"/>
          </a:p>
        </p:txBody>
      </p:sp>
    </p:spTree>
    <p:extLst>
      <p:ext uri="{BB962C8B-B14F-4D97-AF65-F5344CB8AC3E}">
        <p14:creationId xmlns:p14="http://schemas.microsoft.com/office/powerpoint/2010/main" val="128991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NHS – National Health Service</a:t>
            </a:r>
          </a:p>
          <a:p>
            <a:endParaRPr lang="en-US" sz="1800" dirty="0"/>
          </a:p>
          <a:p>
            <a:r>
              <a:rPr lang="en-US" sz="1800" b="1" dirty="0"/>
              <a:t>Documentation:</a:t>
            </a:r>
          </a:p>
          <a:p>
            <a:endParaRPr lang="en-US" sz="1800" dirty="0"/>
          </a:p>
          <a:p>
            <a:endParaRPr lang="en-US" sz="1800" dirty="0"/>
          </a:p>
          <a:p>
            <a:r>
              <a:rPr lang="en-US" sz="1800" dirty="0"/>
              <a:t>http://pubs.niaaa.nih.gov/publications/aa16.htm</a:t>
            </a:r>
          </a:p>
          <a:p>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3</a:t>
            </a:fld>
            <a:endParaRPr lang="en-US"/>
          </a:p>
        </p:txBody>
      </p:sp>
    </p:spTree>
    <p:extLst>
      <p:ext uri="{BB962C8B-B14F-4D97-AF65-F5344CB8AC3E}">
        <p14:creationId xmlns:p14="http://schemas.microsoft.com/office/powerpoint/2010/main" val="3486858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4</a:t>
            </a:fld>
            <a:endParaRPr lang="en-US"/>
          </a:p>
        </p:txBody>
      </p:sp>
    </p:spTree>
    <p:extLst>
      <p:ext uri="{BB962C8B-B14F-4D97-AF65-F5344CB8AC3E}">
        <p14:creationId xmlns:p14="http://schemas.microsoft.com/office/powerpoint/2010/main" val="101807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sz="2000" dirty="0"/>
              <a:t>Study reported at reuters.com      http://www.reuters.com/article/us-americans-drink-idUSBRE91L18E20130222</a:t>
            </a:r>
          </a:p>
          <a:p>
            <a:pPr marL="232943" indent="-232943">
              <a:buFont typeface="+mj-lt"/>
              <a:buAutoNum type="arabicPeriod"/>
            </a:pPr>
            <a:r>
              <a:rPr lang="en-US" sz="2000" dirty="0"/>
              <a:t>Those guidelines – 2 drinks a day for men, 1 for women/ 6 total drinks in a week for men, 3 for women</a:t>
            </a:r>
          </a:p>
          <a:p>
            <a:pPr marL="232943" indent="-232943">
              <a:buFont typeface="+mj-lt"/>
              <a:buAutoNum type="arabicPeriod"/>
            </a:pPr>
            <a:r>
              <a:rPr lang="en-US" sz="2000" dirty="0"/>
              <a:t>University of Rochester Medical Center</a:t>
            </a:r>
          </a:p>
        </p:txBody>
      </p:sp>
      <p:sp>
        <p:nvSpPr>
          <p:cNvPr id="4" name="Slide Number Placeholder 3"/>
          <p:cNvSpPr>
            <a:spLocks noGrp="1"/>
          </p:cNvSpPr>
          <p:nvPr>
            <p:ph type="sldNum" sz="quarter" idx="10"/>
          </p:nvPr>
        </p:nvSpPr>
        <p:spPr/>
        <p:txBody>
          <a:bodyPr/>
          <a:lstStyle/>
          <a:p>
            <a:fld id="{9BBEBFE7-754B-4424-AD12-197CF0363C70}" type="slidenum">
              <a:rPr lang="en-US" smtClean="0"/>
              <a:t>5</a:t>
            </a:fld>
            <a:endParaRPr lang="en-US"/>
          </a:p>
        </p:txBody>
      </p:sp>
    </p:spTree>
    <p:extLst>
      <p:ext uri="{BB962C8B-B14F-4D97-AF65-F5344CB8AC3E}">
        <p14:creationId xmlns:p14="http://schemas.microsoft.com/office/powerpoint/2010/main" val="365232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sz="2000" dirty="0"/>
              <a:t>Drink is defined as:  (1) 12 </a:t>
            </a:r>
            <a:r>
              <a:rPr lang="en-US" sz="2000" dirty="0" err="1"/>
              <a:t>fl</a:t>
            </a:r>
            <a:r>
              <a:rPr lang="en-US" sz="2000" dirty="0"/>
              <a:t> </a:t>
            </a:r>
            <a:r>
              <a:rPr lang="en-US" sz="2000" dirty="0" err="1"/>
              <a:t>oz</a:t>
            </a:r>
            <a:r>
              <a:rPr lang="en-US" sz="2000" dirty="0"/>
              <a:t> beer; (1) 5 </a:t>
            </a:r>
            <a:r>
              <a:rPr lang="en-US" sz="2000" dirty="0" err="1"/>
              <a:t>fl</a:t>
            </a:r>
            <a:r>
              <a:rPr lang="en-US" sz="2000" dirty="0"/>
              <a:t> </a:t>
            </a:r>
            <a:r>
              <a:rPr lang="en-US" sz="2000" dirty="0" err="1"/>
              <a:t>oz</a:t>
            </a:r>
            <a:r>
              <a:rPr lang="en-US" sz="2000" dirty="0"/>
              <a:t> glass of wine; (1) 1.5 </a:t>
            </a:r>
            <a:r>
              <a:rPr lang="en-US" sz="2000" dirty="0" err="1"/>
              <a:t>fl</a:t>
            </a:r>
            <a:r>
              <a:rPr lang="en-US" sz="2000" dirty="0"/>
              <a:t> </a:t>
            </a:r>
            <a:r>
              <a:rPr lang="en-US" sz="2000" dirty="0" err="1"/>
              <a:t>oz</a:t>
            </a:r>
            <a:r>
              <a:rPr lang="en-US" sz="2000" dirty="0"/>
              <a:t> shot of hard liquor</a:t>
            </a:r>
          </a:p>
          <a:p>
            <a:pPr marL="232943" indent="-232943">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6</a:t>
            </a:fld>
            <a:endParaRPr lang="en-US"/>
          </a:p>
        </p:txBody>
      </p:sp>
    </p:spTree>
    <p:extLst>
      <p:ext uri="{BB962C8B-B14F-4D97-AF65-F5344CB8AC3E}">
        <p14:creationId xmlns:p14="http://schemas.microsoft.com/office/powerpoint/2010/main" val="2190756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6291"/>
          </a:xfrm>
        </p:spPr>
        <p:txBody>
          <a:bodyPr/>
          <a:lstStyle/>
          <a:p>
            <a:r>
              <a:rPr lang="en-US" sz="1800" dirty="0"/>
              <a:t>This a transition slide.  </a:t>
            </a:r>
          </a:p>
          <a:p>
            <a:endParaRPr lang="en-US" sz="1800" dirty="0"/>
          </a:p>
          <a:p>
            <a:pPr marL="174708" indent="-174708">
              <a:buFont typeface="Arial" panose="020B0604020202020204" pitchFamily="34" charset="0"/>
              <a:buChar char="•"/>
            </a:pPr>
            <a:r>
              <a:rPr lang="en-US" sz="1800" dirty="0"/>
              <a:t>It is foolish to involve yourself in the use of that which has caused so many to fall into sin, and to destroy their lives.</a:t>
            </a:r>
          </a:p>
          <a:p>
            <a:pPr marL="174708" indent="-174708">
              <a:buFont typeface="Arial" panose="020B0604020202020204" pitchFamily="34" charset="0"/>
              <a:buChar char="•"/>
            </a:pPr>
            <a:r>
              <a:rPr lang="en-US" sz="1800" dirty="0"/>
              <a:t>“I can handle it” has caused many great heartache, and shows a disturbing arrogance.</a:t>
            </a:r>
          </a:p>
          <a:p>
            <a:endParaRPr lang="en-US" sz="1800" dirty="0"/>
          </a:p>
          <a:p>
            <a:r>
              <a:rPr lang="en-US" sz="1800" dirty="0"/>
              <a:t>(1 Corinthians 10:6-11) Lists sins of Israelites as an example, </a:t>
            </a:r>
            <a:r>
              <a:rPr lang="en-US" sz="1800" b="1" dirty="0"/>
              <a:t>and </a:t>
            </a:r>
            <a:r>
              <a:rPr lang="en-US" sz="1800" b="1" i="1" dirty="0"/>
              <a:t>“were written for our admonition”</a:t>
            </a:r>
          </a:p>
          <a:p>
            <a:endParaRPr lang="en-US" sz="1800" dirty="0"/>
          </a:p>
          <a:p>
            <a:r>
              <a:rPr lang="en-US" sz="1800" b="1" dirty="0"/>
              <a:t>(1 Corinthians 10:12), </a:t>
            </a:r>
            <a:r>
              <a:rPr lang="en-US" sz="1800" i="1" dirty="0"/>
              <a:t>“Therefore let him who thinks he stands take heed lest he fall.”</a:t>
            </a:r>
          </a:p>
        </p:txBody>
      </p:sp>
      <p:sp>
        <p:nvSpPr>
          <p:cNvPr id="4" name="Slide Number Placeholder 3"/>
          <p:cNvSpPr>
            <a:spLocks noGrp="1"/>
          </p:cNvSpPr>
          <p:nvPr>
            <p:ph type="sldNum" sz="quarter" idx="10"/>
          </p:nvPr>
        </p:nvSpPr>
        <p:spPr/>
        <p:txBody>
          <a:bodyPr/>
          <a:lstStyle/>
          <a:p>
            <a:fld id="{9BBEBFE7-754B-4424-AD12-197CF0363C70}" type="slidenum">
              <a:rPr lang="en-US" smtClean="0"/>
              <a:t>7</a:t>
            </a:fld>
            <a:endParaRPr lang="en-US"/>
          </a:p>
        </p:txBody>
      </p:sp>
    </p:spTree>
    <p:extLst>
      <p:ext uri="{BB962C8B-B14F-4D97-AF65-F5344CB8AC3E}">
        <p14:creationId xmlns:p14="http://schemas.microsoft.com/office/powerpoint/2010/main" val="169027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8</a:t>
            </a:fld>
            <a:endParaRPr lang="en-US"/>
          </a:p>
        </p:txBody>
      </p:sp>
    </p:spTree>
    <p:extLst>
      <p:ext uri="{BB962C8B-B14F-4D97-AF65-F5344CB8AC3E}">
        <p14:creationId xmlns:p14="http://schemas.microsoft.com/office/powerpoint/2010/main" val="3792715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(Matthew 5:13-16), </a:t>
            </a:r>
            <a:r>
              <a:rPr lang="en-US" sz="1800" i="1" dirty="0"/>
              <a:t>“You are the salt of the earth; but if the salt loses its flavor, how shall it be seasoned? It is then good for nothing but to be thrown out and trampled underfoot by men. </a:t>
            </a:r>
            <a:r>
              <a:rPr lang="en-US" sz="1800" i="1" baseline="30000" dirty="0"/>
              <a:t>14</a:t>
            </a:r>
            <a:r>
              <a:rPr lang="en-US" sz="1800" i="1" dirty="0"/>
              <a:t>  You are the light of the world. A city that is set on a hill cannot be hidden. </a:t>
            </a:r>
            <a:r>
              <a:rPr lang="en-US" sz="1800" i="1" baseline="30000" dirty="0"/>
              <a:t>15</a:t>
            </a:r>
            <a:r>
              <a:rPr lang="en-US" sz="1800" i="1" dirty="0"/>
              <a:t> Nor do they light a lamp and put it under a basket, but on a lampstand, and it gives light to all who are in the house. </a:t>
            </a:r>
            <a:r>
              <a:rPr lang="en-US" sz="1800" i="1" baseline="30000" dirty="0"/>
              <a:t>16</a:t>
            </a:r>
            <a:r>
              <a:rPr lang="en-US" sz="1800" i="1" dirty="0"/>
              <a:t> Let your light so shine before men, that they may see your good works and glorify your Father in heaven.”</a:t>
            </a:r>
            <a:endParaRPr lang="en-US" sz="1800" b="1" i="1" dirty="0"/>
          </a:p>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9</a:t>
            </a:fld>
            <a:endParaRPr lang="en-US"/>
          </a:p>
        </p:txBody>
      </p:sp>
    </p:spTree>
    <p:extLst>
      <p:ext uri="{BB962C8B-B14F-4D97-AF65-F5344CB8AC3E}">
        <p14:creationId xmlns:p14="http://schemas.microsoft.com/office/powerpoint/2010/main" val="155478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4F358C-52D0-42ED-BD5C-3FABFB0E7F33}"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262771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F358C-52D0-42ED-BD5C-3FABFB0E7F33}"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328196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F358C-52D0-42ED-BD5C-3FABFB0E7F33}"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35836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F358C-52D0-42ED-BD5C-3FABFB0E7F33}"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251860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4F358C-52D0-42ED-BD5C-3FABFB0E7F33}"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338428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4F358C-52D0-42ED-BD5C-3FABFB0E7F33}"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117914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4F358C-52D0-42ED-BD5C-3FABFB0E7F33}" type="datetimeFigureOut">
              <a:rPr lang="en-US" smtClean="0"/>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232353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4F358C-52D0-42ED-BD5C-3FABFB0E7F33}" type="datetimeFigureOut">
              <a:rPr lang="en-US" smtClean="0"/>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341197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F358C-52D0-42ED-BD5C-3FABFB0E7F33}" type="datetimeFigureOut">
              <a:rPr lang="en-US" smtClean="0"/>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203858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F358C-52D0-42ED-BD5C-3FABFB0E7F33}"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57458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F358C-52D0-42ED-BD5C-3FABFB0E7F33}"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37426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F358C-52D0-42ED-BD5C-3FABFB0E7F33}" type="datetimeFigureOut">
              <a:rPr lang="en-US" smtClean="0"/>
              <a:t>3/7/2016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F717F-B289-423C-ACA5-846D168FB5A1}" type="slidenum">
              <a:rPr lang="en-US" smtClean="0"/>
              <a:t>‹#›</a:t>
            </a:fld>
            <a:endParaRPr lang="en-US"/>
          </a:p>
        </p:txBody>
      </p:sp>
    </p:spTree>
    <p:extLst>
      <p:ext uri="{BB962C8B-B14F-4D97-AF65-F5344CB8AC3E}">
        <p14:creationId xmlns:p14="http://schemas.microsoft.com/office/powerpoint/2010/main" val="1099164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429000" y="2058081"/>
            <a:ext cx="5284694" cy="4637062"/>
          </a:xfrm>
          <a:prstGeom prst="rect">
            <a:avLst/>
          </a:prstGeom>
        </p:spPr>
      </p:pic>
      <p:sp>
        <p:nvSpPr>
          <p:cNvPr id="2" name="Title 1"/>
          <p:cNvSpPr>
            <a:spLocks noGrp="1"/>
          </p:cNvSpPr>
          <p:nvPr>
            <p:ph type="ctrTitle"/>
          </p:nvPr>
        </p:nvSpPr>
        <p:spPr>
          <a:xfrm>
            <a:off x="753937" y="1937057"/>
            <a:ext cx="3469341" cy="997587"/>
          </a:xfrm>
        </p:spPr>
        <p:txBody>
          <a:bodyPr>
            <a:normAutofit/>
          </a:bodyPr>
          <a:lstStyle/>
          <a:p>
            <a:r>
              <a:rPr lang="en-US" sz="4800" dirty="0" smtClean="0">
                <a:latin typeface="+mn-lt"/>
              </a:rPr>
              <a:t>Is it a sin?</a:t>
            </a:r>
            <a:endParaRPr lang="en-US" sz="4800" dirty="0">
              <a:latin typeface="+mn-lt"/>
            </a:endParaRPr>
          </a:p>
        </p:txBody>
      </p:sp>
      <p:sp>
        <p:nvSpPr>
          <p:cNvPr id="3" name="Subtitle 2"/>
          <p:cNvSpPr>
            <a:spLocks noGrp="1"/>
          </p:cNvSpPr>
          <p:nvPr>
            <p:ph type="subTitle" idx="1"/>
          </p:nvPr>
        </p:nvSpPr>
        <p:spPr>
          <a:xfrm>
            <a:off x="927847" y="4772913"/>
            <a:ext cx="1775914" cy="1655762"/>
          </a:xfrm>
        </p:spPr>
        <p:txBody>
          <a:bodyPr/>
          <a:lstStyle/>
          <a:p>
            <a:endParaRPr lang="en-US" dirty="0"/>
          </a:p>
        </p:txBody>
      </p:sp>
      <p:sp>
        <p:nvSpPr>
          <p:cNvPr id="5" name="Rectangle 4"/>
          <p:cNvSpPr/>
          <p:nvPr/>
        </p:nvSpPr>
        <p:spPr>
          <a:xfrm rot="21065602">
            <a:off x="241891" y="575626"/>
            <a:ext cx="5448857" cy="1323439"/>
          </a:xfrm>
          <a:prstGeom prst="rect">
            <a:avLst/>
          </a:prstGeom>
          <a:noFill/>
          <a:effectLst/>
          <a:scene3d>
            <a:camera prst="orthographicFront"/>
            <a:lightRig rig="threePt" dir="t"/>
          </a:scene3d>
          <a:sp3d>
            <a:bevelT w="114300" prst="hardEdge"/>
          </a:sp3d>
        </p:spPr>
        <p:txBody>
          <a:bodyPr wrap="square" lIns="91440" tIns="45720" rIns="91440" bIns="45720">
            <a:spAutoFit/>
          </a:bodyPr>
          <a:lstStyle/>
          <a:p>
            <a:pPr algn="ctr"/>
            <a:r>
              <a:rPr lang="en-US" sz="8000" b="1" cap="small"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rPr>
              <a:t>SociaL</a:t>
            </a:r>
            <a:r>
              <a:rPr lang="en-US" sz="8000" b="1" cap="small"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rPr>
              <a:t> </a:t>
            </a:r>
            <a:r>
              <a:rPr lang="en-US" sz="8000" b="1" cap="small"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rPr>
              <a:t>DrinkinG</a:t>
            </a:r>
            <a:endParaRPr lang="en-US" sz="8000" b="1" cap="small"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endParaRPr>
          </a:p>
        </p:txBody>
      </p:sp>
    </p:spTree>
    <p:extLst>
      <p:ext uri="{BB962C8B-B14F-4D97-AF65-F5344CB8AC3E}">
        <p14:creationId xmlns:p14="http://schemas.microsoft.com/office/powerpoint/2010/main" val="831534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365991"/>
            <a:ext cx="8354290" cy="1039091"/>
          </a:xfrm>
        </p:spPr>
        <p:txBody>
          <a:bodyPr>
            <a:normAutofit fontScale="90000"/>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The Problem with Drinking ANY Alcohol</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15000" y="1405081"/>
            <a:ext cx="3034144" cy="2416575"/>
          </a:xfrm>
        </p:spPr>
      </p:pic>
      <p:sp>
        <p:nvSpPr>
          <p:cNvPr id="8" name="TextBox 7"/>
          <p:cNvSpPr txBox="1"/>
          <p:nvPr/>
        </p:nvSpPr>
        <p:spPr>
          <a:xfrm>
            <a:off x="654627" y="1664855"/>
            <a:ext cx="7834745" cy="2739211"/>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t>Destroys Influence</a:t>
            </a:r>
          </a:p>
          <a:p>
            <a:pPr lvl="1"/>
            <a:r>
              <a:rPr lang="en-US" sz="3200" i="1" dirty="0" smtClean="0"/>
              <a:t>Matthew 5:13-16</a:t>
            </a:r>
          </a:p>
          <a:p>
            <a:pPr marL="285750" indent="-285750">
              <a:buFont typeface="Arial" panose="020B0604020202020204" pitchFamily="34" charset="0"/>
              <a:buChar char="•"/>
            </a:pPr>
            <a:r>
              <a:rPr lang="en-US" sz="3600" b="1" dirty="0" smtClean="0"/>
              <a:t>Violates the concept                                of Sanctification</a:t>
            </a:r>
          </a:p>
          <a:p>
            <a:pPr lvl="1"/>
            <a:r>
              <a:rPr lang="en-US" sz="3200" i="1" dirty="0"/>
              <a:t>1</a:t>
            </a:r>
            <a:r>
              <a:rPr lang="en-US" sz="3200" i="1" dirty="0" smtClean="0"/>
              <a:t> Peter 1:13-16</a:t>
            </a:r>
          </a:p>
        </p:txBody>
      </p:sp>
    </p:spTree>
    <p:extLst>
      <p:ext uri="{BB962C8B-B14F-4D97-AF65-F5344CB8AC3E}">
        <p14:creationId xmlns:p14="http://schemas.microsoft.com/office/powerpoint/2010/main" val="61436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1000"/>
                                        <p:tgtEl>
                                          <p:spTgt spid="8">
                                            <p:txEl>
                                              <p:pRg st="3" end="3"/>
                                            </p:txEl>
                                          </p:spTgt>
                                        </p:tgtEl>
                                      </p:cBhvr>
                                    </p:animEffect>
                                    <p:anim calcmode="lin" valueType="num">
                                      <p:cBhvr>
                                        <p:cTn id="1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365991"/>
            <a:ext cx="8354290" cy="1039091"/>
          </a:xfrm>
        </p:spPr>
        <p:txBody>
          <a:bodyPr>
            <a:normAutofit fontScale="90000"/>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The Problem with Drinking ANY Alcohol</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15000" y="1405081"/>
            <a:ext cx="3034144" cy="2416575"/>
          </a:xfrm>
        </p:spPr>
      </p:pic>
      <p:sp>
        <p:nvSpPr>
          <p:cNvPr id="8" name="TextBox 7"/>
          <p:cNvSpPr txBox="1"/>
          <p:nvPr/>
        </p:nvSpPr>
        <p:spPr>
          <a:xfrm>
            <a:off x="654627" y="1664855"/>
            <a:ext cx="7834745" cy="4401205"/>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t>Destroys Influence</a:t>
            </a:r>
          </a:p>
          <a:p>
            <a:pPr lvl="1"/>
            <a:r>
              <a:rPr lang="en-US" sz="3200" i="1" dirty="0" smtClean="0"/>
              <a:t>Matthew 5:13-16</a:t>
            </a:r>
          </a:p>
          <a:p>
            <a:pPr marL="285750" indent="-285750">
              <a:buFont typeface="Arial" panose="020B0604020202020204" pitchFamily="34" charset="0"/>
              <a:buChar char="•"/>
            </a:pPr>
            <a:r>
              <a:rPr lang="en-US" sz="3600" b="1" dirty="0" smtClean="0"/>
              <a:t>Violates the concept                                of Sanctification</a:t>
            </a:r>
          </a:p>
          <a:p>
            <a:pPr lvl="1"/>
            <a:r>
              <a:rPr lang="en-US" sz="3200" i="1" dirty="0"/>
              <a:t>1</a:t>
            </a:r>
            <a:r>
              <a:rPr lang="en-US" sz="3200" i="1" dirty="0" smtClean="0"/>
              <a:t> Peter 1:13-16</a:t>
            </a:r>
          </a:p>
          <a:p>
            <a:pPr marL="285750" indent="-285750">
              <a:buFont typeface="Arial" panose="020B0604020202020204" pitchFamily="34" charset="0"/>
              <a:buChar char="•"/>
            </a:pPr>
            <a:r>
              <a:rPr lang="en-US" sz="3600" b="1" dirty="0" smtClean="0"/>
              <a:t>Note:  </a:t>
            </a:r>
            <a:r>
              <a:rPr lang="en-US" sz="3600" dirty="0" smtClean="0"/>
              <a:t>It is important for the Christian to honestly and carefully consider the motive behind drinking alcohol</a:t>
            </a:r>
            <a:endParaRPr lang="en-US" sz="3600" dirty="0"/>
          </a:p>
        </p:txBody>
      </p:sp>
    </p:spTree>
    <p:extLst>
      <p:ext uri="{BB962C8B-B14F-4D97-AF65-F5344CB8AC3E}">
        <p14:creationId xmlns:p14="http://schemas.microsoft.com/office/powerpoint/2010/main" val="39480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365991"/>
            <a:ext cx="8354290" cy="1039091"/>
          </a:xfrm>
        </p:spPr>
        <p:txBody>
          <a:bodyPr>
            <a:normAutofit/>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Final Considerations</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03179" y="326681"/>
            <a:ext cx="2512220" cy="2000883"/>
          </a:xfrm>
        </p:spPr>
      </p:pic>
      <p:sp>
        <p:nvSpPr>
          <p:cNvPr id="8" name="TextBox 7"/>
          <p:cNvSpPr txBox="1"/>
          <p:nvPr/>
        </p:nvSpPr>
        <p:spPr>
          <a:xfrm>
            <a:off x="654626" y="1444392"/>
            <a:ext cx="7834745" cy="1692771"/>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t>Assertion: Jesus made                         wine! (John 2)</a:t>
            </a:r>
          </a:p>
          <a:p>
            <a:pPr lvl="1"/>
            <a:r>
              <a:rPr lang="en-US" sz="3200" i="1" dirty="0" smtClean="0"/>
              <a:t>Q:  Did Jesus contribute to drunkenness?</a:t>
            </a:r>
          </a:p>
        </p:txBody>
      </p:sp>
    </p:spTree>
    <p:extLst>
      <p:ext uri="{BB962C8B-B14F-4D97-AF65-F5344CB8AC3E}">
        <p14:creationId xmlns:p14="http://schemas.microsoft.com/office/powerpoint/2010/main" val="110965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365991"/>
            <a:ext cx="8354290" cy="1039091"/>
          </a:xfrm>
        </p:spPr>
        <p:txBody>
          <a:bodyPr>
            <a:normAutofit/>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Final Considerations</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03179" y="326681"/>
            <a:ext cx="2512220" cy="2000883"/>
          </a:xfrm>
        </p:spPr>
      </p:pic>
      <p:sp>
        <p:nvSpPr>
          <p:cNvPr id="8" name="TextBox 7"/>
          <p:cNvSpPr txBox="1"/>
          <p:nvPr/>
        </p:nvSpPr>
        <p:spPr>
          <a:xfrm>
            <a:off x="654626" y="1444392"/>
            <a:ext cx="7834745" cy="3785652"/>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t>Assertion: Jesus made                         wine! (John 2)</a:t>
            </a:r>
          </a:p>
          <a:p>
            <a:pPr lvl="1"/>
            <a:r>
              <a:rPr lang="en-US" sz="3200" i="1" dirty="0" smtClean="0"/>
              <a:t>Q:  Did Jesus contribute to drunkenness?</a:t>
            </a:r>
          </a:p>
          <a:p>
            <a:pPr marL="285750" indent="-285750">
              <a:buFont typeface="Arial" panose="020B0604020202020204" pitchFamily="34" charset="0"/>
              <a:buChar char="•"/>
            </a:pPr>
            <a:r>
              <a:rPr lang="en-US" sz="3600" b="1" dirty="0" smtClean="0"/>
              <a:t>Assertion: In ancient times, “wine” had to be fermented liquid.</a:t>
            </a:r>
          </a:p>
          <a:p>
            <a:pPr lvl="1"/>
            <a:r>
              <a:rPr lang="en-US" sz="3200" i="1" dirty="0" smtClean="0"/>
              <a:t>It has been established that methods were employed to store unfermented juice</a:t>
            </a:r>
          </a:p>
        </p:txBody>
      </p:sp>
    </p:spTree>
    <p:extLst>
      <p:ext uri="{BB962C8B-B14F-4D97-AF65-F5344CB8AC3E}">
        <p14:creationId xmlns:p14="http://schemas.microsoft.com/office/powerpoint/2010/main" val="130568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1000"/>
                                        <p:tgtEl>
                                          <p:spTgt spid="8">
                                            <p:txEl>
                                              <p:pRg st="3" end="3"/>
                                            </p:txEl>
                                          </p:spTgt>
                                        </p:tgtEl>
                                      </p:cBhvr>
                                    </p:animEffect>
                                    <p:anim calcmode="lin" valueType="num">
                                      <p:cBhvr>
                                        <p:cTn id="1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365991"/>
            <a:ext cx="8354290" cy="1039091"/>
          </a:xfrm>
        </p:spPr>
        <p:txBody>
          <a:bodyPr>
            <a:normAutofit/>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Final Considerations</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03179" y="326681"/>
            <a:ext cx="2512220" cy="2000883"/>
          </a:xfrm>
        </p:spPr>
      </p:pic>
      <p:sp>
        <p:nvSpPr>
          <p:cNvPr id="8" name="TextBox 7"/>
          <p:cNvSpPr txBox="1"/>
          <p:nvPr/>
        </p:nvSpPr>
        <p:spPr>
          <a:xfrm>
            <a:off x="654626" y="1444392"/>
            <a:ext cx="7834745" cy="4832092"/>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t>Assertion: Jesus made                         wine! (John 2)</a:t>
            </a:r>
          </a:p>
          <a:p>
            <a:pPr lvl="1"/>
            <a:r>
              <a:rPr lang="en-US" sz="3200" i="1" dirty="0" smtClean="0"/>
              <a:t>Q:  Did Jesus contribute to drunkenness?</a:t>
            </a:r>
          </a:p>
          <a:p>
            <a:pPr marL="285750" indent="-285750">
              <a:buFont typeface="Arial" panose="020B0604020202020204" pitchFamily="34" charset="0"/>
              <a:buChar char="•"/>
            </a:pPr>
            <a:r>
              <a:rPr lang="en-US" sz="3600" b="1" dirty="0" smtClean="0"/>
              <a:t>Assertion: In ancient times, “wine” had to be fermented liquid.</a:t>
            </a:r>
          </a:p>
          <a:p>
            <a:pPr lvl="1"/>
            <a:r>
              <a:rPr lang="en-US" sz="3200" i="1" dirty="0" smtClean="0"/>
              <a:t>It has been established that methods were employed to store unfermented juice</a:t>
            </a:r>
          </a:p>
          <a:p>
            <a:pPr marL="285750" indent="-285750">
              <a:buFont typeface="Arial" panose="020B0604020202020204" pitchFamily="34" charset="0"/>
              <a:buChar char="•"/>
            </a:pPr>
            <a:r>
              <a:rPr lang="en-US" sz="3600" b="1" dirty="0" smtClean="0"/>
              <a:t>“drinking parties” (1 Peter 4:1-3)</a:t>
            </a:r>
          </a:p>
          <a:p>
            <a:pPr lvl="1"/>
            <a:r>
              <a:rPr lang="en-US" sz="3200" i="1" dirty="0" smtClean="0"/>
              <a:t>A direct condemnation of social drinking</a:t>
            </a:r>
          </a:p>
        </p:txBody>
      </p:sp>
    </p:spTree>
    <p:extLst>
      <p:ext uri="{BB962C8B-B14F-4D97-AF65-F5344CB8AC3E}">
        <p14:creationId xmlns:p14="http://schemas.microsoft.com/office/powerpoint/2010/main" val="8328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1000"/>
                                        <p:tgtEl>
                                          <p:spTgt spid="8">
                                            <p:txEl>
                                              <p:pRg st="5" end="5"/>
                                            </p:txEl>
                                          </p:spTgt>
                                        </p:tgtEl>
                                      </p:cBhvr>
                                    </p:animEffect>
                                    <p:anim calcmode="lin" valueType="num">
                                      <p:cBhvr>
                                        <p:cTn id="1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13667"/>
            <a:ext cx="8406245" cy="709293"/>
          </a:xfrm>
        </p:spPr>
        <p:txBody>
          <a:bodyPr>
            <a:normAutofit/>
          </a:bodyPr>
          <a:lstStyle/>
          <a:p>
            <a:r>
              <a:rPr lang="en-US" sz="4000" dirty="0" smtClean="0">
                <a:latin typeface="Berlin Sans FB Demi" panose="020E0802020502020306" pitchFamily="34" charset="0"/>
              </a:rPr>
              <a:t>Albert Barnes</a:t>
            </a:r>
            <a:r>
              <a:rPr lang="en-US" sz="4000" dirty="0" smtClean="0">
                <a:latin typeface="+mn-lt"/>
              </a:rPr>
              <a:t> </a:t>
            </a:r>
            <a:r>
              <a:rPr lang="en-US" sz="3600" dirty="0" smtClean="0">
                <a:latin typeface="+mn-lt"/>
              </a:rPr>
              <a:t>(James-Jude. pp 188-189)</a:t>
            </a:r>
            <a:endParaRPr lang="en-US" sz="3600" dirty="0">
              <a:latin typeface="+mn-lt"/>
            </a:endParaRPr>
          </a:p>
        </p:txBody>
      </p:sp>
      <p:sp>
        <p:nvSpPr>
          <p:cNvPr id="3" name="Content Placeholder 2"/>
          <p:cNvSpPr>
            <a:spLocks noGrp="1"/>
          </p:cNvSpPr>
          <p:nvPr>
            <p:ph idx="1"/>
          </p:nvPr>
        </p:nvSpPr>
        <p:spPr>
          <a:xfrm>
            <a:off x="394855" y="822960"/>
            <a:ext cx="8406245" cy="5692140"/>
          </a:xfrm>
        </p:spPr>
        <p:txBody>
          <a:bodyPr>
            <a:normAutofit/>
          </a:bodyPr>
          <a:lstStyle/>
          <a:p>
            <a:pPr marL="0" indent="228600">
              <a:buNone/>
            </a:pPr>
            <a:r>
              <a:rPr lang="en-US" sz="2900" dirty="0" smtClean="0"/>
              <a:t>“The </a:t>
            </a:r>
            <a:r>
              <a:rPr lang="en-US" sz="2900" dirty="0"/>
              <a:t>thing forbidden by it is an assembling together for the purpose of drinking. There is nothing in this word referring to eating, or to banqueting, as the term is now commonly employed. The idea in the passage is, that it is improper for Christians to meet together for the purpose of drinking-as wine, toasts, etc. The prohibition would apply to all those assemblages where this is understood to be the main object. It would forbid, therefore, an attendance on all those celebrations in which drinking toasts is understood to be an essential part of the festivities, and all those where hilarity and joyfulness are sought to be produced by the intoxicating bowl. Such are not proper places for </a:t>
            </a:r>
            <a:r>
              <a:rPr lang="en-US" sz="2900" dirty="0" smtClean="0"/>
              <a:t>Christians.”</a:t>
            </a:r>
            <a:endParaRPr lang="en-US" sz="2900" dirty="0"/>
          </a:p>
        </p:txBody>
      </p:sp>
    </p:spTree>
    <p:extLst>
      <p:ext uri="{BB962C8B-B14F-4D97-AF65-F5344CB8AC3E}">
        <p14:creationId xmlns:p14="http://schemas.microsoft.com/office/powerpoint/2010/main" val="4261105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83567" y="681863"/>
            <a:ext cx="3717658" cy="3262064"/>
          </a:xfrm>
          <a:prstGeom prst="rect">
            <a:avLst/>
          </a:prstGeom>
        </p:spPr>
      </p:pic>
      <p:sp>
        <p:nvSpPr>
          <p:cNvPr id="2" name="Title 1"/>
          <p:cNvSpPr>
            <a:spLocks noGrp="1"/>
          </p:cNvSpPr>
          <p:nvPr>
            <p:ph type="ctrTitle"/>
          </p:nvPr>
        </p:nvSpPr>
        <p:spPr>
          <a:xfrm>
            <a:off x="982536" y="2036620"/>
            <a:ext cx="7538008" cy="4551218"/>
          </a:xfrm>
        </p:spPr>
        <p:txBody>
          <a:bodyPr anchor="t">
            <a:normAutofit/>
          </a:bodyPr>
          <a:lstStyle/>
          <a:p>
            <a:pPr algn="l"/>
            <a:r>
              <a:rPr lang="en-US" sz="4400" dirty="0" smtClean="0">
                <a:latin typeface="+mn-lt"/>
              </a:rPr>
              <a:t>   Liquor is a                       corrupting                      substance that                       brings sin and                   destruction.  Christians should abstain from the sin of alcohol consumption</a:t>
            </a:r>
            <a:endParaRPr lang="en-US" sz="4400" dirty="0">
              <a:latin typeface="+mn-lt"/>
            </a:endParaRPr>
          </a:p>
        </p:txBody>
      </p:sp>
      <p:sp>
        <p:nvSpPr>
          <p:cNvPr id="5" name="Rectangle 4"/>
          <p:cNvSpPr/>
          <p:nvPr/>
        </p:nvSpPr>
        <p:spPr>
          <a:xfrm rot="21065602">
            <a:off x="-298437" y="430152"/>
            <a:ext cx="5448857" cy="1323439"/>
          </a:xfrm>
          <a:prstGeom prst="rect">
            <a:avLst/>
          </a:prstGeom>
          <a:noFill/>
          <a:effectLst/>
          <a:scene3d>
            <a:camera prst="orthographicFront"/>
            <a:lightRig rig="threePt" dir="t"/>
          </a:scene3d>
          <a:sp3d>
            <a:bevelT w="114300" prst="hardEdge"/>
          </a:sp3d>
        </p:spPr>
        <p:txBody>
          <a:bodyPr wrap="square" lIns="91440" tIns="45720" rIns="91440" bIns="45720">
            <a:spAutoFit/>
          </a:bodyPr>
          <a:lstStyle/>
          <a:p>
            <a:pPr algn="ctr"/>
            <a:r>
              <a:rPr lang="en-US" sz="8000" b="1" cap="small"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rPr>
              <a:t>ConclusioN</a:t>
            </a:r>
            <a:endParaRPr lang="en-US" sz="8000" b="1" cap="small"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endParaRPr>
          </a:p>
        </p:txBody>
      </p:sp>
    </p:spTree>
    <p:extLst>
      <p:ext uri="{BB962C8B-B14F-4D97-AF65-F5344CB8AC3E}">
        <p14:creationId xmlns:p14="http://schemas.microsoft.com/office/powerpoint/2010/main" val="33721733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6255"/>
            <a:ext cx="7886700" cy="935182"/>
          </a:xfrm>
        </p:spPr>
        <p:txBody>
          <a:bodyPr>
            <a:noAutofit/>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Drunkenness is a Sin</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sp>
        <p:nvSpPr>
          <p:cNvPr id="3" name="Content Placeholder 2"/>
          <p:cNvSpPr>
            <a:spLocks noGrp="1"/>
          </p:cNvSpPr>
          <p:nvPr>
            <p:ph idx="1"/>
          </p:nvPr>
        </p:nvSpPr>
        <p:spPr>
          <a:xfrm>
            <a:off x="628650" y="1288473"/>
            <a:ext cx="7886700" cy="5049982"/>
          </a:xfrm>
        </p:spPr>
        <p:txBody>
          <a:bodyPr>
            <a:normAutofit/>
          </a:bodyPr>
          <a:lstStyle/>
          <a:p>
            <a:pPr marL="0" indent="228600">
              <a:buNone/>
            </a:pPr>
            <a:r>
              <a:rPr lang="en-US" sz="3200" dirty="0"/>
              <a:t>Let us walk properly, as in the day, not in </a:t>
            </a:r>
            <a:r>
              <a:rPr lang="en-US" sz="3200" u="sng" dirty="0"/>
              <a:t>revelry</a:t>
            </a:r>
            <a:r>
              <a:rPr lang="en-US" sz="3200" dirty="0"/>
              <a:t> and </a:t>
            </a:r>
            <a:r>
              <a:rPr lang="en-US" sz="3200" u="sng" dirty="0"/>
              <a:t>drunkenness</a:t>
            </a:r>
            <a:r>
              <a:rPr lang="en-US" sz="3200" dirty="0"/>
              <a:t>, not in lewdness and lust, not in strife </a:t>
            </a:r>
            <a:r>
              <a:rPr lang="en-US" sz="3200" dirty="0" smtClean="0"/>
              <a:t>                                                and </a:t>
            </a:r>
            <a:r>
              <a:rPr lang="en-US" sz="3200" dirty="0"/>
              <a:t>envy. </a:t>
            </a:r>
            <a:r>
              <a:rPr lang="en-US" sz="3200" baseline="30000" dirty="0"/>
              <a:t>14</a:t>
            </a:r>
            <a:r>
              <a:rPr lang="en-US" sz="3200" dirty="0"/>
              <a:t> But put </a:t>
            </a:r>
            <a:r>
              <a:rPr lang="en-US" sz="3200" dirty="0" smtClean="0"/>
              <a:t>                                               on </a:t>
            </a:r>
            <a:r>
              <a:rPr lang="en-US" sz="3200" dirty="0"/>
              <a:t>the Lord Jesus </a:t>
            </a:r>
            <a:r>
              <a:rPr lang="en-US" sz="3200" dirty="0" smtClean="0"/>
              <a:t>                                                  Christ</a:t>
            </a:r>
            <a:r>
              <a:rPr lang="en-US" sz="3200" dirty="0"/>
              <a:t>, and make </a:t>
            </a:r>
            <a:r>
              <a:rPr lang="en-US" sz="3200" dirty="0" smtClean="0"/>
              <a:t>                                                  no </a:t>
            </a:r>
            <a:r>
              <a:rPr lang="en-US" sz="3200" dirty="0"/>
              <a:t>provision for </a:t>
            </a:r>
            <a:r>
              <a:rPr lang="en-US" sz="3200" dirty="0" smtClean="0"/>
              <a:t>                                                        the </a:t>
            </a:r>
            <a:r>
              <a:rPr lang="en-US" sz="3200" dirty="0"/>
              <a:t>flesh, to fulfill </a:t>
            </a:r>
            <a:r>
              <a:rPr lang="en-US" sz="3200" dirty="0" smtClean="0"/>
              <a:t>                                                 its </a:t>
            </a:r>
            <a:r>
              <a:rPr lang="en-US" sz="3200" dirty="0"/>
              <a:t>lusts</a:t>
            </a:r>
            <a:r>
              <a:rPr lang="en-US" sz="3200" dirty="0" smtClean="0"/>
              <a:t>.</a:t>
            </a:r>
          </a:p>
          <a:p>
            <a:pPr marL="0" indent="228600">
              <a:buNone/>
            </a:pPr>
            <a:r>
              <a:rPr lang="en-US" sz="3200" dirty="0" smtClean="0"/>
              <a:t>(Romans 13:13-14)</a:t>
            </a:r>
            <a:endParaRPr lang="en-US" sz="3200" dirty="0"/>
          </a:p>
        </p:txBody>
      </p:sp>
      <p:pic>
        <p:nvPicPr>
          <p:cNvPr id="5" name="Picture 4"/>
          <p:cNvPicPr>
            <a:picLocks noChangeAspect="1"/>
          </p:cNvPicPr>
          <p:nvPr/>
        </p:nvPicPr>
        <p:blipFill>
          <a:blip r:embed="rId3"/>
          <a:stretch>
            <a:fillRect/>
          </a:stretch>
        </p:blipFill>
        <p:spPr>
          <a:xfrm>
            <a:off x="4239491" y="2291698"/>
            <a:ext cx="4670327" cy="4133206"/>
          </a:xfrm>
          <a:prstGeom prst="rect">
            <a:avLst/>
          </a:prstGeom>
        </p:spPr>
      </p:pic>
    </p:spTree>
    <p:extLst>
      <p:ext uri="{BB962C8B-B14F-4D97-AF65-F5344CB8AC3E}">
        <p14:creationId xmlns:p14="http://schemas.microsoft.com/office/powerpoint/2010/main" val="1635631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87036"/>
            <a:ext cx="8354290" cy="852055"/>
          </a:xfrm>
        </p:spPr>
        <p:txBody>
          <a:bodyPr>
            <a:normAutofit/>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Some statistics &amp; Facts - 1</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25795" y="238050"/>
            <a:ext cx="2310388" cy="1840132"/>
          </a:xfrm>
        </p:spPr>
      </p:pic>
      <p:sp>
        <p:nvSpPr>
          <p:cNvPr id="8" name="TextBox 7"/>
          <p:cNvSpPr txBox="1"/>
          <p:nvPr/>
        </p:nvSpPr>
        <p:spPr>
          <a:xfrm>
            <a:off x="623455" y="1219200"/>
            <a:ext cx="7834745" cy="5170646"/>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t>Any amount more than 6 pints of                            beer in a week, or 10 small glasses                      of low strength wine in a week can have serious accumulative health risks. (NHS, England)</a:t>
            </a:r>
          </a:p>
          <a:p>
            <a:pPr marL="285750" indent="-285750">
              <a:buFont typeface="Arial" panose="020B0604020202020204" pitchFamily="34" charset="0"/>
              <a:buChar char="•"/>
            </a:pPr>
            <a:r>
              <a:rPr lang="en-US" sz="3000" dirty="0" smtClean="0"/>
              <a:t>Research indicates the possibility of various adverse consequences to even moderate alcohol consumption, including:  stroke, motor vehicle crashes, adverse reactions with other medications, cancer, birth defects, and gradual increase of heavier consumption. (National Institute of Alcohol Abuse and Alcoholism)</a:t>
            </a:r>
            <a:endParaRPr lang="en-US" sz="3000" dirty="0"/>
          </a:p>
        </p:txBody>
      </p:sp>
    </p:spTree>
    <p:extLst>
      <p:ext uri="{BB962C8B-B14F-4D97-AF65-F5344CB8AC3E}">
        <p14:creationId xmlns:p14="http://schemas.microsoft.com/office/powerpoint/2010/main" val="274769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06218"/>
            <a:ext cx="8354290" cy="1039091"/>
          </a:xfrm>
        </p:spPr>
        <p:txBody>
          <a:bodyPr>
            <a:normAutofit/>
          </a:bodyPr>
          <a:lstStyle/>
          <a:p>
            <a:r>
              <a:rPr lang="en-US" sz="5400" cap="small" dirty="0">
                <a:effectLst>
                  <a:outerShdw blurRad="38100" dist="38100" dir="2700000" algn="tl">
                    <a:srgbClr val="000000">
                      <a:alpha val="43137"/>
                    </a:srgbClr>
                  </a:outerShdw>
                </a:effectLst>
                <a:latin typeface="Mistral" panose="03090702030407020403" pitchFamily="66" charset="0"/>
              </a:rPr>
              <a:t>Some statistics &amp; Facts </a:t>
            </a:r>
            <a:r>
              <a:rPr lang="en-US" sz="5400" cap="small" dirty="0" smtClean="0">
                <a:effectLst>
                  <a:outerShdw blurRad="38100" dist="38100" dir="2700000" algn="tl">
                    <a:srgbClr val="000000">
                      <a:alpha val="43137"/>
                    </a:srgbClr>
                  </a:outerShdw>
                </a:effectLst>
                <a:latin typeface="Mistral" panose="03090702030407020403" pitchFamily="66" charset="0"/>
              </a:rPr>
              <a:t>- 2</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25795" y="238050"/>
            <a:ext cx="2310388" cy="1840132"/>
          </a:xfrm>
        </p:spPr>
      </p:pic>
      <p:sp>
        <p:nvSpPr>
          <p:cNvPr id="8" name="TextBox 7"/>
          <p:cNvSpPr txBox="1"/>
          <p:nvPr/>
        </p:nvSpPr>
        <p:spPr>
          <a:xfrm>
            <a:off x="623455" y="1219200"/>
            <a:ext cx="7834745" cy="4708981"/>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t>Despite claims that red wine in           moderation is good for you, the                   Mayo Clinic states:  “doctors are wary of encouraging anyone to start drinking alcohol. That's because too much alcohol can have many harmful effects on your body.”</a:t>
            </a:r>
          </a:p>
          <a:p>
            <a:pPr marL="285750" indent="-285750">
              <a:buFont typeface="Arial" panose="020B0604020202020204" pitchFamily="34" charset="0"/>
              <a:buChar char="•"/>
            </a:pPr>
            <a:r>
              <a:rPr lang="en-US" sz="3000" dirty="0" smtClean="0"/>
              <a:t>Resveratrol and other antioxidants are found in other foods (in similar amounts) that are much less problematic, such as blueberries, peanut butter, red grapes and </a:t>
            </a:r>
            <a:r>
              <a:rPr lang="en-US" sz="3000" b="1" dirty="0" smtClean="0"/>
              <a:t>dark chocolate</a:t>
            </a:r>
            <a:r>
              <a:rPr lang="en-US" sz="3000" dirty="0" smtClean="0"/>
              <a:t>!</a:t>
            </a:r>
            <a:endParaRPr lang="en-US" sz="3000" dirty="0"/>
          </a:p>
        </p:txBody>
      </p:sp>
    </p:spTree>
    <p:extLst>
      <p:ext uri="{BB962C8B-B14F-4D97-AF65-F5344CB8AC3E}">
        <p14:creationId xmlns:p14="http://schemas.microsoft.com/office/powerpoint/2010/main" val="102985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66254"/>
            <a:ext cx="8354290" cy="905164"/>
          </a:xfrm>
        </p:spPr>
        <p:txBody>
          <a:bodyPr>
            <a:normAutofit/>
          </a:bodyPr>
          <a:lstStyle/>
          <a:p>
            <a:r>
              <a:rPr lang="en-US" sz="5400" cap="small" dirty="0">
                <a:effectLst>
                  <a:outerShdw blurRad="38100" dist="38100" dir="2700000" algn="tl">
                    <a:srgbClr val="000000">
                      <a:alpha val="43137"/>
                    </a:srgbClr>
                  </a:outerShdw>
                </a:effectLst>
                <a:latin typeface="Mistral" panose="03090702030407020403" pitchFamily="66" charset="0"/>
              </a:rPr>
              <a:t>Some statistics &amp; Facts </a:t>
            </a:r>
            <a:r>
              <a:rPr lang="en-US" sz="5400" cap="small" dirty="0" smtClean="0">
                <a:effectLst>
                  <a:outerShdw blurRad="38100" dist="38100" dir="2700000" algn="tl">
                    <a:srgbClr val="000000">
                      <a:alpha val="43137"/>
                    </a:srgbClr>
                  </a:outerShdw>
                </a:effectLst>
                <a:latin typeface="Mistral" panose="03090702030407020403" pitchFamily="66" charset="0"/>
              </a:rPr>
              <a:t>- 3</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25795" y="238050"/>
            <a:ext cx="2310388" cy="1840132"/>
          </a:xfrm>
        </p:spPr>
      </p:pic>
      <p:sp>
        <p:nvSpPr>
          <p:cNvPr id="8" name="TextBox 7"/>
          <p:cNvSpPr txBox="1"/>
          <p:nvPr/>
        </p:nvSpPr>
        <p:spPr>
          <a:xfrm>
            <a:off x="623455" y="1092200"/>
            <a:ext cx="7834745" cy="5493812"/>
          </a:xfrm>
          <a:prstGeom prst="rect">
            <a:avLst/>
          </a:prstGeom>
          <a:noFill/>
        </p:spPr>
        <p:txBody>
          <a:bodyPr wrap="square" rtlCol="0">
            <a:spAutoFit/>
          </a:bodyPr>
          <a:lstStyle/>
          <a:p>
            <a:pPr marL="285750" indent="-285750">
              <a:buFont typeface="Arial" panose="020B0604020202020204" pitchFamily="34" charset="0"/>
              <a:buChar char="•"/>
            </a:pPr>
            <a:r>
              <a:rPr lang="en-US" sz="2700" dirty="0" smtClean="0"/>
              <a:t>Drinking to excess is not only a                         problem among college students:                              “Among men, the 31-to-50-year-old age                   group had the most heavy drinkers - 22 percent. Among women, the heaviest drinkers - 12 percent - were between 51 and 70 years old.”</a:t>
            </a:r>
          </a:p>
          <a:p>
            <a:pPr marL="285750" indent="-285750">
              <a:buFont typeface="Arial" panose="020B0604020202020204" pitchFamily="34" charset="0"/>
              <a:buChar char="•"/>
            </a:pPr>
            <a:r>
              <a:rPr lang="en-US" sz="2700" dirty="0" smtClean="0"/>
              <a:t>On any given day, 18% of men, and 11% of women drink more than federal guidelines recommend.</a:t>
            </a:r>
          </a:p>
          <a:p>
            <a:pPr marL="285750" indent="-285750">
              <a:buFont typeface="Arial" panose="020B0604020202020204" pitchFamily="34" charset="0"/>
              <a:buChar char="•"/>
            </a:pPr>
            <a:r>
              <a:rPr lang="en-US" sz="2700" dirty="0" smtClean="0"/>
              <a:t>Alcohol abuse and dependence can start at any age. There are no good predictors of when it may start, though a family history or current family alcohol or drug abuse problems may influence the start of personal drinking problems.</a:t>
            </a:r>
            <a:endParaRPr lang="en-US" sz="2700" dirty="0"/>
          </a:p>
        </p:txBody>
      </p:sp>
    </p:spTree>
    <p:extLst>
      <p:ext uri="{BB962C8B-B14F-4D97-AF65-F5344CB8AC3E}">
        <p14:creationId xmlns:p14="http://schemas.microsoft.com/office/powerpoint/2010/main" val="249485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66254"/>
            <a:ext cx="8354290" cy="872837"/>
          </a:xfrm>
        </p:spPr>
        <p:txBody>
          <a:bodyPr>
            <a:normAutofit/>
          </a:bodyPr>
          <a:lstStyle/>
          <a:p>
            <a:r>
              <a:rPr lang="en-US" sz="5400" cap="small" dirty="0">
                <a:effectLst>
                  <a:outerShdw blurRad="38100" dist="38100" dir="2700000" algn="tl">
                    <a:srgbClr val="000000">
                      <a:alpha val="43137"/>
                    </a:srgbClr>
                  </a:outerShdw>
                </a:effectLst>
                <a:latin typeface="Mistral" panose="03090702030407020403" pitchFamily="66" charset="0"/>
              </a:rPr>
              <a:t>Some statistics &amp; Facts </a:t>
            </a:r>
            <a:r>
              <a:rPr lang="en-US" sz="5400" cap="small" dirty="0" smtClean="0">
                <a:effectLst>
                  <a:outerShdw blurRad="38100" dist="38100" dir="2700000" algn="tl">
                    <a:srgbClr val="000000">
                      <a:alpha val="43137"/>
                    </a:srgbClr>
                  </a:outerShdw>
                </a:effectLst>
                <a:latin typeface="Mistral" panose="03090702030407020403" pitchFamily="66" charset="0"/>
              </a:rPr>
              <a:t>- 4</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25795" y="238050"/>
            <a:ext cx="2310388" cy="1840132"/>
          </a:xfrm>
        </p:spPr>
      </p:pic>
      <p:sp>
        <p:nvSpPr>
          <p:cNvPr id="8" name="TextBox 7"/>
          <p:cNvSpPr txBox="1"/>
          <p:nvPr/>
        </p:nvSpPr>
        <p:spPr>
          <a:xfrm>
            <a:off x="623455" y="1219200"/>
            <a:ext cx="7834745" cy="4708981"/>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t>A typical person becomes                          measurably impaired after an                       average of 2-3 drinks.  (Weight affects this amount).</a:t>
            </a:r>
          </a:p>
          <a:p>
            <a:pPr marL="285750" indent="-285750">
              <a:buFont typeface="Arial" panose="020B0604020202020204" pitchFamily="34" charset="0"/>
              <a:buChar char="•"/>
            </a:pPr>
            <a:r>
              <a:rPr lang="en-US" sz="3000" dirty="0" smtClean="0"/>
              <a:t>Many things can affect a person’s blood alcohol level, such as medication, food, weight, gender and body fat.  “So, practically, if you’re wondering how many drinks you can have before driving, the best answer is ‘None.’” (duidrivinglaws.org)</a:t>
            </a:r>
            <a:endParaRPr lang="en-US" sz="3000" dirty="0"/>
          </a:p>
        </p:txBody>
      </p:sp>
    </p:spTree>
    <p:extLst>
      <p:ext uri="{BB962C8B-B14F-4D97-AF65-F5344CB8AC3E}">
        <p14:creationId xmlns:p14="http://schemas.microsoft.com/office/powerpoint/2010/main" val="20976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nchorflag.com/images/Danger%20Sign%20Templa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 y="-1"/>
            <a:ext cx="913361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3636818"/>
            <a:ext cx="8291946" cy="2805546"/>
          </a:xfrm>
        </p:spPr>
        <p:txBody>
          <a:bodyPr anchor="t">
            <a:normAutofit/>
          </a:bodyPr>
          <a:lstStyle/>
          <a:p>
            <a:r>
              <a:rPr lang="en-US" cap="all" dirty="0" smtClean="0">
                <a:latin typeface="Berlin Sans FB Demi" panose="020E0802020502020306" pitchFamily="34" charset="0"/>
              </a:rPr>
              <a:t>Alcohol use can harm your</a:t>
            </a:r>
            <a:br>
              <a:rPr lang="en-US" cap="all" dirty="0" smtClean="0">
                <a:latin typeface="Berlin Sans FB Demi" panose="020E0802020502020306" pitchFamily="34" charset="0"/>
              </a:rPr>
            </a:br>
            <a:r>
              <a:rPr lang="en-US" cap="all" dirty="0" smtClean="0">
                <a:latin typeface="Berlin Sans FB Demi" panose="020E0802020502020306" pitchFamily="34" charset="0"/>
              </a:rPr>
              <a:t>(spiritual) health!</a:t>
            </a:r>
            <a:endParaRPr lang="en-US" cap="all" dirty="0">
              <a:latin typeface="Berlin Sans FB Demi" panose="020E0802020502020306" pitchFamily="34" charset="0"/>
            </a:endParaRPr>
          </a:p>
        </p:txBody>
      </p:sp>
      <p:sp>
        <p:nvSpPr>
          <p:cNvPr id="3" name="Subtitle 2"/>
          <p:cNvSpPr>
            <a:spLocks noGrp="1"/>
          </p:cNvSpPr>
          <p:nvPr>
            <p:ph type="subTitle" idx="1"/>
          </p:nvPr>
        </p:nvSpPr>
        <p:spPr>
          <a:xfrm>
            <a:off x="1148195" y="464056"/>
            <a:ext cx="6858000" cy="1655762"/>
          </a:xfrm>
        </p:spPr>
        <p:txBody>
          <a:bodyPr/>
          <a:lstStyle/>
          <a:p>
            <a:endParaRPr lang="en-US" dirty="0"/>
          </a:p>
        </p:txBody>
      </p:sp>
    </p:spTree>
    <p:extLst>
      <p:ext uri="{BB962C8B-B14F-4D97-AF65-F5344CB8AC3E}">
        <p14:creationId xmlns:p14="http://schemas.microsoft.com/office/powerpoint/2010/main" val="3096428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365127"/>
            <a:ext cx="8333509" cy="757092"/>
          </a:xfrm>
        </p:spPr>
        <p:txBody>
          <a:bodyPr/>
          <a:lstStyle/>
          <a:p>
            <a:r>
              <a:rPr lang="en-US" dirty="0" smtClean="0">
                <a:latin typeface="Berlin Sans FB Demi" panose="020E0802020502020306" pitchFamily="34" charset="0"/>
              </a:rPr>
              <a:t>Proverbs 23:29-33</a:t>
            </a:r>
            <a:endParaRPr lang="en-US" dirty="0">
              <a:latin typeface="Berlin Sans FB Demi" panose="020E0802020502020306" pitchFamily="34" charset="0"/>
            </a:endParaRPr>
          </a:p>
        </p:txBody>
      </p:sp>
      <p:sp>
        <p:nvSpPr>
          <p:cNvPr id="3" name="Content Placeholder 2"/>
          <p:cNvSpPr>
            <a:spLocks noGrp="1"/>
          </p:cNvSpPr>
          <p:nvPr>
            <p:ph idx="1"/>
          </p:nvPr>
        </p:nvSpPr>
        <p:spPr>
          <a:xfrm>
            <a:off x="628650" y="1288472"/>
            <a:ext cx="7886700" cy="5008419"/>
          </a:xfrm>
        </p:spPr>
        <p:txBody>
          <a:bodyPr>
            <a:normAutofit/>
          </a:bodyPr>
          <a:lstStyle/>
          <a:p>
            <a:pPr marL="0" indent="290513">
              <a:buNone/>
            </a:pPr>
            <a:r>
              <a:rPr lang="en-US" sz="3200" dirty="0" smtClean="0"/>
              <a:t>“Who </a:t>
            </a:r>
            <a:r>
              <a:rPr lang="en-US" sz="3200" dirty="0"/>
              <a:t>has woe</a:t>
            </a:r>
            <a:r>
              <a:rPr lang="en-US" sz="3200" dirty="0" smtClean="0"/>
              <a:t>? Who </a:t>
            </a:r>
            <a:r>
              <a:rPr lang="en-US" sz="3200" dirty="0"/>
              <a:t>has </a:t>
            </a:r>
            <a:r>
              <a:rPr lang="en-US" sz="3200" dirty="0" smtClean="0"/>
              <a:t>                         sorrow? Who </a:t>
            </a:r>
            <a:r>
              <a:rPr lang="en-US" sz="3200" dirty="0"/>
              <a:t>has contentions</a:t>
            </a:r>
            <a:r>
              <a:rPr lang="en-US" sz="3200" dirty="0" smtClean="0"/>
              <a:t>? Who                    </a:t>
            </a:r>
            <a:r>
              <a:rPr lang="en-US" sz="3200" dirty="0"/>
              <a:t>has complaints</a:t>
            </a:r>
            <a:r>
              <a:rPr lang="en-US" sz="3200" dirty="0" smtClean="0"/>
              <a:t>? Who </a:t>
            </a:r>
            <a:r>
              <a:rPr lang="en-US" sz="3200" dirty="0"/>
              <a:t>has wounds without </a:t>
            </a:r>
            <a:r>
              <a:rPr lang="en-US" sz="3200" dirty="0" smtClean="0"/>
              <a:t>cause? Who </a:t>
            </a:r>
            <a:r>
              <a:rPr lang="en-US" sz="3200" dirty="0"/>
              <a:t>has redness of eyes</a:t>
            </a:r>
            <a:r>
              <a:rPr lang="en-US" sz="3200" dirty="0" smtClean="0"/>
              <a:t>?  </a:t>
            </a:r>
            <a:r>
              <a:rPr lang="en-US" sz="3200" baseline="30000" dirty="0" smtClean="0"/>
              <a:t>30</a:t>
            </a:r>
            <a:r>
              <a:rPr lang="en-US" sz="3200" dirty="0" smtClean="0"/>
              <a:t> </a:t>
            </a:r>
            <a:r>
              <a:rPr lang="en-US" sz="3200" dirty="0"/>
              <a:t>Those who linger long at the wine</a:t>
            </a:r>
            <a:r>
              <a:rPr lang="en-US" sz="3200" dirty="0" smtClean="0"/>
              <a:t>, those </a:t>
            </a:r>
            <a:r>
              <a:rPr lang="en-US" sz="3200" dirty="0"/>
              <a:t>who go in search of mixed wine</a:t>
            </a:r>
            <a:r>
              <a:rPr lang="en-US" sz="3200" dirty="0" smtClean="0"/>
              <a:t>.  </a:t>
            </a:r>
            <a:r>
              <a:rPr lang="en-US" sz="3200" baseline="30000" dirty="0" smtClean="0"/>
              <a:t>31</a:t>
            </a:r>
            <a:r>
              <a:rPr lang="en-US" sz="3200" dirty="0" smtClean="0"/>
              <a:t> </a:t>
            </a:r>
            <a:r>
              <a:rPr lang="en-US" sz="3200" u="sng" dirty="0"/>
              <a:t>Do not look on the wine</a:t>
            </a:r>
            <a:r>
              <a:rPr lang="en-US" sz="3200" dirty="0"/>
              <a:t> when it is red</a:t>
            </a:r>
            <a:r>
              <a:rPr lang="en-US" sz="3200" dirty="0" smtClean="0"/>
              <a:t>,  when </a:t>
            </a:r>
            <a:r>
              <a:rPr lang="en-US" sz="3200" dirty="0"/>
              <a:t>it sparkles in the cup</a:t>
            </a:r>
            <a:r>
              <a:rPr lang="en-US" sz="3200" dirty="0" smtClean="0"/>
              <a:t>, when </a:t>
            </a:r>
            <a:r>
              <a:rPr lang="en-US" sz="3200" dirty="0"/>
              <a:t>it swirls around </a:t>
            </a:r>
            <a:r>
              <a:rPr lang="en-US" sz="3200" dirty="0" smtClean="0"/>
              <a:t>smoothly; </a:t>
            </a:r>
            <a:r>
              <a:rPr lang="en-US" sz="3200" baseline="30000" dirty="0" smtClean="0"/>
              <a:t>32</a:t>
            </a:r>
            <a:r>
              <a:rPr lang="en-US" sz="3200" dirty="0" smtClean="0"/>
              <a:t> </a:t>
            </a:r>
            <a:r>
              <a:rPr lang="en-US" sz="3200" u="sng" dirty="0" smtClean="0"/>
              <a:t>at </a:t>
            </a:r>
            <a:r>
              <a:rPr lang="en-US" sz="3200" u="sng" dirty="0"/>
              <a:t>the last</a:t>
            </a:r>
            <a:r>
              <a:rPr lang="en-US" sz="3200" dirty="0"/>
              <a:t> it bites like a serpent</a:t>
            </a:r>
            <a:r>
              <a:rPr lang="en-US" sz="3200" dirty="0" smtClean="0"/>
              <a:t>, and </a:t>
            </a:r>
            <a:r>
              <a:rPr lang="en-US" sz="3200" dirty="0"/>
              <a:t>stings like a viper</a:t>
            </a:r>
            <a:r>
              <a:rPr lang="en-US" sz="3200" dirty="0" smtClean="0"/>
              <a:t>.  </a:t>
            </a:r>
            <a:r>
              <a:rPr lang="en-US" sz="3200" baseline="30000" dirty="0" smtClean="0"/>
              <a:t>33</a:t>
            </a:r>
            <a:r>
              <a:rPr lang="en-US" sz="3200" dirty="0" smtClean="0"/>
              <a:t> </a:t>
            </a:r>
            <a:r>
              <a:rPr lang="en-US" sz="3200" dirty="0"/>
              <a:t>Your eyes will see strange things</a:t>
            </a:r>
            <a:r>
              <a:rPr lang="en-US" sz="3200" dirty="0" smtClean="0"/>
              <a:t>, and </a:t>
            </a:r>
            <a:r>
              <a:rPr lang="en-US" sz="3200" dirty="0"/>
              <a:t>your heart will utter perverse things</a:t>
            </a:r>
            <a:r>
              <a:rPr lang="en-US" sz="3200" dirty="0" smtClean="0"/>
              <a:t>.”</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283" y="365127"/>
            <a:ext cx="2069067" cy="1572491"/>
          </a:xfrm>
          <a:prstGeom prst="rect">
            <a:avLst/>
          </a:prstGeom>
        </p:spPr>
      </p:pic>
    </p:spTree>
    <p:extLst>
      <p:ext uri="{BB962C8B-B14F-4D97-AF65-F5344CB8AC3E}">
        <p14:creationId xmlns:p14="http://schemas.microsoft.com/office/powerpoint/2010/main" val="1160378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365991"/>
            <a:ext cx="8354290" cy="1039091"/>
          </a:xfrm>
        </p:spPr>
        <p:txBody>
          <a:bodyPr>
            <a:normAutofit fontScale="90000"/>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The Problem with Drinking ANY Alcohol</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15000" y="1405081"/>
            <a:ext cx="3034144" cy="2416575"/>
          </a:xfrm>
        </p:spPr>
      </p:pic>
      <p:sp>
        <p:nvSpPr>
          <p:cNvPr id="8" name="TextBox 7"/>
          <p:cNvSpPr txBox="1"/>
          <p:nvPr/>
        </p:nvSpPr>
        <p:spPr>
          <a:xfrm>
            <a:off x="654627" y="1664855"/>
            <a:ext cx="7834745" cy="1138773"/>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t>Destroys Influence</a:t>
            </a:r>
          </a:p>
          <a:p>
            <a:pPr lvl="1"/>
            <a:r>
              <a:rPr lang="en-US" sz="3200" i="1" dirty="0" smtClean="0"/>
              <a:t>Matthew 5:13-16</a:t>
            </a:r>
          </a:p>
        </p:txBody>
      </p:sp>
    </p:spTree>
    <p:extLst>
      <p:ext uri="{BB962C8B-B14F-4D97-AF65-F5344CB8AC3E}">
        <p14:creationId xmlns:p14="http://schemas.microsoft.com/office/powerpoint/2010/main" val="276905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TotalTime>
  <Words>2305</Words>
  <Application>Microsoft Office PowerPoint</Application>
  <PresentationFormat>On-screen Show (4:3)</PresentationFormat>
  <Paragraphs>151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Berlin Sans FB Demi</vt:lpstr>
      <vt:lpstr>Calibri</vt:lpstr>
      <vt:lpstr>Calibri Light</vt:lpstr>
      <vt:lpstr>Forte</vt:lpstr>
      <vt:lpstr>Mistral</vt:lpstr>
      <vt:lpstr>Office Theme</vt:lpstr>
      <vt:lpstr>Is it a sin?</vt:lpstr>
      <vt:lpstr>Drunkenness is a Sin</vt:lpstr>
      <vt:lpstr>Some statistics &amp; Facts - 1</vt:lpstr>
      <vt:lpstr>Some statistics &amp; Facts - 2</vt:lpstr>
      <vt:lpstr>Some statistics &amp; Facts - 3</vt:lpstr>
      <vt:lpstr>Some statistics &amp; Facts - 4</vt:lpstr>
      <vt:lpstr>Alcohol use can harm your (spiritual) health!</vt:lpstr>
      <vt:lpstr>Proverbs 23:29-33</vt:lpstr>
      <vt:lpstr>The Problem with Drinking ANY Alcohol</vt:lpstr>
      <vt:lpstr>The Problem with Drinking ANY Alcohol</vt:lpstr>
      <vt:lpstr>The Problem with Drinking ANY Alcohol</vt:lpstr>
      <vt:lpstr>Final Considerations</vt:lpstr>
      <vt:lpstr>Final Considerations</vt:lpstr>
      <vt:lpstr>Final Considerations</vt:lpstr>
      <vt:lpstr>Albert Barnes (James-Jude. pp 188-189)</vt:lpstr>
      <vt:lpstr>   Liquor is a                       corrupting                      substance that                       brings sin and                   destruction.  Christians should abstain from the sin of alcohol consumption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42</cp:revision>
  <cp:lastPrinted>2016-03-04T21:36:56Z</cp:lastPrinted>
  <dcterms:created xsi:type="dcterms:W3CDTF">2016-02-23T19:04:17Z</dcterms:created>
  <dcterms:modified xsi:type="dcterms:W3CDTF">2016-03-07T18:57:44Z</dcterms:modified>
</cp:coreProperties>
</file>