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0" r:id="rId2"/>
    <p:sldId id="256" r:id="rId3"/>
    <p:sldId id="257" r:id="rId4"/>
    <p:sldId id="268" r:id="rId5"/>
    <p:sldId id="269"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5DB39-2620-4C84-B9A0-CE1BB7AE184C}" type="datetimeFigureOut">
              <a:rPr lang="en-US" smtClean="0"/>
              <a:t>3/27/2016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53264-5F4D-48E6-96F7-F89B1560EECC}" type="slidenum">
              <a:rPr lang="en-US" smtClean="0"/>
              <a:t>‹#›</a:t>
            </a:fld>
            <a:endParaRPr lang="en-US"/>
          </a:p>
        </p:txBody>
      </p:sp>
    </p:spTree>
    <p:extLst>
      <p:ext uri="{BB962C8B-B14F-4D97-AF65-F5344CB8AC3E}">
        <p14:creationId xmlns:p14="http://schemas.microsoft.com/office/powerpoint/2010/main" val="114286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53264-5F4D-48E6-96F7-F89B1560EECC}" type="slidenum">
              <a:rPr lang="en-US" smtClean="0"/>
              <a:t>1</a:t>
            </a:fld>
            <a:endParaRPr lang="en-US"/>
          </a:p>
        </p:txBody>
      </p:sp>
    </p:spTree>
    <p:extLst>
      <p:ext uri="{BB962C8B-B14F-4D97-AF65-F5344CB8AC3E}">
        <p14:creationId xmlns:p14="http://schemas.microsoft.com/office/powerpoint/2010/main" val="34113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John 19:28-30</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order of the sayings of Jesus from the cross differs amongst commentators, and scholars. (My order is the conclusion I reached based on my own study. I do not suggest in any way that it is the absolute correct order. No man can.)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However, despite the differences in opinion on the order of the sayings, the second to last, and last sayings are obvious.</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27:50 – “yielded up His spirit.”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23:46 – “And when Jesus had cried out with a loud voice, He said, “Father, ‘into Your hands I commit My spirit.’ ” Having said this, He breathed His last.”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19:30 – “And bowing His head, He gave up His spirit.”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Matthew and John record what Jesus did (giving up His spirit), but Luke records what Jesus said He did.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After each, Jesus died.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Before, in John, He spoke the words,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“It is finished!”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These three words come from a weary man upon a cross, exhausted, and pushed to the limits.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a cry of relief, and victory at the same time.</a:t>
            </a:r>
          </a:p>
          <a:p>
            <a:pPr marL="342900" marR="0" lvl="0" indent="-3429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“It”</a:t>
            </a:r>
            <a:r>
              <a:rPr lang="en-US" dirty="0">
                <a:latin typeface="Calibri" panose="020F0502020204030204" pitchFamily="34" charset="0"/>
                <a:ea typeface="Calibri" panose="020F0502020204030204" pitchFamily="34" charset="0"/>
                <a:cs typeface="Times New Roman" panose="02020603050405020304" pitchFamily="18" charset="0"/>
              </a:rPr>
              <a:t> concisely, yet without detail, embodies Jesus’ whole purpose in coming to earth for mankind – Redemption of Man.</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“It”</a:t>
            </a:r>
            <a:r>
              <a:rPr lang="en-US" dirty="0">
                <a:latin typeface="Calibri" panose="020F0502020204030204" pitchFamily="34" charset="0"/>
                <a:ea typeface="Calibri" panose="020F0502020204030204" pitchFamily="34" charset="0"/>
                <a:cs typeface="Times New Roman" panose="02020603050405020304" pitchFamily="18" charset="0"/>
              </a:rPr>
              <a:t> ultimately represents Jesus’ redemptive work, which found its end in His death.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price that had to be paid in order for man to be redeemed was paid.</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10:10, 14, 16-18, 26</a:t>
            </a:r>
            <a:r>
              <a:rPr lang="en-US" dirty="0">
                <a:latin typeface="Calibri" panose="020F0502020204030204" pitchFamily="34" charset="0"/>
                <a:ea typeface="Calibri" panose="020F0502020204030204" pitchFamily="34" charset="0"/>
                <a:cs typeface="Times New Roman" panose="02020603050405020304" pitchFamily="18" charset="0"/>
              </a:rPr>
              <a:t> – The Hebrew writer explains that His redemptive work only took place once, for it was sufficient. If one rejects the sacrifice of Christ, he rejects all there can be for his redemption.</a:t>
            </a:r>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2</a:t>
            </a:fld>
            <a:endParaRPr lang="en-US"/>
          </a:p>
        </p:txBody>
      </p:sp>
    </p:spTree>
    <p:extLst>
      <p:ext uri="{BB962C8B-B14F-4D97-AF65-F5344CB8AC3E}">
        <p14:creationId xmlns:p14="http://schemas.microsoft.com/office/powerpoint/2010/main" val="343033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Redemptive Work of Christ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need for redemption.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 order to understand what Jesus had finished, we must first understand why He was doing what He was doing – that which He finished.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59:1-2; Romans 6:23</a:t>
            </a:r>
            <a:r>
              <a:rPr lang="en-US" dirty="0">
                <a:latin typeface="Calibri" panose="020F0502020204030204" pitchFamily="34" charset="0"/>
                <a:ea typeface="Calibri" panose="020F0502020204030204" pitchFamily="34" charset="0"/>
                <a:cs typeface="Times New Roman" panose="02020603050405020304" pitchFamily="18" charset="0"/>
              </a:rPr>
              <a:t> – Sin has separated us from God. (This is spiritual death.)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a result of God’s wrath.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His wrath is consummated when the separation is final in Hell.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Sin’s wage is death, but God’s gift is life in Jesus. (Only way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14:6</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need for blood.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9:22</a:t>
            </a:r>
            <a:r>
              <a:rPr lang="en-US" dirty="0">
                <a:latin typeface="Calibri" panose="020F0502020204030204" pitchFamily="34" charset="0"/>
                <a:ea typeface="Calibri" panose="020F0502020204030204" pitchFamily="34" charset="0"/>
                <a:cs typeface="Times New Roman" panose="02020603050405020304" pitchFamily="18" charset="0"/>
              </a:rPr>
              <a:t> – Forgiveness, salvation, reconciliation, our righteousness, all depend upon the shedding of blood. Why?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Day of Atonement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Leviticus 16:11, 14-16</a:t>
            </a:r>
            <a:r>
              <a:rPr lang="en-US" b="1" dirty="0">
                <a:latin typeface="Calibri" panose="020F0502020204030204" pitchFamily="34" charset="0"/>
                <a:ea typeface="Calibri" panose="020F0502020204030204" pitchFamily="34" charset="0"/>
                <a:cs typeface="Times New Roman" panose="02020603050405020304" pitchFamily="18" charset="0"/>
              </a:rPr>
              <a:t> – Blood was to be sprinkled on the mercy seat to make atonement for sins.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Atonement – to cover; to wipe away; to expiate.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Atonement is the idea of a separation in the relationship of God to man because of sin being repaired by means of appeasement.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God’s wrath toward man because of sin is appeased because of the sacrifice.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Leviticus 17:11</a:t>
            </a:r>
            <a:r>
              <a:rPr lang="en-US" b="1" dirty="0">
                <a:latin typeface="Calibri" panose="020F0502020204030204" pitchFamily="34" charset="0"/>
                <a:ea typeface="Calibri" panose="020F0502020204030204" pitchFamily="34" charset="0"/>
                <a:cs typeface="Times New Roman" panose="02020603050405020304" pitchFamily="18" charset="0"/>
              </a:rPr>
              <a:t> – Sanctity of blood – the life is in the blood.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Flesh is alive when it has its blood.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When the blood is let out, the life is leaving the flesh – death occurs.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10:1-4</a:t>
            </a:r>
            <a:r>
              <a:rPr lang="en-US" dirty="0">
                <a:latin typeface="Calibri" panose="020F0502020204030204" pitchFamily="34" charset="0"/>
                <a:ea typeface="Calibri" panose="020F0502020204030204" pitchFamily="34" charset="0"/>
                <a:cs typeface="Times New Roman" panose="02020603050405020304" pitchFamily="18" charset="0"/>
              </a:rPr>
              <a:t> – The sacrifices under the OT were merely shadows.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That blood of the animals reminded of sin – they were slain because of the sin of men to reconcile them to God.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When the blood was shed, it signified that which was necessary to appease God’s wrath.</a:t>
            </a:r>
          </a:p>
          <a:p>
            <a:pPr marL="1600200" marR="0" lvl="3" indent="-2286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the blood of animals was not sufficient! (Type or shadow of Christ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10</a:t>
            </a:r>
            <a:r>
              <a:rPr lang="en-US" b="1" dirty="0">
                <a:latin typeface="Calibri" panose="020F0502020204030204" pitchFamily="34" charset="0"/>
                <a:ea typeface="Calibri" panose="020F0502020204030204" pitchFamily="34" charset="0"/>
                <a:cs typeface="Times New Roman" panose="02020603050405020304" pitchFamily="18" charset="0"/>
              </a:rPr>
              <a:t> – once for all, not year after year.)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3</a:t>
            </a:fld>
            <a:endParaRPr lang="en-US" dirty="0"/>
          </a:p>
        </p:txBody>
      </p:sp>
    </p:spTree>
    <p:extLst>
      <p:ext uri="{BB962C8B-B14F-4D97-AF65-F5344CB8AC3E}">
        <p14:creationId xmlns:p14="http://schemas.microsoft.com/office/powerpoint/2010/main" val="33939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Christ – the figure or antitype – the actual sacrifice.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2:14-17</a:t>
            </a:r>
            <a:r>
              <a:rPr lang="en-US" dirty="0">
                <a:latin typeface="Calibri" panose="020F0502020204030204" pitchFamily="34" charset="0"/>
                <a:ea typeface="Calibri" panose="020F0502020204030204" pitchFamily="34" charset="0"/>
                <a:cs typeface="Times New Roman" panose="02020603050405020304" pitchFamily="18" charset="0"/>
              </a:rPr>
              <a:t> – Jesus MAKES propitiation for our sins.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Propitiation – to expiate; to appease.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object if propitiation here is sin – sin requires death in God’s wrath, and Jesus satisfies that wrath by dying.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2:1-2</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Jesus IS the propitiation for our sins</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is the same as saying He is the expiatory sacrifice for our sins.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provided for the whole world, but must be accessed by faith</a:t>
            </a:r>
            <a:r>
              <a:rPr lang="en-US" b="1" dirty="0">
                <a:latin typeface="Calibri" panose="020F0502020204030204" pitchFamily="34" charset="0"/>
                <a:ea typeface="Calibri" panose="020F0502020204030204" pitchFamily="34" charset="0"/>
                <a:cs typeface="Times New Roman" panose="02020603050405020304" pitchFamily="18" charset="0"/>
              </a:rPr>
              <a:t> (cf.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5:2</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3:21-26</a:t>
            </a:r>
            <a:r>
              <a:rPr lang="en-US" b="1" dirty="0">
                <a:latin typeface="Calibri" panose="020F0502020204030204" pitchFamily="34" charset="0"/>
                <a:ea typeface="Calibri" panose="020F0502020204030204" pitchFamily="34" charset="0"/>
                <a:cs typeface="Times New Roman" panose="02020603050405020304" pitchFamily="18" charset="0"/>
              </a:rPr>
              <a:t> – He is the propitiation (atoning/expiating/appeasing sacrifice) by means of His blood.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What significance does His blood have? How does that appease God’s wrath?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Blood is put for death – life is in the blood, and when blood is spilled life is taken – death.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 is just – because the wages for sin were paid (Jesus died) – and the justifier – because the one who has faith in Christ accesses the benefit of His sacrifice.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5:6-11</a:t>
            </a:r>
            <a:r>
              <a:rPr lang="en-US" b="1" dirty="0">
                <a:latin typeface="Calibri" panose="020F0502020204030204" pitchFamily="34" charset="0"/>
                <a:ea typeface="Calibri" panose="020F0502020204030204" pitchFamily="34" charset="0"/>
                <a:cs typeface="Times New Roman" panose="02020603050405020304" pitchFamily="18" charset="0"/>
              </a:rPr>
              <a:t> – We are saved from God’s wrath through Jesus’ atoning sacrifice.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He became sin in that He received sin’s wages.</a:t>
            </a:r>
            <a:r>
              <a:rPr lang="en-US" b="1" dirty="0">
                <a:latin typeface="Calibri" panose="020F0502020204030204" pitchFamily="34" charset="0"/>
                <a:ea typeface="Calibri" panose="020F0502020204030204" pitchFamily="34" charset="0"/>
                <a:cs typeface="Times New Roman" panose="02020603050405020304" pitchFamily="18" charset="0"/>
              </a:rPr>
              <a:t> (By which God’s wrath was appeased. Had to be paid, and was paid to Jesus.)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Corinthians 5:21</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53:4-6, 10-12</a:t>
            </a:r>
            <a:r>
              <a:rPr lang="en-US" b="1" dirty="0">
                <a:latin typeface="Calibri" panose="020F0502020204030204" pitchFamily="34" charset="0"/>
                <a:ea typeface="Calibri" panose="020F0502020204030204" pitchFamily="34" charset="0"/>
                <a:cs typeface="Times New Roman" panose="02020603050405020304" pitchFamily="18" charset="0"/>
              </a:rPr>
              <a:t> – OUR punishment for OUR sin was laid on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3:10-14</a:t>
            </a:r>
            <a:r>
              <a:rPr lang="en-US" b="1" dirty="0">
                <a:latin typeface="Calibri" panose="020F0502020204030204" pitchFamily="34" charset="0"/>
                <a:ea typeface="Calibri" panose="020F0502020204030204" pitchFamily="34" charset="0"/>
                <a:cs typeface="Times New Roman" panose="02020603050405020304" pitchFamily="18" charset="0"/>
              </a:rPr>
              <a:t> – Christ became a curse so we didn’t have to be cursed.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 keeping the law, i.e. transgressing/sinning brings a curse upon a person.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Because of this, Christ became a curse for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4</a:t>
            </a:fld>
            <a:endParaRPr lang="en-US" dirty="0"/>
          </a:p>
        </p:txBody>
      </p:sp>
    </p:spTree>
    <p:extLst>
      <p:ext uri="{BB962C8B-B14F-4D97-AF65-F5344CB8AC3E}">
        <p14:creationId xmlns:p14="http://schemas.microsoft.com/office/powerpoint/2010/main" val="125932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Rest and relief at the end of the race.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Anticipation of Redemptive Work</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2:49</a:t>
            </a:r>
            <a:r>
              <a:rPr lang="en-US" dirty="0">
                <a:latin typeface="Calibri" panose="020F0502020204030204" pitchFamily="34" charset="0"/>
                <a:ea typeface="Calibri" panose="020F0502020204030204" pitchFamily="34" charset="0"/>
                <a:cs typeface="Times New Roman" panose="02020603050405020304" pitchFamily="18" charset="0"/>
              </a:rPr>
              <a:t> – When Jesus’ parents were looking for Him He answered them thus.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His redemptive work was in His mind at a young age.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terrible death He would die was the primary purpose of His incarnation.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22:39-44</a:t>
            </a:r>
            <a:r>
              <a:rPr lang="en-US" dirty="0">
                <a:latin typeface="Calibri" panose="020F0502020204030204" pitchFamily="34" charset="0"/>
                <a:ea typeface="Calibri" panose="020F0502020204030204" pitchFamily="34" charset="0"/>
                <a:cs typeface="Times New Roman" panose="02020603050405020304" pitchFamily="18" charset="0"/>
              </a:rPr>
              <a:t> – Jesus was in great agony in the hours leading up to the cross.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Relief of Redemptive Work Finished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19:30</a:t>
            </a:r>
            <a:r>
              <a:rPr lang="en-US" dirty="0">
                <a:latin typeface="Calibri" panose="020F0502020204030204" pitchFamily="34" charset="0"/>
                <a:ea typeface="Calibri" panose="020F0502020204030204" pitchFamily="34" charset="0"/>
                <a:cs typeface="Times New Roman" panose="02020603050405020304" pitchFamily="18" charset="0"/>
              </a:rPr>
              <a:t> – We can only imagine the relief of Jesus as His pain and anguish came to an end.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 addition to the suffering, He was certainly relieved by the fact that what man needed for salvation was supplied.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Relief awaits 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4:9-10</a:t>
            </a:r>
            <a:r>
              <a:rPr lang="en-US" dirty="0">
                <a:latin typeface="Calibri" panose="020F0502020204030204" pitchFamily="34" charset="0"/>
                <a:ea typeface="Calibri" panose="020F0502020204030204" pitchFamily="34" charset="0"/>
                <a:cs typeface="Times New Roman" panose="02020603050405020304" pitchFamily="18" charset="0"/>
              </a:rPr>
              <a:t> – Our life is a sacrifice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12:1</a:t>
            </a:r>
            <a:r>
              <a:rPr lang="en-US" dirty="0">
                <a:latin typeface="Calibri" panose="020F0502020204030204" pitchFamily="34" charset="0"/>
                <a:ea typeface="Calibri" panose="020F0502020204030204" pitchFamily="34" charset="0"/>
                <a:cs typeface="Times New Roman" panose="02020603050405020304" pitchFamily="18" charset="0"/>
              </a:rPr>
              <a:t>). It is a life of work for the Father, and when our life is over, “It is finished!”</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4:6-8</a:t>
            </a:r>
            <a:r>
              <a:rPr lang="en-US" dirty="0">
                <a:latin typeface="Calibri" panose="020F0502020204030204" pitchFamily="34" charset="0"/>
                <a:ea typeface="Calibri" panose="020F0502020204030204" pitchFamily="34" charset="0"/>
                <a:cs typeface="Times New Roman" panose="02020603050405020304" pitchFamily="18" charset="0"/>
              </a:rPr>
              <a:t> – We have relief ahead of us, but we must finish the race!</a:t>
            </a:r>
          </a:p>
          <a:p>
            <a:pPr marL="342900" marR="0" lvl="0" indent="-342900">
              <a:lnSpc>
                <a:spcPct val="107000"/>
              </a:lnSpc>
              <a:spcBef>
                <a:spcPts val="0"/>
              </a:spcBef>
              <a:spcAft>
                <a:spcPts val="0"/>
              </a:spcAft>
              <a:buFont typeface="+mj-lt"/>
              <a:buAutoNum type="romanU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5</a:t>
            </a:fld>
            <a:endParaRPr lang="en-US" dirty="0"/>
          </a:p>
        </p:txBody>
      </p:sp>
    </p:spTree>
    <p:extLst>
      <p:ext uri="{BB962C8B-B14F-4D97-AF65-F5344CB8AC3E}">
        <p14:creationId xmlns:p14="http://schemas.microsoft.com/office/powerpoint/2010/main" val="341396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These simple words spoken by Jesus from the cross are heavy with meaning.</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His suffering was coming to an end, as well as His important redemptive work.</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These things He endured that we might live.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are saved because of Jesus sacrifice!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When we are born again, we rise up to walk in newness of life, in works prepared by God for us.</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are not yet finished, but must strive to the finish!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must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“[look] unto Jesus, the author and finisher of our faith, who for the joy that was set before Him endured the cross, despising the shame, and has sat down at the right hand of the throne of God.” (Hebrews 12:2)</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6</a:t>
            </a:fld>
            <a:endParaRPr lang="en-US"/>
          </a:p>
        </p:txBody>
      </p:sp>
    </p:spTree>
    <p:extLst>
      <p:ext uri="{BB962C8B-B14F-4D97-AF65-F5344CB8AC3E}">
        <p14:creationId xmlns:p14="http://schemas.microsoft.com/office/powerpoint/2010/main" val="261105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79228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9580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1553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98257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9EE93-86BC-4CD9-AED6-9A9A76ABACB9}" type="datetimeFigureOut">
              <a:rPr lang="en-US" smtClean="0"/>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16413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9EE93-86BC-4CD9-AED6-9A9A76ABACB9}" type="datetimeFigureOut">
              <a:rPr lang="en-US" smtClean="0"/>
              <a:t>3/27/2016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6817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9EE93-86BC-4CD9-AED6-9A9A76ABACB9}" type="datetimeFigureOut">
              <a:rPr lang="en-US" smtClean="0"/>
              <a:t>3/27/2016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0752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19EE93-86BC-4CD9-AED6-9A9A76ABACB9}" type="datetimeFigureOut">
              <a:rPr lang="en-US" smtClean="0"/>
              <a:t>3/27/2016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09889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EE93-86BC-4CD9-AED6-9A9A76ABACB9}" type="datetimeFigureOut">
              <a:rPr lang="en-US" smtClean="0"/>
              <a:t>3/27/2016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31687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3/27/2016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47060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3/27/2016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88875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9EE93-86BC-4CD9-AED6-9A9A76ABACB9}" type="datetimeFigureOut">
              <a:rPr lang="en-US" smtClean="0"/>
              <a:t>3/27/2016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BC5F0-8904-4D30-A09C-6DC9061C5FDE}" type="slidenum">
              <a:rPr lang="en-US" smtClean="0"/>
              <a:t>‹#›</a:t>
            </a:fld>
            <a:endParaRPr lang="en-US"/>
          </a:p>
        </p:txBody>
      </p:sp>
    </p:spTree>
    <p:extLst>
      <p:ext uri="{BB962C8B-B14F-4D97-AF65-F5344CB8AC3E}">
        <p14:creationId xmlns:p14="http://schemas.microsoft.com/office/powerpoint/2010/main" val="3689763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215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a:t>
            </a:r>
            <a:r>
              <a:rPr lang="en-US" sz="3600" i="1" dirty="0" smtClean="0">
                <a:solidFill>
                  <a:schemeClr val="bg1"/>
                </a:solidFill>
              </a:rPr>
              <a:t>It is finished!”</a:t>
            </a:r>
            <a:endParaRPr lang="en-US" sz="3600" i="1" dirty="0" smtClean="0">
              <a:solidFill>
                <a:schemeClr val="bg1"/>
              </a:solidFill>
            </a:endParaRPr>
          </a:p>
        </p:txBody>
      </p:sp>
    </p:spTree>
    <p:extLst>
      <p:ext uri="{BB962C8B-B14F-4D97-AF65-F5344CB8AC3E}">
        <p14:creationId xmlns:p14="http://schemas.microsoft.com/office/powerpoint/2010/main" val="3544522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Redemptive Work of Christ</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4400" b="1" dirty="0" smtClean="0">
              <a:solidFill>
                <a:schemeClr val="bg1"/>
              </a:solidFill>
            </a:endParaRPr>
          </a:p>
          <a:p>
            <a:pPr marL="0" indent="0" algn="ctr">
              <a:buNone/>
            </a:pPr>
            <a:r>
              <a:rPr lang="en-US" sz="3600" b="1" dirty="0" smtClean="0">
                <a:solidFill>
                  <a:schemeClr val="bg1"/>
                </a:solidFill>
              </a:rPr>
              <a:t>Need for Redemption</a:t>
            </a:r>
            <a:endParaRPr lang="en-US" sz="3600" b="1" dirty="0" smtClean="0">
              <a:solidFill>
                <a:schemeClr val="bg1"/>
              </a:solidFill>
            </a:endParaRPr>
          </a:p>
          <a:p>
            <a:pPr marL="0" indent="0" algn="ctr">
              <a:buNone/>
            </a:pPr>
            <a:r>
              <a:rPr lang="en-US" sz="3200" i="1" dirty="0" smtClean="0">
                <a:solidFill>
                  <a:schemeClr val="bg1"/>
                </a:solidFill>
              </a:rPr>
              <a:t>– Isaiah 59:1-2; Romans 6:23 –</a:t>
            </a:r>
            <a:endParaRPr lang="en-US" sz="3200" i="1" dirty="0" smtClean="0">
              <a:solidFill>
                <a:schemeClr val="bg1"/>
              </a:solidFill>
            </a:endParaRPr>
          </a:p>
          <a:p>
            <a:pPr marL="0" indent="0" algn="ctr">
              <a:buNone/>
            </a:pPr>
            <a:r>
              <a:rPr lang="en-US" sz="3600" b="1" dirty="0" smtClean="0">
                <a:solidFill>
                  <a:schemeClr val="bg1"/>
                </a:solidFill>
              </a:rPr>
              <a:t>Need for Blood</a:t>
            </a:r>
            <a:endParaRPr lang="en-US" sz="3600" b="1" dirty="0" smtClean="0">
              <a:solidFill>
                <a:schemeClr val="bg1"/>
              </a:solidFill>
            </a:endParaRPr>
          </a:p>
          <a:p>
            <a:pPr marL="0" indent="0" algn="ctr">
              <a:buNone/>
            </a:pPr>
            <a:r>
              <a:rPr lang="en-US" sz="3200" i="1" dirty="0" smtClean="0">
                <a:solidFill>
                  <a:schemeClr val="bg1"/>
                </a:solidFill>
              </a:rPr>
              <a:t>– Hebrews 9:22;                                        Leviticus 16:11, 14-16; 17:11; Heb. 10:1-4 –</a:t>
            </a:r>
            <a:endParaRPr lang="en-US" sz="3200" i="1" dirty="0" smtClean="0">
              <a:solidFill>
                <a:schemeClr val="bg1"/>
              </a:solidFill>
            </a:endParaRPr>
          </a:p>
        </p:txBody>
      </p:sp>
    </p:spTree>
    <p:extLst>
      <p:ext uri="{BB962C8B-B14F-4D97-AF65-F5344CB8AC3E}">
        <p14:creationId xmlns:p14="http://schemas.microsoft.com/office/powerpoint/2010/main" val="1051060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Redemptive Work of Christ</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solidFill>
                <a:schemeClr val="bg1"/>
              </a:solidFill>
            </a:endParaRPr>
          </a:p>
          <a:p>
            <a:pPr marL="0" indent="0" algn="ctr">
              <a:buNone/>
            </a:pPr>
            <a:r>
              <a:rPr lang="en-US" sz="3600" b="1" dirty="0" smtClean="0">
                <a:solidFill>
                  <a:schemeClr val="bg1"/>
                </a:solidFill>
              </a:rPr>
              <a:t>Christ the Antitype/Figure</a:t>
            </a:r>
            <a:endParaRPr lang="en-US" sz="3600" b="1" dirty="0" smtClean="0">
              <a:solidFill>
                <a:schemeClr val="bg1"/>
              </a:solidFill>
            </a:endParaRPr>
          </a:p>
          <a:p>
            <a:pPr marL="0" indent="0" algn="ctr">
              <a:buNone/>
            </a:pPr>
            <a:r>
              <a:rPr lang="en-US" sz="3200" i="1" dirty="0" smtClean="0">
                <a:solidFill>
                  <a:schemeClr val="bg1"/>
                </a:solidFill>
              </a:rPr>
              <a:t>– Hebrews 2:14-17; 1 John 2:1-2;           Romans 3:21-26; 5:6-11 –</a:t>
            </a:r>
            <a:endParaRPr lang="en-US" sz="3200" i="1" dirty="0" smtClean="0">
              <a:solidFill>
                <a:schemeClr val="bg1"/>
              </a:solidFill>
            </a:endParaRPr>
          </a:p>
          <a:p>
            <a:pPr marL="0" indent="0" algn="ctr">
              <a:buNone/>
            </a:pPr>
            <a:r>
              <a:rPr lang="en-US" sz="3600" b="1" dirty="0" smtClean="0">
                <a:solidFill>
                  <a:schemeClr val="bg1"/>
                </a:solidFill>
              </a:rPr>
              <a:t>Became Sin for Us</a:t>
            </a:r>
            <a:endParaRPr lang="en-US" sz="3600" b="1" dirty="0" smtClean="0">
              <a:solidFill>
                <a:schemeClr val="bg1"/>
              </a:solidFill>
            </a:endParaRPr>
          </a:p>
          <a:p>
            <a:pPr marL="0" indent="0" algn="ctr">
              <a:buNone/>
            </a:pPr>
            <a:r>
              <a:rPr lang="en-US" sz="3200" i="1" dirty="0" smtClean="0">
                <a:solidFill>
                  <a:schemeClr val="bg1"/>
                </a:solidFill>
              </a:rPr>
              <a:t>– 2 Corinthians 5:21; Isaiah 53:4-6, 10-12; Galatians 3:10-14 –</a:t>
            </a:r>
            <a:endParaRPr lang="en-US" sz="3200" i="1" dirty="0" smtClean="0">
              <a:solidFill>
                <a:schemeClr val="bg1"/>
              </a:solidFill>
            </a:endParaRPr>
          </a:p>
        </p:txBody>
      </p:sp>
    </p:spTree>
    <p:extLst>
      <p:ext uri="{BB962C8B-B14F-4D97-AF65-F5344CB8AC3E}">
        <p14:creationId xmlns:p14="http://schemas.microsoft.com/office/powerpoint/2010/main" val="3006298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Rest and Relief</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2000" b="1" dirty="0" smtClean="0">
              <a:solidFill>
                <a:schemeClr val="bg1"/>
              </a:solidFill>
            </a:endParaRPr>
          </a:p>
          <a:p>
            <a:pPr marL="0" indent="0" algn="ctr">
              <a:buNone/>
            </a:pPr>
            <a:r>
              <a:rPr lang="en-US" sz="3600" b="1" dirty="0" smtClean="0">
                <a:solidFill>
                  <a:schemeClr val="bg1"/>
                </a:solidFill>
              </a:rPr>
              <a:t>Anticipation of Redemptive Work</a:t>
            </a:r>
            <a:endParaRPr lang="en-US" sz="3600" b="1" dirty="0" smtClean="0">
              <a:solidFill>
                <a:schemeClr val="bg1"/>
              </a:solidFill>
            </a:endParaRPr>
          </a:p>
          <a:p>
            <a:pPr marL="0" indent="0" algn="ctr">
              <a:buNone/>
            </a:pPr>
            <a:r>
              <a:rPr lang="en-US" sz="3200" i="1" dirty="0" smtClean="0">
                <a:solidFill>
                  <a:schemeClr val="bg1"/>
                </a:solidFill>
              </a:rPr>
              <a:t>– Luke 2:49; 22:39-44 –</a:t>
            </a:r>
            <a:endParaRPr lang="en-US" sz="3200" i="1" dirty="0" smtClean="0">
              <a:solidFill>
                <a:schemeClr val="bg1"/>
              </a:solidFill>
            </a:endParaRPr>
          </a:p>
          <a:p>
            <a:pPr marL="0" indent="0" algn="ctr">
              <a:buNone/>
            </a:pPr>
            <a:r>
              <a:rPr lang="en-US" sz="3600" b="1" dirty="0" smtClean="0">
                <a:solidFill>
                  <a:schemeClr val="bg1"/>
                </a:solidFill>
              </a:rPr>
              <a:t>Relief When Work was Finished</a:t>
            </a:r>
            <a:endParaRPr lang="en-US" sz="3600" b="1" dirty="0" smtClean="0">
              <a:solidFill>
                <a:schemeClr val="bg1"/>
              </a:solidFill>
            </a:endParaRPr>
          </a:p>
          <a:p>
            <a:pPr marL="0" indent="0" algn="ctr">
              <a:buNone/>
            </a:pPr>
            <a:r>
              <a:rPr lang="en-US" sz="3200" i="1" dirty="0" smtClean="0">
                <a:solidFill>
                  <a:schemeClr val="bg1"/>
                </a:solidFill>
              </a:rPr>
              <a:t>– John 19:30 –</a:t>
            </a:r>
          </a:p>
          <a:p>
            <a:pPr marL="0" indent="0" algn="ctr">
              <a:buNone/>
            </a:pPr>
            <a:r>
              <a:rPr lang="en-US" sz="3600" b="1" dirty="0" smtClean="0">
                <a:solidFill>
                  <a:schemeClr val="bg1"/>
                </a:solidFill>
              </a:rPr>
              <a:t>Relief Awaits Us</a:t>
            </a:r>
          </a:p>
          <a:p>
            <a:pPr marL="0" indent="0" algn="ctr">
              <a:buNone/>
            </a:pPr>
            <a:r>
              <a:rPr lang="en-US" sz="3200" i="1" dirty="0" smtClean="0">
                <a:solidFill>
                  <a:schemeClr val="bg1"/>
                </a:solidFill>
              </a:rPr>
              <a:t>– Hebrews 4:9-10; 2 Timothy 4:6-8 –</a:t>
            </a:r>
            <a:endParaRPr lang="en-US" sz="3200" i="1" dirty="0" smtClean="0">
              <a:solidFill>
                <a:schemeClr val="bg1"/>
              </a:solidFill>
            </a:endParaRPr>
          </a:p>
        </p:txBody>
      </p:sp>
    </p:spTree>
    <p:extLst>
      <p:ext uri="{BB962C8B-B14F-4D97-AF65-F5344CB8AC3E}">
        <p14:creationId xmlns:p14="http://schemas.microsoft.com/office/powerpoint/2010/main" val="3220955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a:t>
            </a:r>
            <a:r>
              <a:rPr lang="en-US" sz="3600" i="1" dirty="0" smtClean="0">
                <a:solidFill>
                  <a:schemeClr val="bg1"/>
                </a:solidFill>
              </a:rPr>
              <a:t>It is finished!”</a:t>
            </a:r>
            <a:endParaRPr lang="en-US" sz="3600" i="1" dirty="0" smtClean="0">
              <a:solidFill>
                <a:schemeClr val="bg1"/>
              </a:solidFill>
            </a:endParaRPr>
          </a:p>
        </p:txBody>
      </p:sp>
    </p:spTree>
    <p:extLst>
      <p:ext uri="{BB962C8B-B14F-4D97-AF65-F5344CB8AC3E}">
        <p14:creationId xmlns:p14="http://schemas.microsoft.com/office/powerpoint/2010/main" val="2635234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2853</TotalTime>
  <Words>1380</Words>
  <Application>Microsoft Office PowerPoint</Application>
  <PresentationFormat>On-screen Show (4:3)</PresentationFormat>
  <Paragraphs>104</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French Script MT</vt:lpstr>
      <vt:lpstr>Times New Roman</vt:lpstr>
      <vt:lpstr>Wingdings</vt:lpstr>
      <vt:lpstr>Office Theme</vt:lpstr>
      <vt:lpstr>PowerPoint Presentation</vt:lpstr>
      <vt:lpstr>Spoken From The Cross</vt:lpstr>
      <vt:lpstr>Redemptive Work of Christ</vt:lpstr>
      <vt:lpstr>Redemptive Work of Christ</vt:lpstr>
      <vt:lpstr>Rest and Relief</vt:lpstr>
      <vt:lpstr>Spoken From The Cross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29</cp:revision>
  <dcterms:created xsi:type="dcterms:W3CDTF">2016-01-31T22:46:19Z</dcterms:created>
  <dcterms:modified xsi:type="dcterms:W3CDTF">2016-03-27T21:52:00Z</dcterms:modified>
</cp:coreProperties>
</file>