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0" r:id="rId2"/>
    <p:sldId id="256" r:id="rId3"/>
    <p:sldId id="257" r:id="rId4"/>
    <p:sldId id="263" r:id="rId5"/>
    <p:sldId id="264"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3" d="2"/>
        <a:sy n="3" d="2"/>
      </p:scale>
      <p:origin x="0" y="0"/>
    </p:cViewPr>
  </p:notesTextViewPr>
  <p:notesViewPr>
    <p:cSldViewPr snapToGrid="0">
      <p:cViewPr varScale="1">
        <p:scale>
          <a:sx n="57" d="100"/>
          <a:sy n="57" d="100"/>
        </p:scale>
        <p:origin x="2832" y="-197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5DB39-2620-4C84-B9A0-CE1BB7AE184C}" type="datetimeFigureOut">
              <a:rPr lang="en-US" smtClean="0"/>
              <a:t>2/28/2016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A53264-5F4D-48E6-96F7-F89B1560EECC}" type="slidenum">
              <a:rPr lang="en-US" smtClean="0"/>
              <a:t>‹#›</a:t>
            </a:fld>
            <a:endParaRPr lang="en-US"/>
          </a:p>
        </p:txBody>
      </p:sp>
    </p:spTree>
    <p:extLst>
      <p:ext uri="{BB962C8B-B14F-4D97-AF65-F5344CB8AC3E}">
        <p14:creationId xmlns:p14="http://schemas.microsoft.com/office/powerpoint/2010/main" val="1142864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A53264-5F4D-48E6-96F7-F89B1560EECC}" type="slidenum">
              <a:rPr lang="en-US" smtClean="0"/>
              <a:t>1</a:t>
            </a:fld>
            <a:endParaRPr lang="en-US"/>
          </a:p>
        </p:txBody>
      </p:sp>
    </p:spTree>
    <p:extLst>
      <p:ext uri="{BB962C8B-B14F-4D97-AF65-F5344CB8AC3E}">
        <p14:creationId xmlns:p14="http://schemas.microsoft.com/office/powerpoint/2010/main" val="341138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Luke </a:t>
            </a:r>
            <a:r>
              <a:rPr lang="en-US" i="1" dirty="0" smtClean="0"/>
              <a:t>23:32-43</a:t>
            </a:r>
          </a:p>
          <a:p>
            <a:r>
              <a:rPr lang="en-US" sz="1050" i="1" dirty="0"/>
              <a:t>“Then two </a:t>
            </a:r>
            <a:r>
              <a:rPr lang="en-US" sz="1050" b="1" i="1" dirty="0"/>
              <a:t>robbers</a:t>
            </a:r>
            <a:r>
              <a:rPr lang="en-US" sz="1050" i="1" dirty="0"/>
              <a:t> were crucified with Him, one on the right and another on the left” (Matthew </a:t>
            </a:r>
            <a:r>
              <a:rPr lang="en-US" sz="1050" i="1" dirty="0" smtClean="0"/>
              <a:t>27:38</a:t>
            </a:r>
            <a:r>
              <a:rPr lang="en-US" sz="1050" i="1" dirty="0"/>
              <a:t>)</a:t>
            </a:r>
            <a:endParaRPr lang="en-US" sz="1050" dirty="0"/>
          </a:p>
          <a:p>
            <a:r>
              <a:rPr lang="en-US" b="1" dirty="0"/>
              <a:t>Introduction</a:t>
            </a:r>
            <a:endParaRPr lang="en-US" dirty="0"/>
          </a:p>
          <a:p>
            <a:pPr marL="171450" lvl="0" indent="-171450">
              <a:buFont typeface="Arial" panose="020B0604020202020204" pitchFamily="34" charset="0"/>
              <a:buChar char="•"/>
            </a:pPr>
            <a:r>
              <a:rPr lang="en-US" dirty="0"/>
              <a:t>Being crucified was shameful in the eyes of Jews – it was a curse – and was shameful in the eyes of the Greeks – </a:t>
            </a:r>
            <a:r>
              <a:rPr lang="en-US" i="1" dirty="0"/>
              <a:t>“This punishment was deemed the most disgraceful and ignominious that was practiced among the Romans” (Barnes)</a:t>
            </a:r>
            <a:r>
              <a:rPr lang="en-US" dirty="0"/>
              <a:t>.</a:t>
            </a:r>
          </a:p>
          <a:p>
            <a:pPr marL="628650" lvl="1" indent="-171450">
              <a:buFont typeface="Arial" panose="020B0604020202020204" pitchFamily="34" charset="0"/>
              <a:buChar char="•"/>
            </a:pPr>
            <a:r>
              <a:rPr lang="en-US" dirty="0"/>
              <a:t>It was excruciating – </a:t>
            </a:r>
            <a:r>
              <a:rPr lang="en-US" i="1" dirty="0"/>
              <a:t>It has been well said that the person who was crucified “died a thousand deaths.” (</a:t>
            </a:r>
            <a:r>
              <a:rPr lang="en-US" i="1" dirty="0" err="1"/>
              <a:t>Hendriksen</a:t>
            </a:r>
            <a:r>
              <a:rPr lang="en-US" i="1" dirty="0"/>
              <a:t> – </a:t>
            </a:r>
            <a:r>
              <a:rPr lang="en-US" i="1" dirty="0" err="1"/>
              <a:t>Kistemaker</a:t>
            </a:r>
            <a:r>
              <a:rPr lang="en-US" i="1" dirty="0"/>
              <a:t>)</a:t>
            </a:r>
            <a:endParaRPr lang="en-US" dirty="0"/>
          </a:p>
          <a:p>
            <a:pPr marL="628650" lvl="1" indent="-171450">
              <a:buFont typeface="Arial" panose="020B0604020202020204" pitchFamily="34" charset="0"/>
              <a:buChar char="•"/>
            </a:pPr>
            <a:r>
              <a:rPr lang="en-US" dirty="0"/>
              <a:t>The usual manner of the crucifixion was as follows: After the criminal had carried the cross, attended with every possible gibe and insult, to the place of execution, a hole was dug in the earth to receive the foot of it. The cross was laid on the ground; the person condemned to suffer was stripped and was extended on it, and the soldiers fastened the hands and feet either by nails or thongs. After they had driven the nails deeply in the wood, they elevated the cross with the agonizing sufferer on it, and, in order to fix it more firmly in the earth, they let it fall violently into the hole which they had dug to receive it. This sudden fall gave to the person that was nailed to it a violent and convulsive shock, and greatly increased his sufferings. The crucified person was then suffered to hang, commonly, until pain, exhaustion, thirst, and hunger ended his life. (Barnes)</a:t>
            </a:r>
          </a:p>
          <a:p>
            <a:pPr marL="628650" lvl="1" indent="-171450">
              <a:buFont typeface="Arial" panose="020B0604020202020204" pitchFamily="34" charset="0"/>
              <a:buChar char="•"/>
            </a:pPr>
            <a:r>
              <a:rPr lang="en-US" b="1" dirty="0"/>
              <a:t>However, the gospels do not give this much detail (the details concerning crucifixion are gathered by secular cultural history).</a:t>
            </a:r>
            <a:endParaRPr lang="en-US" dirty="0"/>
          </a:p>
          <a:p>
            <a:pPr marL="628650" lvl="1" indent="-171450">
              <a:buFont typeface="Arial" panose="020B0604020202020204" pitchFamily="34" charset="0"/>
              <a:buChar char="•"/>
            </a:pPr>
            <a:r>
              <a:rPr lang="en-US" b="1" dirty="0"/>
              <a:t>Their reason for existing is not to emphasize the physical, but the spiritual. Focusing on the general act, and why it took place, and what it accomplished.</a:t>
            </a:r>
            <a:endParaRPr lang="en-US" dirty="0"/>
          </a:p>
          <a:p>
            <a:pPr marL="171450" lvl="0" indent="-171450">
              <a:buFont typeface="Arial" panose="020B0604020202020204" pitchFamily="34" charset="0"/>
              <a:buChar char="•"/>
            </a:pPr>
            <a:r>
              <a:rPr lang="en-US" dirty="0"/>
              <a:t>Luke’s account is the only one which records Jesus interaction with the thief who was crucified with Him.</a:t>
            </a:r>
          </a:p>
          <a:p>
            <a:pPr marL="171450" lvl="0" indent="-171450">
              <a:buFont typeface="Arial" panose="020B0604020202020204" pitchFamily="34" charset="0"/>
              <a:buChar char="•"/>
            </a:pPr>
            <a:r>
              <a:rPr lang="en-US" dirty="0"/>
              <a:t>Considering this account allows us to appreciate what Jesus did, and the love He has for us, on a deeper level. </a:t>
            </a:r>
            <a:r>
              <a:rPr lang="en-US"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BBA53264-5F4D-48E6-96F7-F89B1560EECC}" type="slidenum">
              <a:rPr lang="en-US" smtClean="0"/>
              <a:t>2</a:t>
            </a:fld>
            <a:endParaRPr lang="en-US"/>
          </a:p>
        </p:txBody>
      </p:sp>
    </p:spTree>
    <p:extLst>
      <p:ext uri="{BB962C8B-B14F-4D97-AF65-F5344CB8AC3E}">
        <p14:creationId xmlns:p14="http://schemas.microsoft.com/office/powerpoint/2010/main" val="3430330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Thief</a:t>
            </a:r>
          </a:p>
          <a:p>
            <a:pPr lvl="0"/>
            <a:r>
              <a:rPr lang="en-US" b="1" dirty="0"/>
              <a:t>He earned his death (v. 41).</a:t>
            </a:r>
          </a:p>
          <a:p>
            <a:pPr marL="628650" lvl="1" indent="-171450">
              <a:buFont typeface="Arial" panose="020B0604020202020204" pitchFamily="34" charset="0"/>
              <a:buChar char="•"/>
            </a:pPr>
            <a:r>
              <a:rPr lang="en-US" dirty="0"/>
              <a:t>The thieves were not misunderstood or even intentionally misrepresented and accused like Jesus.</a:t>
            </a:r>
          </a:p>
          <a:p>
            <a:pPr marL="628650" lvl="1" indent="-171450">
              <a:buFont typeface="Arial" panose="020B0604020202020204" pitchFamily="34" charset="0"/>
              <a:buChar char="•"/>
            </a:pPr>
            <a:r>
              <a:rPr lang="en-US" dirty="0"/>
              <a:t>Robber – "one who plunders openly and by violence" (Vine)</a:t>
            </a:r>
          </a:p>
          <a:p>
            <a:pPr marL="1085850" lvl="2" indent="-171450">
              <a:buFont typeface="Arial" panose="020B0604020202020204" pitchFamily="34" charset="0"/>
              <a:buChar char="•"/>
            </a:pPr>
            <a:r>
              <a:rPr lang="en-US" b="1" dirty="0"/>
              <a:t>Matthew 26:55-56</a:t>
            </a:r>
            <a:r>
              <a:rPr lang="en-US" dirty="0"/>
              <a:t> – Jesus describes those who came to seize Him to take Him to trial. (Violent – inspired Peter to act violently in defense).</a:t>
            </a:r>
          </a:p>
          <a:p>
            <a:pPr marL="1085850" lvl="2" indent="-171450">
              <a:buFont typeface="Arial" panose="020B0604020202020204" pitchFamily="34" charset="0"/>
              <a:buChar char="•"/>
            </a:pPr>
            <a:r>
              <a:rPr lang="en-US" b="1" dirty="0"/>
              <a:t>Luke 10:30</a:t>
            </a:r>
            <a:r>
              <a:rPr lang="en-US" dirty="0"/>
              <a:t> – </a:t>
            </a:r>
            <a:r>
              <a:rPr lang="en-US" b="1" dirty="0"/>
              <a:t>These men crucified with Jesus continually did what Jesus described in the parable of the Good Samaritan.</a:t>
            </a:r>
            <a:endParaRPr lang="en-US" dirty="0"/>
          </a:p>
          <a:p>
            <a:pPr marL="628650" lvl="1" indent="-171450">
              <a:buFont typeface="Arial" panose="020B0604020202020204" pitchFamily="34" charset="0"/>
              <a:buChar char="•"/>
            </a:pPr>
            <a:r>
              <a:rPr lang="en-US" b="1" dirty="0"/>
              <a:t>He was not simply found in the wrong place at the wrong time. He lived a godless, immoral, and selfish life full of covetousness and violence.</a:t>
            </a:r>
            <a:endParaRPr lang="en-US" dirty="0"/>
          </a:p>
          <a:p>
            <a:pPr lvl="0"/>
            <a:r>
              <a:rPr lang="en-US" b="1" dirty="0"/>
              <a:t>Jesus was under the same condemnation (v. 40).</a:t>
            </a:r>
          </a:p>
          <a:p>
            <a:pPr marL="628650" lvl="1" indent="-171450">
              <a:buFont typeface="Arial" panose="020B0604020202020204" pitchFamily="34" charset="0"/>
              <a:buChar char="•"/>
            </a:pPr>
            <a:r>
              <a:rPr lang="en-US" dirty="0"/>
              <a:t>It was not that Jesus was guilty, but that He was wrongly condemned of being guilty.</a:t>
            </a:r>
          </a:p>
          <a:p>
            <a:pPr marL="628650" lvl="1" indent="-171450">
              <a:buFont typeface="Arial" panose="020B0604020202020204" pitchFamily="34" charset="0"/>
              <a:buChar char="•"/>
            </a:pPr>
            <a:r>
              <a:rPr lang="en-US" b="1" dirty="0"/>
              <a:t>The thieves were in a place of punishment, humiliation, and shame. Jesus was at the FOCAL POINT in the middle.</a:t>
            </a:r>
            <a:endParaRPr lang="en-US" dirty="0"/>
          </a:p>
          <a:p>
            <a:pPr marL="1085850" lvl="2" indent="-171450">
              <a:buFont typeface="Arial" panose="020B0604020202020204" pitchFamily="34" charset="0"/>
              <a:buChar char="•"/>
            </a:pPr>
            <a:r>
              <a:rPr lang="en-US" b="1" dirty="0"/>
              <a:t>Isaiah 53:12</a:t>
            </a:r>
            <a:r>
              <a:rPr lang="en-US" dirty="0"/>
              <a:t> – Jesus did not come to earth to distance Himself, but to draw nearer to His beloved creation.</a:t>
            </a:r>
          </a:p>
          <a:p>
            <a:pPr marL="1085850" lvl="2" indent="-171450">
              <a:buFont typeface="Arial" panose="020B0604020202020204" pitchFamily="34" charset="0"/>
              <a:buChar char="•"/>
            </a:pPr>
            <a:r>
              <a:rPr lang="en-US" b="1" dirty="0"/>
              <a:t>Luke 19:10; 1 Timothy 1:15</a:t>
            </a:r>
            <a:r>
              <a:rPr lang="en-US" dirty="0"/>
              <a:t> – He came to save the wretched.</a:t>
            </a:r>
          </a:p>
          <a:p>
            <a:pPr marL="1543050" lvl="3" indent="-171450">
              <a:buFont typeface="Arial" panose="020B0604020202020204" pitchFamily="34" charset="0"/>
              <a:buChar char="•"/>
            </a:pPr>
            <a:r>
              <a:rPr lang="en-US" b="1" dirty="0"/>
              <a:t>Matthew 9:9-13</a:t>
            </a:r>
            <a:r>
              <a:rPr lang="en-US" dirty="0"/>
              <a:t> – called Matthew a tax collector to follow Him.</a:t>
            </a:r>
          </a:p>
          <a:p>
            <a:pPr marL="1543050" lvl="3" indent="-171450">
              <a:buFont typeface="Arial" panose="020B0604020202020204" pitchFamily="34" charset="0"/>
              <a:buChar char="•"/>
            </a:pPr>
            <a:r>
              <a:rPr lang="en-US" b="1" dirty="0"/>
              <a:t>Jesus is a physician, and physicians are for the sick.</a:t>
            </a:r>
            <a:endParaRPr lang="en-US" dirty="0"/>
          </a:p>
          <a:p>
            <a:pPr marL="628650" lvl="1" indent="-171450">
              <a:buFont typeface="Arial" panose="020B0604020202020204" pitchFamily="34" charset="0"/>
              <a:buChar char="•"/>
            </a:pPr>
            <a:r>
              <a:rPr lang="en-US" dirty="0"/>
              <a:t>In pure love, the Great Physician </a:t>
            </a:r>
            <a:r>
              <a:rPr lang="en-US" b="1" i="1" dirty="0"/>
              <a:t>“Who committed no sin, nor was deceit found in His mouth” (1 Peter 2:22)</a:t>
            </a:r>
            <a:r>
              <a:rPr lang="en-US" dirty="0"/>
              <a:t> became sin for us (</a:t>
            </a:r>
            <a:r>
              <a:rPr lang="en-US" b="1" dirty="0"/>
              <a:t>cf. 2 Corinthians 5:21</a:t>
            </a:r>
            <a:r>
              <a:rPr lang="en-US" dirty="0"/>
              <a:t>).</a:t>
            </a:r>
          </a:p>
          <a:p>
            <a:pPr marL="1085850" lvl="2" indent="-171450">
              <a:buFont typeface="Arial" panose="020B0604020202020204" pitchFamily="34" charset="0"/>
              <a:buChar char="•"/>
            </a:pPr>
            <a:r>
              <a:rPr lang="en-US" dirty="0"/>
              <a:t>Jesus did not bear our guilt. He bore our punishment.</a:t>
            </a:r>
          </a:p>
          <a:p>
            <a:pPr marL="1085850" lvl="2" indent="-171450">
              <a:buFont typeface="Arial" panose="020B0604020202020204" pitchFamily="34" charset="0"/>
              <a:buChar char="•"/>
            </a:pPr>
            <a:r>
              <a:rPr lang="en-US" b="1" dirty="0"/>
              <a:t>He bore the shame and consequences of our sins for us as an innocent man!</a:t>
            </a:r>
            <a:endParaRPr lang="en-US" dirty="0"/>
          </a:p>
          <a:p>
            <a:pPr marL="1085850" lvl="2" indent="-171450">
              <a:buFont typeface="Arial" panose="020B0604020202020204" pitchFamily="34" charset="0"/>
              <a:buChar char="•"/>
            </a:pPr>
            <a:r>
              <a:rPr lang="en-US" b="1" i="1" u="sng" dirty="0"/>
              <a:t>Jesus hung on the cross even for the two thieves hanging on either side of Him.</a:t>
            </a:r>
            <a:endParaRPr lang="en-US" dirty="0"/>
          </a:p>
          <a:p>
            <a:pPr lvl="0"/>
            <a:endParaRPr lang="en-US" dirty="0"/>
          </a:p>
        </p:txBody>
      </p:sp>
      <p:sp>
        <p:nvSpPr>
          <p:cNvPr id="4" name="Slide Number Placeholder 3"/>
          <p:cNvSpPr>
            <a:spLocks noGrp="1"/>
          </p:cNvSpPr>
          <p:nvPr>
            <p:ph type="sldNum" sz="quarter" idx="10"/>
          </p:nvPr>
        </p:nvSpPr>
        <p:spPr/>
        <p:txBody>
          <a:bodyPr/>
          <a:lstStyle/>
          <a:p>
            <a:fld id="{BBA53264-5F4D-48E6-96F7-F89B1560EECC}" type="slidenum">
              <a:rPr lang="en-US" smtClean="0"/>
              <a:t>3</a:t>
            </a:fld>
            <a:endParaRPr lang="en-US" dirty="0"/>
          </a:p>
        </p:txBody>
      </p:sp>
    </p:spTree>
    <p:extLst>
      <p:ext uri="{BB962C8B-B14F-4D97-AF65-F5344CB8AC3E}">
        <p14:creationId xmlns:p14="http://schemas.microsoft.com/office/powerpoint/2010/main" val="3393928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Thief’s Repentance</a:t>
            </a:r>
          </a:p>
          <a:p>
            <a:pPr lvl="0"/>
            <a:r>
              <a:rPr lang="en-US" b="1" dirty="0"/>
              <a:t>Both blasphemed (cf. Matthew 27:44; Mark 15:32).</a:t>
            </a:r>
          </a:p>
          <a:p>
            <a:pPr marL="628650" lvl="1" indent="-171450">
              <a:buFont typeface="Arial" panose="020B0604020202020204" pitchFamily="34" charset="0"/>
              <a:buChar char="•"/>
            </a:pPr>
            <a:r>
              <a:rPr lang="en-US" dirty="0"/>
              <a:t>There is no contradiction with this passage and Luke’s account.</a:t>
            </a:r>
          </a:p>
          <a:p>
            <a:pPr marL="628650" lvl="1" indent="-171450">
              <a:buFont typeface="Arial" panose="020B0604020202020204" pitchFamily="34" charset="0"/>
              <a:buChar char="•"/>
            </a:pPr>
            <a:r>
              <a:rPr lang="en-US" b="1" dirty="0"/>
              <a:t>It is entirely possible (and a fact) that the thief could have changed in such a short time.</a:t>
            </a:r>
            <a:endParaRPr lang="en-US" dirty="0"/>
          </a:p>
          <a:p>
            <a:pPr marL="1085850" lvl="2" indent="-171450">
              <a:buFont typeface="Arial" panose="020B0604020202020204" pitchFamily="34" charset="0"/>
              <a:buChar char="•"/>
            </a:pPr>
            <a:r>
              <a:rPr lang="en-US" b="1" dirty="0"/>
              <a:t>Even the centurion had a change of mind after the events transpired (cf. Mark 15:38-39).</a:t>
            </a:r>
            <a:endParaRPr lang="en-US" dirty="0"/>
          </a:p>
          <a:p>
            <a:pPr lvl="0"/>
            <a:r>
              <a:rPr lang="en-US" b="1" dirty="0"/>
              <a:t>One fell silent, and repented (v. 39-41).</a:t>
            </a:r>
          </a:p>
          <a:p>
            <a:pPr marL="628650" lvl="1" indent="-171450">
              <a:buFont typeface="Arial" panose="020B0604020202020204" pitchFamily="34" charset="0"/>
              <a:buChar char="•"/>
            </a:pPr>
            <a:r>
              <a:rPr lang="en-US" dirty="0"/>
              <a:t>Some suggest that this man, being a Jew, had witnessed Jesus during His ministry.</a:t>
            </a:r>
          </a:p>
          <a:p>
            <a:pPr marL="1085850" lvl="2" indent="-171450">
              <a:buFont typeface="Arial" panose="020B0604020202020204" pitchFamily="34" charset="0"/>
              <a:buChar char="•"/>
            </a:pPr>
            <a:r>
              <a:rPr lang="en-US" dirty="0"/>
              <a:t>He saw miracles, and heard Jesus’ preaching.</a:t>
            </a:r>
          </a:p>
          <a:p>
            <a:pPr marL="1085850" lvl="2" indent="-171450">
              <a:buFont typeface="Arial" panose="020B0604020202020204" pitchFamily="34" charset="0"/>
              <a:buChar char="•"/>
            </a:pPr>
            <a:r>
              <a:rPr lang="en-US" dirty="0"/>
              <a:t>Some claim the possibility of Him even being baptized with John’s baptism, and later falling away. (Possibility – </a:t>
            </a:r>
            <a:r>
              <a:rPr lang="en-US" b="1" dirty="0"/>
              <a:t>Matthew 3:5-6</a:t>
            </a:r>
            <a:r>
              <a:rPr lang="en-US" dirty="0"/>
              <a:t> – John baptized – </a:t>
            </a:r>
            <a:r>
              <a:rPr lang="en-US" b="1" dirty="0"/>
              <a:t>John 4:1-2</a:t>
            </a:r>
            <a:r>
              <a:rPr lang="en-US" dirty="0"/>
              <a:t> – Jesus baptized more.)</a:t>
            </a:r>
          </a:p>
          <a:p>
            <a:pPr marL="1085850" lvl="2" indent="-171450">
              <a:buFont typeface="Arial" panose="020B0604020202020204" pitchFamily="34" charset="0"/>
              <a:buChar char="•"/>
            </a:pPr>
            <a:r>
              <a:rPr lang="en-US" dirty="0"/>
              <a:t>However, this is mere speculation. More likely are the following reasons for his change of heart </a:t>
            </a:r>
            <a:r>
              <a:rPr lang="en-US" dirty="0">
                <a:sym typeface="Wingdings" panose="05000000000000000000" pitchFamily="2" charset="2"/>
              </a:rPr>
              <a:t></a:t>
            </a:r>
            <a:endParaRPr lang="en-US" dirty="0"/>
          </a:p>
          <a:p>
            <a:pPr marL="628650" lvl="1" indent="-171450">
              <a:buFont typeface="Arial" panose="020B0604020202020204" pitchFamily="34" charset="0"/>
              <a:buChar char="•"/>
            </a:pPr>
            <a:r>
              <a:rPr lang="en-US" dirty="0"/>
              <a:t>Fear of God – </a:t>
            </a:r>
            <a:r>
              <a:rPr lang="en-US" b="1" i="1" dirty="0"/>
              <a:t>“Do you not even fear God” (v. 40)</a:t>
            </a:r>
            <a:r>
              <a:rPr lang="en-US" dirty="0"/>
              <a:t>. – </a:t>
            </a:r>
            <a:r>
              <a:rPr lang="en-US" b="1" dirty="0"/>
              <a:t>Hebrews 9:27;10:31</a:t>
            </a:r>
            <a:r>
              <a:rPr lang="en-US" dirty="0"/>
              <a:t> (Judgment after death.)</a:t>
            </a:r>
          </a:p>
          <a:p>
            <a:pPr marL="628650" lvl="1" indent="-171450">
              <a:buFont typeface="Arial" panose="020B0604020202020204" pitchFamily="34" charset="0"/>
              <a:buChar char="•"/>
            </a:pPr>
            <a:r>
              <a:rPr lang="en-US" dirty="0"/>
              <a:t>Jesus’ forgiving spirit – </a:t>
            </a:r>
            <a:r>
              <a:rPr lang="en-US" b="1" i="1" dirty="0"/>
              <a:t>“Father, forgive them, for they do not know what they do” (v. 34)</a:t>
            </a:r>
            <a:r>
              <a:rPr lang="en-US" dirty="0"/>
              <a:t>.</a:t>
            </a:r>
          </a:p>
          <a:p>
            <a:pPr marL="628650" lvl="1" indent="-171450">
              <a:buFont typeface="Arial" panose="020B0604020202020204" pitchFamily="34" charset="0"/>
              <a:buChar char="•"/>
            </a:pPr>
            <a:r>
              <a:rPr lang="en-US" dirty="0"/>
              <a:t>Jesus’ quiet demeanor – </a:t>
            </a:r>
            <a:r>
              <a:rPr lang="en-US" b="1" dirty="0"/>
              <a:t>1 Peter 2:23; Isaiah 53:7</a:t>
            </a:r>
            <a:r>
              <a:rPr lang="en-US" dirty="0"/>
              <a:t> – This has a great effect on those who witness it – </a:t>
            </a:r>
            <a:r>
              <a:rPr lang="en-US" b="1" dirty="0"/>
              <a:t>1 Peter 2:12</a:t>
            </a:r>
            <a:endParaRPr lang="en-US" dirty="0"/>
          </a:p>
          <a:p>
            <a:pPr lvl="0"/>
            <a:r>
              <a:rPr lang="en-US" b="1" dirty="0"/>
              <a:t>Indication of repentance (v. 39-41).</a:t>
            </a:r>
          </a:p>
          <a:p>
            <a:pPr marL="628650" lvl="1" indent="-171450">
              <a:buFont typeface="Arial" panose="020B0604020202020204" pitchFamily="34" charset="0"/>
              <a:buChar char="•"/>
            </a:pPr>
            <a:r>
              <a:rPr lang="en-US" dirty="0"/>
              <a:t>Acknowledged guilt with sorrow.</a:t>
            </a:r>
          </a:p>
          <a:p>
            <a:pPr marL="628650" lvl="1" indent="-171450">
              <a:buFont typeface="Arial" panose="020B0604020202020204" pitchFamily="34" charset="0"/>
              <a:buChar char="•"/>
            </a:pPr>
            <a:r>
              <a:rPr lang="en-US" dirty="0"/>
              <a:t>Called Jesus Lord – recognized His authority – lordship.</a:t>
            </a:r>
          </a:p>
          <a:p>
            <a:pPr marL="628650" lvl="1" indent="-171450">
              <a:buFont typeface="Arial" panose="020B0604020202020204" pitchFamily="34" charset="0"/>
              <a:buChar char="•"/>
            </a:pPr>
            <a:r>
              <a:rPr lang="en-US" b="1" dirty="0"/>
              <a:t>Showed faith in Jesus’ purpose, and person (v. 42).</a:t>
            </a:r>
            <a:endParaRPr lang="en-US" dirty="0"/>
          </a:p>
          <a:p>
            <a:pPr marL="1085850" lvl="2" indent="-171450">
              <a:buFont typeface="Arial" panose="020B0604020202020204" pitchFamily="34" charset="0"/>
              <a:buChar char="•"/>
            </a:pPr>
            <a:r>
              <a:rPr lang="en-US" dirty="0"/>
              <a:t>He looked upon Jesus and saw His emaciated face, torn flesh, thorn crowned head, and blood stained skin.</a:t>
            </a:r>
          </a:p>
          <a:p>
            <a:pPr marL="1085850" lvl="2" indent="-171450">
              <a:buFont typeface="Arial" panose="020B0604020202020204" pitchFamily="34" charset="0"/>
              <a:buChar char="•"/>
            </a:pPr>
            <a:r>
              <a:rPr lang="en-US" b="1" dirty="0"/>
              <a:t>Yet he did not see a defeated man, but a King being inaugurated (He saw victory, and wished to be a part of it.)</a:t>
            </a:r>
            <a:r>
              <a:rPr lang="en-US" dirty="0"/>
              <a:t>.</a:t>
            </a:r>
          </a:p>
          <a:p>
            <a:pPr marL="1543050" lvl="3" indent="-171450">
              <a:buFont typeface="Arial" panose="020B0604020202020204" pitchFamily="34" charset="0"/>
              <a:buChar char="•"/>
            </a:pPr>
            <a:r>
              <a:rPr lang="en-US" b="1" dirty="0"/>
              <a:t>One thief mocked and requested physical deliverance (v. 39)</a:t>
            </a:r>
            <a:r>
              <a:rPr lang="en-US" dirty="0"/>
              <a:t>. (Perhaps to go on living an ungodly life.)</a:t>
            </a:r>
          </a:p>
          <a:p>
            <a:pPr marL="1543050" lvl="3" indent="-171450">
              <a:buFont typeface="Arial" panose="020B0604020202020204" pitchFamily="34" charset="0"/>
              <a:buChar char="•"/>
            </a:pPr>
            <a:r>
              <a:rPr lang="en-US" b="1" dirty="0"/>
              <a:t>The other asked not for physical, but spiritual deliverance (v. 42)</a:t>
            </a:r>
            <a:r>
              <a:rPr lang="en-US" dirty="0"/>
              <a:t>.</a:t>
            </a:r>
          </a:p>
          <a:p>
            <a:pPr marL="628650" lvl="1" indent="-171450">
              <a:buFont typeface="Arial" panose="020B0604020202020204" pitchFamily="34" charset="0"/>
              <a:buChar char="•"/>
            </a:pPr>
            <a:r>
              <a:rPr lang="en-US" dirty="0"/>
              <a:t>Willing to become an outcast with Jesus in defending Him (</a:t>
            </a:r>
            <a:r>
              <a:rPr lang="en-US" b="1" dirty="0"/>
              <a:t>v. 39 – </a:t>
            </a:r>
            <a:r>
              <a:rPr lang="en-US" b="1" i="1" dirty="0"/>
              <a:t>“save Yourself and us”;</a:t>
            </a:r>
            <a:r>
              <a:rPr lang="en-US" b="1" dirty="0"/>
              <a:t> v. 41</a:t>
            </a:r>
            <a:r>
              <a:rPr lang="en-US" dirty="0"/>
              <a:t>).</a:t>
            </a:r>
          </a:p>
          <a:p>
            <a:pPr marL="1085850" lvl="2" indent="-171450">
              <a:buFont typeface="Arial" panose="020B0604020202020204" pitchFamily="34" charset="0"/>
              <a:buChar char="•"/>
            </a:pPr>
            <a:r>
              <a:rPr lang="en-US" dirty="0"/>
              <a:t>Up to this point nobody has defended Jesus.</a:t>
            </a:r>
          </a:p>
          <a:p>
            <a:pPr marL="1085850" lvl="2" indent="-171450">
              <a:buFont typeface="Arial" panose="020B0604020202020204" pitchFamily="34" charset="0"/>
              <a:buChar char="•"/>
            </a:pPr>
            <a:r>
              <a:rPr lang="en-US" b="1" dirty="0"/>
              <a:t>The thief made sure Jesus saw he was not in tandem with the other any longer.</a:t>
            </a:r>
            <a:endParaRPr lang="en-US" dirty="0"/>
          </a:p>
          <a:p>
            <a:pPr marL="1085850" lvl="2" indent="-171450">
              <a:buFont typeface="Arial" panose="020B0604020202020204" pitchFamily="34" charset="0"/>
              <a:buChar char="•"/>
            </a:pPr>
            <a:r>
              <a:rPr lang="en-US" b="1" dirty="0"/>
              <a:t>He stood up for Jesus, and joined Jesus as minority</a:t>
            </a:r>
            <a:r>
              <a:rPr lang="en-US" dirty="0"/>
              <a:t>.</a:t>
            </a:r>
          </a:p>
          <a:p>
            <a:pPr marL="1085850" lvl="2" indent="-171450">
              <a:buFont typeface="Arial" panose="020B0604020202020204" pitchFamily="34" charset="0"/>
              <a:buChar char="•"/>
            </a:pPr>
            <a:r>
              <a:rPr lang="en-US" dirty="0"/>
              <a:t>We must do the same (</a:t>
            </a:r>
            <a:r>
              <a:rPr lang="en-US" b="1" dirty="0"/>
              <a:t>cf. 2 Corinthians 6:16b-18</a:t>
            </a:r>
            <a:r>
              <a:rPr lang="en-US" dirty="0"/>
              <a:t> – must make sure we are unequivocally opposed to ungodliness.)</a:t>
            </a:r>
          </a:p>
          <a:p>
            <a:pPr lvl="0"/>
            <a:endParaRPr lang="en-US" dirty="0" smtClean="0"/>
          </a:p>
          <a:p>
            <a:pPr lvl="0"/>
            <a:r>
              <a:rPr lang="en-US" dirty="0" smtClean="0"/>
              <a:t>Jesus</a:t>
            </a:r>
            <a:r>
              <a:rPr lang="en-US" dirty="0"/>
              <a:t>’ immense grace and mercy.</a:t>
            </a:r>
          </a:p>
          <a:p>
            <a:pPr lvl="0"/>
            <a:r>
              <a:rPr lang="en-US" b="1" dirty="0"/>
              <a:t>Able to do more than can be comprehended.</a:t>
            </a:r>
          </a:p>
          <a:p>
            <a:pPr marL="628650" lvl="1" indent="-171450">
              <a:buFont typeface="Arial" panose="020B0604020202020204" pitchFamily="34" charset="0"/>
              <a:buChar char="•"/>
            </a:pPr>
            <a:r>
              <a:rPr lang="en-US" b="1" dirty="0"/>
              <a:t>Ephesians 3:20</a:t>
            </a:r>
            <a:r>
              <a:rPr lang="en-US" dirty="0"/>
              <a:t> – Jesus power is limitless. He can do far more than we can imagine.</a:t>
            </a:r>
          </a:p>
          <a:p>
            <a:pPr marL="1085850" lvl="2" indent="-171450">
              <a:buFont typeface="Arial" panose="020B0604020202020204" pitchFamily="34" charset="0"/>
              <a:buChar char="•"/>
            </a:pPr>
            <a:r>
              <a:rPr lang="en-US" dirty="0"/>
              <a:t>Thief asked to be remembered when Jesus came into His kingdom.</a:t>
            </a:r>
          </a:p>
          <a:p>
            <a:pPr marL="1085850" lvl="2" indent="-171450">
              <a:buFont typeface="Arial" panose="020B0604020202020204" pitchFamily="34" charset="0"/>
              <a:buChar char="•"/>
            </a:pPr>
            <a:r>
              <a:rPr lang="en-US" dirty="0"/>
              <a:t>Jesus gave him relief soon – </a:t>
            </a:r>
            <a:r>
              <a:rPr lang="en-US" b="1" i="1" dirty="0"/>
              <a:t>“Assuredly, I say to you, TODAY you will be with Me in Paradise” (Luke 23:43)</a:t>
            </a:r>
            <a:r>
              <a:rPr lang="en-US" dirty="0"/>
              <a:t>.</a:t>
            </a:r>
          </a:p>
          <a:p>
            <a:pPr marL="628650" lvl="1" indent="-171450">
              <a:buFont typeface="Arial" panose="020B0604020202020204" pitchFamily="34" charset="0"/>
              <a:buChar char="•"/>
            </a:pPr>
            <a:r>
              <a:rPr lang="en-US" b="1" dirty="0"/>
              <a:t>Matthew 19:23-26</a:t>
            </a:r>
            <a:r>
              <a:rPr lang="en-US" dirty="0"/>
              <a:t> – Salvation for ANY man is impossible without God.</a:t>
            </a:r>
          </a:p>
          <a:p>
            <a:pPr marL="1085850" lvl="2" indent="-171450">
              <a:buFont typeface="Arial" panose="020B0604020202020204" pitchFamily="34" charset="0"/>
              <a:buChar char="•"/>
            </a:pPr>
            <a:r>
              <a:rPr lang="en-US" b="1" i="1" u="sng" dirty="0"/>
              <a:t>Jesus grace reaches </a:t>
            </a:r>
            <a:r>
              <a:rPr lang="en-US" b="1" i="1" u="sng" dirty="0" smtClean="0"/>
              <a:t>down even to </a:t>
            </a:r>
            <a:r>
              <a:rPr lang="en-US" b="1" i="1" u="sng" dirty="0"/>
              <a:t>the </a:t>
            </a:r>
            <a:r>
              <a:rPr lang="en-US" b="1" i="1" u="sng" dirty="0" smtClean="0"/>
              <a:t>depths </a:t>
            </a:r>
            <a:r>
              <a:rPr lang="en-US" b="1" i="1" u="sng" dirty="0"/>
              <a:t>of the putrid pit of sin to save even the vilest of men</a:t>
            </a:r>
            <a:r>
              <a:rPr lang="en-US" dirty="0"/>
              <a:t> (</a:t>
            </a:r>
            <a:r>
              <a:rPr lang="en-US" b="1" dirty="0"/>
              <a:t>cf. 1 Timothy 1:12-16</a:t>
            </a:r>
            <a:r>
              <a:rPr lang="en-US" dirty="0"/>
              <a:t> – This was for a pattern – patterns continue!)</a:t>
            </a:r>
          </a:p>
          <a:p>
            <a:pPr marL="1085850" lvl="2" indent="-171450">
              <a:buFont typeface="Arial" panose="020B0604020202020204" pitchFamily="34" charset="0"/>
              <a:buChar char="•"/>
            </a:pPr>
            <a:r>
              <a:rPr lang="en-US" dirty="0"/>
              <a:t>Jesus dealing with the thief on the cross speaks volumes of the power of His grace.</a:t>
            </a:r>
          </a:p>
          <a:p>
            <a:pPr lvl="0"/>
            <a:r>
              <a:rPr lang="en-US" b="1" dirty="0"/>
              <a:t>Jesus died for all – John 3:16; Titus 2:11</a:t>
            </a:r>
          </a:p>
          <a:p>
            <a:pPr marL="628650" lvl="1" indent="-171450">
              <a:buFont typeface="Arial" panose="020B0604020202020204" pitchFamily="34" charset="0"/>
              <a:buChar char="•"/>
            </a:pPr>
            <a:r>
              <a:rPr lang="en-US" dirty="0"/>
              <a:t>Our physical minds place different sins on different planes.</a:t>
            </a:r>
          </a:p>
          <a:p>
            <a:pPr marL="628650" lvl="1" indent="-171450">
              <a:buFont typeface="Arial" panose="020B0604020202020204" pitchFamily="34" charset="0"/>
              <a:buChar char="•"/>
            </a:pPr>
            <a:r>
              <a:rPr lang="en-US" dirty="0" smtClean="0"/>
              <a:t>God </a:t>
            </a:r>
            <a:r>
              <a:rPr lang="en-US" dirty="0"/>
              <a:t>does not see it that way – </a:t>
            </a:r>
            <a:r>
              <a:rPr lang="en-US" b="1" dirty="0"/>
              <a:t>Romans 3:21-23</a:t>
            </a:r>
            <a:r>
              <a:rPr lang="en-US" dirty="0"/>
              <a:t> (THERE IS NO DIFFERENCE)</a:t>
            </a:r>
            <a:endParaRPr lang="en-US" dirty="0"/>
          </a:p>
        </p:txBody>
      </p:sp>
      <p:sp>
        <p:nvSpPr>
          <p:cNvPr id="4" name="Slide Number Placeholder 3"/>
          <p:cNvSpPr>
            <a:spLocks noGrp="1"/>
          </p:cNvSpPr>
          <p:nvPr>
            <p:ph type="sldNum" sz="quarter" idx="10"/>
          </p:nvPr>
        </p:nvSpPr>
        <p:spPr/>
        <p:txBody>
          <a:bodyPr/>
          <a:lstStyle/>
          <a:p>
            <a:fld id="{BBA53264-5F4D-48E6-96F7-F89B1560EECC}" type="slidenum">
              <a:rPr lang="en-US" smtClean="0"/>
              <a:t>4</a:t>
            </a:fld>
            <a:endParaRPr lang="en-US" dirty="0"/>
          </a:p>
        </p:txBody>
      </p:sp>
    </p:spTree>
    <p:extLst>
      <p:ext uri="{BB962C8B-B14F-4D97-AF65-F5344CB8AC3E}">
        <p14:creationId xmlns:p14="http://schemas.microsoft.com/office/powerpoint/2010/main" val="2479936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endParaRPr lang="en-US" dirty="0"/>
          </a:p>
          <a:p>
            <a:pPr marL="171450" lvl="0" indent="-171450">
              <a:buFont typeface="Arial" panose="020B0604020202020204" pitchFamily="34" charset="0"/>
              <a:buChar char="•"/>
            </a:pPr>
            <a:r>
              <a:rPr lang="en-US" dirty="0"/>
              <a:t>Jesus interaction with the thief on the cross speaks volumes about His love for mankind.</a:t>
            </a:r>
          </a:p>
          <a:p>
            <a:pPr marL="171450" lvl="0" indent="-171450">
              <a:buFont typeface="Arial" panose="020B0604020202020204" pitchFamily="34" charset="0"/>
              <a:buChar char="•"/>
            </a:pPr>
            <a:r>
              <a:rPr lang="en-US" dirty="0"/>
              <a:t>Jesus did not die for a select few, He did not die for righteous men, but for sinners!</a:t>
            </a:r>
          </a:p>
          <a:p>
            <a:pPr marL="171450" lvl="0" indent="-171450">
              <a:buFont typeface="Arial" panose="020B0604020202020204" pitchFamily="34" charset="0"/>
              <a:buChar char="•"/>
            </a:pPr>
            <a:r>
              <a:rPr lang="en-US" b="1" dirty="0"/>
              <a:t>Our faith must ascend to God’s willingness, and ability to forgive all men of any sin. We must not doubt His power!</a:t>
            </a:r>
            <a:endParaRPr lang="en-US" dirty="0"/>
          </a:p>
          <a:p>
            <a:pPr marL="171450" lvl="0" indent="-171450">
              <a:buFont typeface="Arial" panose="020B0604020202020204" pitchFamily="34" charset="0"/>
              <a:buChar char="•"/>
            </a:pPr>
            <a:r>
              <a:rPr lang="en-US" dirty="0"/>
              <a:t>However, in order to receive that forgiveness and blessedness which was bestowed upon the thief we must appeal to Christ.</a:t>
            </a:r>
          </a:p>
          <a:p>
            <a:pPr marL="628650" lvl="1" indent="-171450">
              <a:buFont typeface="Arial" panose="020B0604020202020204" pitchFamily="34" charset="0"/>
              <a:buChar char="•"/>
            </a:pPr>
            <a:r>
              <a:rPr lang="en-US" dirty="0"/>
              <a:t>Christ says we must be baptized </a:t>
            </a:r>
            <a:r>
              <a:rPr lang="en-US" b="1" dirty="0"/>
              <a:t>(cf. 1 Peter 3:21; Mark 16:16</a:t>
            </a:r>
            <a:r>
              <a:rPr lang="en-US" dirty="0"/>
              <a:t>).</a:t>
            </a:r>
          </a:p>
          <a:p>
            <a:pPr marL="171450" indent="-171450">
              <a:buFont typeface="Arial" panose="020B0604020202020204" pitchFamily="34" charset="0"/>
              <a:buChar char="•"/>
            </a:pPr>
            <a:r>
              <a:rPr lang="en-US" b="1" dirty="0"/>
              <a:t>If this is obeyed, even what may seem to be the WORST of sins will be washed away with His atoning blood.</a:t>
            </a:r>
            <a:endParaRPr lang="en-US" dirty="0"/>
          </a:p>
        </p:txBody>
      </p:sp>
      <p:sp>
        <p:nvSpPr>
          <p:cNvPr id="4" name="Slide Number Placeholder 3"/>
          <p:cNvSpPr>
            <a:spLocks noGrp="1"/>
          </p:cNvSpPr>
          <p:nvPr>
            <p:ph type="sldNum" sz="quarter" idx="10"/>
          </p:nvPr>
        </p:nvSpPr>
        <p:spPr/>
        <p:txBody>
          <a:bodyPr/>
          <a:lstStyle/>
          <a:p>
            <a:fld id="{BBA53264-5F4D-48E6-96F7-F89B1560EECC}" type="slidenum">
              <a:rPr lang="en-US" smtClean="0"/>
              <a:t>5</a:t>
            </a:fld>
            <a:endParaRPr lang="en-US"/>
          </a:p>
        </p:txBody>
      </p:sp>
    </p:spTree>
    <p:extLst>
      <p:ext uri="{BB962C8B-B14F-4D97-AF65-F5344CB8AC3E}">
        <p14:creationId xmlns:p14="http://schemas.microsoft.com/office/powerpoint/2010/main" val="4070890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19EE93-86BC-4CD9-AED6-9A9A76ABACB9}"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792281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19EE93-86BC-4CD9-AED6-9A9A76ABACB9}"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395801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19EE93-86BC-4CD9-AED6-9A9A76ABACB9}"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401553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19EE93-86BC-4CD9-AED6-9A9A76ABACB9}"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1982573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19EE93-86BC-4CD9-AED6-9A9A76ABACB9}"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2164139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19EE93-86BC-4CD9-AED6-9A9A76ABACB9}" type="datetimeFigureOut">
              <a:rPr lang="en-US" smtClean="0"/>
              <a:t>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16817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19EE93-86BC-4CD9-AED6-9A9A76ABACB9}" type="datetimeFigureOut">
              <a:rPr lang="en-US" smtClean="0"/>
              <a:t>2/28/2016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4007526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19EE93-86BC-4CD9-AED6-9A9A76ABACB9}" type="datetimeFigureOut">
              <a:rPr lang="en-US" smtClean="0"/>
              <a:t>2/28/2016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209889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9EE93-86BC-4CD9-AED6-9A9A76ABACB9}" type="datetimeFigureOut">
              <a:rPr lang="en-US" smtClean="0"/>
              <a:t>2/28/2016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3316878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9EE93-86BC-4CD9-AED6-9A9A76ABACB9}" type="datetimeFigureOut">
              <a:rPr lang="en-US" smtClean="0"/>
              <a:t>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247060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9EE93-86BC-4CD9-AED6-9A9A76ABACB9}" type="datetimeFigureOut">
              <a:rPr lang="en-US" smtClean="0"/>
              <a:t>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1888758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9EE93-86BC-4CD9-AED6-9A9A76ABACB9}" type="datetimeFigureOut">
              <a:rPr lang="en-US" smtClean="0"/>
              <a:t>2/28/2016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BC5F0-8904-4D30-A09C-6DC9061C5FDE}" type="slidenum">
              <a:rPr lang="en-US" smtClean="0"/>
              <a:t>‹#›</a:t>
            </a:fld>
            <a:endParaRPr lang="en-US"/>
          </a:p>
        </p:txBody>
      </p:sp>
    </p:spTree>
    <p:extLst>
      <p:ext uri="{BB962C8B-B14F-4D97-AF65-F5344CB8AC3E}">
        <p14:creationId xmlns:p14="http://schemas.microsoft.com/office/powerpoint/2010/main" val="3689763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92156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287665"/>
            <a:ext cx="8458200" cy="2387600"/>
          </a:xfrm>
        </p:spPr>
        <p:txBody>
          <a:bodyPr>
            <a:noAutofit/>
          </a:bodyPr>
          <a:lstStyle/>
          <a:p>
            <a:r>
              <a:rPr lang="en-US" sz="8800" b="1" dirty="0" smtClean="0">
                <a:solidFill>
                  <a:schemeClr val="bg1"/>
                </a:solidFill>
                <a:latin typeface="French Script MT" panose="03020402040607040605" pitchFamily="66" charset="0"/>
              </a:rPr>
              <a:t>Spoken From The Cross</a:t>
            </a:r>
            <a:endParaRPr lang="en-US" sz="8800" b="1" dirty="0">
              <a:solidFill>
                <a:schemeClr val="bg1"/>
              </a:solidFill>
              <a:latin typeface="French Script MT" panose="03020402040607040605" pitchFamily="66" charset="0"/>
            </a:endParaRPr>
          </a:p>
        </p:txBody>
      </p:sp>
      <p:sp>
        <p:nvSpPr>
          <p:cNvPr id="3" name="Subtitle 2"/>
          <p:cNvSpPr>
            <a:spLocks noGrp="1"/>
          </p:cNvSpPr>
          <p:nvPr>
            <p:ph type="subTitle" idx="1"/>
          </p:nvPr>
        </p:nvSpPr>
        <p:spPr/>
        <p:txBody>
          <a:bodyPr>
            <a:normAutofit/>
          </a:bodyPr>
          <a:lstStyle/>
          <a:p>
            <a:r>
              <a:rPr lang="en-US" sz="3600" i="1" dirty="0" smtClean="0">
                <a:solidFill>
                  <a:schemeClr val="bg1"/>
                </a:solidFill>
              </a:rPr>
              <a:t>“</a:t>
            </a:r>
            <a:r>
              <a:rPr lang="en-US" sz="3600" i="1" dirty="0" smtClean="0">
                <a:solidFill>
                  <a:schemeClr val="bg1"/>
                </a:solidFill>
              </a:rPr>
              <a:t>Assuredly, I say to you, today you will be with Me in Paradise</a:t>
            </a:r>
            <a:r>
              <a:rPr lang="en-US" sz="3600" i="1" dirty="0" smtClean="0">
                <a:solidFill>
                  <a:schemeClr val="bg1"/>
                </a:solidFill>
              </a:rPr>
              <a:t>”</a:t>
            </a:r>
            <a:endParaRPr lang="en-US" sz="3600" i="1" dirty="0">
              <a:solidFill>
                <a:schemeClr val="bg1"/>
              </a:solidFill>
            </a:endParaRPr>
          </a:p>
        </p:txBody>
      </p:sp>
    </p:spTree>
    <p:extLst>
      <p:ext uri="{BB962C8B-B14F-4D97-AF65-F5344CB8AC3E}">
        <p14:creationId xmlns:p14="http://schemas.microsoft.com/office/powerpoint/2010/main" val="35445228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latin typeface="French Script MT" panose="03020402040607040605" pitchFamily="66" charset="0"/>
              </a:rPr>
              <a:t>The Thief</a:t>
            </a:r>
            <a:endParaRPr lang="en-US" sz="6600" b="1" dirty="0">
              <a:solidFill>
                <a:schemeClr val="bg1"/>
              </a:solidFill>
              <a:latin typeface="French Script MT" panose="03020402040607040605" pitchFamily="66" charset="0"/>
            </a:endParaRPr>
          </a:p>
        </p:txBody>
      </p:sp>
      <p:sp>
        <p:nvSpPr>
          <p:cNvPr id="3" name="Content Placeholder 2"/>
          <p:cNvSpPr>
            <a:spLocks noGrp="1"/>
          </p:cNvSpPr>
          <p:nvPr>
            <p:ph idx="1"/>
          </p:nvPr>
        </p:nvSpPr>
        <p:spPr/>
        <p:txBody>
          <a:bodyPr>
            <a:normAutofit/>
          </a:bodyPr>
          <a:lstStyle/>
          <a:p>
            <a:pPr marL="0" indent="0" algn="ctr">
              <a:buNone/>
            </a:pPr>
            <a:endParaRPr lang="en-US" sz="2000" b="1" dirty="0" smtClean="0">
              <a:solidFill>
                <a:schemeClr val="bg1"/>
              </a:solidFill>
            </a:endParaRPr>
          </a:p>
          <a:p>
            <a:pPr marL="0" indent="0" algn="ctr">
              <a:buNone/>
            </a:pPr>
            <a:r>
              <a:rPr lang="en-US" sz="3600" b="1" dirty="0" smtClean="0">
                <a:solidFill>
                  <a:schemeClr val="bg1"/>
                </a:solidFill>
              </a:rPr>
              <a:t>Death Was Just</a:t>
            </a:r>
            <a:endParaRPr lang="en-US" sz="3600" b="1" dirty="0" smtClean="0">
              <a:solidFill>
                <a:schemeClr val="bg1"/>
              </a:solidFill>
            </a:endParaRPr>
          </a:p>
          <a:p>
            <a:pPr marL="0" indent="0" algn="ctr">
              <a:buNone/>
            </a:pPr>
            <a:r>
              <a:rPr lang="en-US" sz="3200" i="1" dirty="0" smtClean="0">
                <a:solidFill>
                  <a:schemeClr val="bg1"/>
                </a:solidFill>
              </a:rPr>
              <a:t>(v. 41)</a:t>
            </a:r>
          </a:p>
          <a:p>
            <a:pPr marL="0" indent="0" algn="ctr">
              <a:buNone/>
            </a:pPr>
            <a:r>
              <a:rPr lang="en-US" i="1" dirty="0" smtClean="0">
                <a:solidFill>
                  <a:schemeClr val="bg1"/>
                </a:solidFill>
              </a:rPr>
              <a:t>Robber </a:t>
            </a:r>
            <a:r>
              <a:rPr lang="en-US" i="1" dirty="0">
                <a:solidFill>
                  <a:schemeClr val="bg1"/>
                </a:solidFill>
              </a:rPr>
              <a:t>– </a:t>
            </a:r>
            <a:r>
              <a:rPr lang="en-US" i="1" dirty="0" smtClean="0">
                <a:solidFill>
                  <a:schemeClr val="bg1"/>
                </a:solidFill>
              </a:rPr>
              <a:t>one </a:t>
            </a:r>
            <a:r>
              <a:rPr lang="en-US" i="1" dirty="0">
                <a:solidFill>
                  <a:schemeClr val="bg1"/>
                </a:solidFill>
              </a:rPr>
              <a:t>who plunders openly and by </a:t>
            </a:r>
            <a:r>
              <a:rPr lang="en-US" i="1" dirty="0" smtClean="0">
                <a:solidFill>
                  <a:schemeClr val="bg1"/>
                </a:solidFill>
              </a:rPr>
              <a:t>violence</a:t>
            </a:r>
            <a:endParaRPr lang="en-US" i="1" dirty="0" smtClean="0">
              <a:solidFill>
                <a:schemeClr val="bg1"/>
              </a:solidFill>
            </a:endParaRPr>
          </a:p>
          <a:p>
            <a:pPr marL="0" indent="0" algn="ctr">
              <a:buNone/>
            </a:pPr>
            <a:r>
              <a:rPr lang="en-US" sz="3200" i="1" dirty="0" smtClean="0">
                <a:solidFill>
                  <a:schemeClr val="bg1"/>
                </a:solidFill>
              </a:rPr>
              <a:t>Matthew 26:55-56; Luke 10:30</a:t>
            </a:r>
            <a:endParaRPr lang="en-US" sz="3200" i="1" dirty="0" smtClean="0">
              <a:solidFill>
                <a:schemeClr val="bg1"/>
              </a:solidFill>
            </a:endParaRPr>
          </a:p>
          <a:p>
            <a:pPr marL="0" indent="0" algn="ctr">
              <a:buNone/>
            </a:pPr>
            <a:r>
              <a:rPr lang="en-US" sz="3600" b="1" dirty="0" smtClean="0">
                <a:solidFill>
                  <a:schemeClr val="bg1"/>
                </a:solidFill>
              </a:rPr>
              <a:t>Jesus </a:t>
            </a:r>
            <a:r>
              <a:rPr lang="en-US" sz="3600" b="1" dirty="0" smtClean="0">
                <a:solidFill>
                  <a:schemeClr val="bg1"/>
                </a:solidFill>
              </a:rPr>
              <a:t>Was Under Same Condemnation</a:t>
            </a:r>
            <a:endParaRPr lang="en-US" sz="3600" b="1" dirty="0" smtClean="0">
              <a:solidFill>
                <a:schemeClr val="bg1"/>
              </a:solidFill>
            </a:endParaRPr>
          </a:p>
          <a:p>
            <a:pPr marL="0" indent="0" algn="ctr">
              <a:buNone/>
            </a:pPr>
            <a:r>
              <a:rPr lang="en-US" sz="3200" i="1" dirty="0" smtClean="0">
                <a:solidFill>
                  <a:schemeClr val="bg1"/>
                </a:solidFill>
              </a:rPr>
              <a:t>(v. 40); Isaiah 53:12; 2 Corinthians 5:21</a:t>
            </a:r>
            <a:endParaRPr lang="en-US" sz="3200" i="1" dirty="0">
              <a:solidFill>
                <a:schemeClr val="bg1"/>
              </a:solidFill>
            </a:endParaRPr>
          </a:p>
        </p:txBody>
      </p:sp>
    </p:spTree>
    <p:extLst>
      <p:ext uri="{BB962C8B-B14F-4D97-AF65-F5344CB8AC3E}">
        <p14:creationId xmlns:p14="http://schemas.microsoft.com/office/powerpoint/2010/main" val="10510603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latin typeface="French Script MT" panose="03020402040607040605" pitchFamily="66" charset="0"/>
              </a:rPr>
              <a:t>The Thief’s Repentance</a:t>
            </a:r>
            <a:endParaRPr lang="en-US" sz="6600" b="1" dirty="0">
              <a:solidFill>
                <a:schemeClr val="bg1"/>
              </a:solidFill>
              <a:latin typeface="French Script MT" panose="03020402040607040605" pitchFamily="66" charset="0"/>
            </a:endParaRPr>
          </a:p>
        </p:txBody>
      </p:sp>
      <p:sp>
        <p:nvSpPr>
          <p:cNvPr id="3" name="Content Placeholder 2"/>
          <p:cNvSpPr>
            <a:spLocks noGrp="1"/>
          </p:cNvSpPr>
          <p:nvPr>
            <p:ph idx="1"/>
          </p:nvPr>
        </p:nvSpPr>
        <p:spPr/>
        <p:txBody>
          <a:bodyPr>
            <a:normAutofit lnSpcReduction="10000"/>
          </a:bodyPr>
          <a:lstStyle/>
          <a:p>
            <a:pPr marL="0" indent="0" algn="ctr">
              <a:buNone/>
            </a:pPr>
            <a:endParaRPr lang="en-US" sz="2000" b="1" dirty="0" smtClean="0">
              <a:solidFill>
                <a:schemeClr val="bg1"/>
              </a:solidFill>
            </a:endParaRPr>
          </a:p>
          <a:p>
            <a:pPr marL="0" indent="0" algn="ctr">
              <a:buNone/>
            </a:pPr>
            <a:r>
              <a:rPr lang="en-US" sz="3600" b="1" dirty="0" smtClean="0">
                <a:solidFill>
                  <a:schemeClr val="bg1"/>
                </a:solidFill>
              </a:rPr>
              <a:t>Both Blasphemed</a:t>
            </a:r>
            <a:endParaRPr lang="en-US" sz="3600" b="1" dirty="0" smtClean="0">
              <a:solidFill>
                <a:schemeClr val="bg1"/>
              </a:solidFill>
            </a:endParaRPr>
          </a:p>
          <a:p>
            <a:pPr marL="0" indent="0" algn="ctr">
              <a:buNone/>
            </a:pPr>
            <a:r>
              <a:rPr lang="en-US" sz="3200" i="1" dirty="0" smtClean="0">
                <a:solidFill>
                  <a:schemeClr val="bg1"/>
                </a:solidFill>
              </a:rPr>
              <a:t>Matthew 27:44; Mark 15:32</a:t>
            </a:r>
            <a:endParaRPr lang="en-US" sz="3200" i="1" dirty="0" smtClean="0">
              <a:solidFill>
                <a:schemeClr val="bg1"/>
              </a:solidFill>
            </a:endParaRPr>
          </a:p>
          <a:p>
            <a:pPr marL="0" indent="0" algn="ctr">
              <a:buNone/>
            </a:pPr>
            <a:r>
              <a:rPr lang="en-US" sz="3600" b="1" dirty="0" smtClean="0">
                <a:solidFill>
                  <a:schemeClr val="bg1"/>
                </a:solidFill>
              </a:rPr>
              <a:t>One Repented</a:t>
            </a:r>
            <a:endParaRPr lang="en-US" sz="3600" b="1" dirty="0" smtClean="0">
              <a:solidFill>
                <a:schemeClr val="bg1"/>
              </a:solidFill>
            </a:endParaRPr>
          </a:p>
          <a:p>
            <a:pPr marL="0" indent="0" algn="ctr">
              <a:buNone/>
            </a:pPr>
            <a:r>
              <a:rPr lang="en-US" sz="3200" i="1" dirty="0" smtClean="0">
                <a:solidFill>
                  <a:schemeClr val="bg1"/>
                </a:solidFill>
              </a:rPr>
              <a:t>(v. 39-41)</a:t>
            </a:r>
          </a:p>
          <a:p>
            <a:pPr marL="0" indent="0" algn="ctr">
              <a:buNone/>
            </a:pPr>
            <a:r>
              <a:rPr lang="en-US" sz="3600" b="1" dirty="0" smtClean="0">
                <a:solidFill>
                  <a:schemeClr val="bg1"/>
                </a:solidFill>
              </a:rPr>
              <a:t>Jesus’ Immense Grace and Mercy</a:t>
            </a:r>
          </a:p>
          <a:p>
            <a:pPr marL="0" indent="0" algn="ctr">
              <a:buNone/>
            </a:pPr>
            <a:r>
              <a:rPr lang="en-US" sz="3200" i="1" dirty="0" smtClean="0">
                <a:solidFill>
                  <a:schemeClr val="bg1"/>
                </a:solidFill>
              </a:rPr>
              <a:t>Ephesians 3:20; Matthew 19:23-26; John 3:16; Titus 2:11; Romans 3:21-23</a:t>
            </a:r>
            <a:endParaRPr lang="en-US" sz="3200" i="1" dirty="0">
              <a:solidFill>
                <a:schemeClr val="bg1"/>
              </a:solidFill>
            </a:endParaRPr>
          </a:p>
        </p:txBody>
      </p:sp>
    </p:spTree>
    <p:extLst>
      <p:ext uri="{BB962C8B-B14F-4D97-AF65-F5344CB8AC3E}">
        <p14:creationId xmlns:p14="http://schemas.microsoft.com/office/powerpoint/2010/main" val="34414499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287665"/>
            <a:ext cx="8458200" cy="2387600"/>
          </a:xfrm>
        </p:spPr>
        <p:txBody>
          <a:bodyPr>
            <a:noAutofit/>
          </a:bodyPr>
          <a:lstStyle/>
          <a:p>
            <a:r>
              <a:rPr lang="en-US" sz="8800" b="1" dirty="0" smtClean="0">
                <a:solidFill>
                  <a:schemeClr val="bg1"/>
                </a:solidFill>
                <a:latin typeface="French Script MT" panose="03020402040607040605" pitchFamily="66" charset="0"/>
              </a:rPr>
              <a:t>Spoken From The Cross</a:t>
            </a:r>
            <a:endParaRPr lang="en-US" sz="8800" b="1" dirty="0">
              <a:solidFill>
                <a:schemeClr val="bg1"/>
              </a:solidFill>
              <a:latin typeface="French Script MT" panose="03020402040607040605" pitchFamily="66" charset="0"/>
            </a:endParaRPr>
          </a:p>
        </p:txBody>
      </p:sp>
      <p:sp>
        <p:nvSpPr>
          <p:cNvPr id="3" name="Subtitle 2"/>
          <p:cNvSpPr>
            <a:spLocks noGrp="1"/>
          </p:cNvSpPr>
          <p:nvPr>
            <p:ph type="subTitle" idx="1"/>
          </p:nvPr>
        </p:nvSpPr>
        <p:spPr/>
        <p:txBody>
          <a:bodyPr>
            <a:normAutofit/>
          </a:bodyPr>
          <a:lstStyle/>
          <a:p>
            <a:r>
              <a:rPr lang="en-US" sz="3600" i="1" dirty="0" smtClean="0">
                <a:solidFill>
                  <a:schemeClr val="bg1"/>
                </a:solidFill>
              </a:rPr>
              <a:t>“</a:t>
            </a:r>
            <a:r>
              <a:rPr lang="en-US" sz="3600" i="1" dirty="0" smtClean="0">
                <a:solidFill>
                  <a:schemeClr val="bg1"/>
                </a:solidFill>
              </a:rPr>
              <a:t>Assuredly, I say to you, today you will be with Me in Paradise</a:t>
            </a:r>
            <a:r>
              <a:rPr lang="en-US" sz="3600" i="1" dirty="0" smtClean="0">
                <a:solidFill>
                  <a:schemeClr val="bg1"/>
                </a:solidFill>
              </a:rPr>
              <a:t>”</a:t>
            </a:r>
            <a:endParaRPr lang="en-US" sz="3600" i="1" dirty="0">
              <a:solidFill>
                <a:schemeClr val="bg1"/>
              </a:solidFill>
            </a:endParaRPr>
          </a:p>
        </p:txBody>
      </p:sp>
    </p:spTree>
    <p:extLst>
      <p:ext uri="{BB962C8B-B14F-4D97-AF65-F5344CB8AC3E}">
        <p14:creationId xmlns:p14="http://schemas.microsoft.com/office/powerpoint/2010/main" val="32683764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2827</TotalTime>
  <Words>1555</Words>
  <Application>Microsoft Office PowerPoint</Application>
  <PresentationFormat>On-screen Show (4:3)</PresentationFormat>
  <Paragraphs>98</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French Script MT</vt:lpstr>
      <vt:lpstr>Wingdings</vt:lpstr>
      <vt:lpstr>Office Theme</vt:lpstr>
      <vt:lpstr>PowerPoint Presentation</vt:lpstr>
      <vt:lpstr>Spoken From The Cross</vt:lpstr>
      <vt:lpstr>The Thief</vt:lpstr>
      <vt:lpstr>The Thief’s Repentance</vt:lpstr>
      <vt:lpstr>Spoken From The Cross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23</cp:revision>
  <dcterms:created xsi:type="dcterms:W3CDTF">2016-01-31T22:46:19Z</dcterms:created>
  <dcterms:modified xsi:type="dcterms:W3CDTF">2016-02-28T22:34:38Z</dcterms:modified>
</cp:coreProperties>
</file>