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1" autoAdjust="0"/>
    <p:restoredTop sz="59964" autoAdjust="0"/>
  </p:normalViewPr>
  <p:slideViewPr>
    <p:cSldViewPr snapToGrid="0">
      <p:cViewPr varScale="1">
        <p:scale>
          <a:sx n="41" d="100"/>
          <a:sy n="41" d="100"/>
        </p:scale>
        <p:origin x="1560" y="54"/>
      </p:cViewPr>
      <p:guideLst/>
    </p:cSldViewPr>
  </p:slideViewPr>
  <p:notesTextViewPr>
    <p:cViewPr>
      <p:scale>
        <a:sx n="1" d="1"/>
        <a:sy n="1" d="1"/>
      </p:scale>
      <p:origin x="0" y="0"/>
    </p:cViewPr>
  </p:notesTextViewPr>
  <p:notesViewPr>
    <p:cSldViewPr snapToGrid="0">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7DAA71-3689-4DF5-A6E6-1DD4AFE2BBAD}" type="datetimeFigureOut">
              <a:rPr lang="en-US" smtClean="0"/>
              <a:t>3/7/2016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C25B9C-28DD-4875-808A-257FE6DF4615}" type="slidenum">
              <a:rPr lang="en-US" smtClean="0"/>
              <a:t>‹#›</a:t>
            </a:fld>
            <a:endParaRPr lang="en-US"/>
          </a:p>
        </p:txBody>
      </p:sp>
    </p:spTree>
    <p:extLst>
      <p:ext uri="{BB962C8B-B14F-4D97-AF65-F5344CB8AC3E}">
        <p14:creationId xmlns:p14="http://schemas.microsoft.com/office/powerpoint/2010/main" val="292867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7695" y="4473893"/>
            <a:ext cx="5608320" cy="4129834"/>
          </a:xfrm>
        </p:spPr>
        <p:txBody>
          <a:bodyPr/>
          <a:lstStyle/>
          <a:p>
            <a:r>
              <a:rPr lang="en-US" sz="1600" dirty="0"/>
              <a:t>God sent Jeremiah to the house of a potter to learn a great lesson (Jeremiah 18:1-11) READ</a:t>
            </a:r>
          </a:p>
          <a:p>
            <a:pPr marL="640594" lvl="1" indent="-174708">
              <a:buFont typeface="Arial" panose="020B0604020202020204" pitchFamily="34" charset="0"/>
              <a:buChar char="•"/>
            </a:pPr>
            <a:r>
              <a:rPr lang="en-US" sz="1600" dirty="0"/>
              <a:t>Vessel disfigured, but remade again into a good vessel by the potter</a:t>
            </a:r>
          </a:p>
          <a:p>
            <a:pPr marL="640594" lvl="1" indent="-174708">
              <a:buFont typeface="Arial" panose="020B0604020202020204" pitchFamily="34" charset="0"/>
              <a:buChar char="•"/>
            </a:pPr>
            <a:r>
              <a:rPr lang="en-US" sz="1600" dirty="0"/>
              <a:t>God is the potter, Israel the clay.  God can REMAKE Israel to His liking… (Verse 6)</a:t>
            </a:r>
          </a:p>
          <a:p>
            <a:pPr marL="640594" lvl="1" indent="-174708">
              <a:buFont typeface="Arial" panose="020B0604020202020204" pitchFamily="34" charset="0"/>
              <a:buChar char="•"/>
            </a:pPr>
            <a:r>
              <a:rPr lang="en-US" sz="1600" dirty="0"/>
              <a:t>Primary lesson, repent, and return to a nation acceptable to God…</a:t>
            </a:r>
          </a:p>
          <a:p>
            <a:endParaRPr lang="en-US" sz="1600" dirty="0"/>
          </a:p>
          <a:p>
            <a:r>
              <a:rPr lang="en-US" sz="1600" dirty="0"/>
              <a:t>This illustration has numerous beneficial applications to us today as disciples of our Lord.</a:t>
            </a:r>
          </a:p>
          <a:p>
            <a:endParaRPr lang="en-US" sz="1600" dirty="0"/>
          </a:p>
          <a:p>
            <a:endParaRPr lang="en-US" sz="1600" dirty="0"/>
          </a:p>
          <a:p>
            <a:r>
              <a:rPr lang="en-US" sz="1600" dirty="0"/>
              <a:t>Note:  Lesson taken from Heath Roger’s book, Portraits of Discipleship (pages 25-28)</a:t>
            </a:r>
          </a:p>
        </p:txBody>
      </p:sp>
      <p:sp>
        <p:nvSpPr>
          <p:cNvPr id="4" name="Slide Number Placeholder 3"/>
          <p:cNvSpPr>
            <a:spLocks noGrp="1"/>
          </p:cNvSpPr>
          <p:nvPr>
            <p:ph type="sldNum" sz="quarter" idx="10"/>
          </p:nvPr>
        </p:nvSpPr>
        <p:spPr/>
        <p:txBody>
          <a:bodyPr/>
          <a:lstStyle/>
          <a:p>
            <a:fld id="{A9C25B9C-28DD-4875-808A-257FE6DF4615}" type="slidenum">
              <a:rPr lang="en-US" smtClean="0"/>
              <a:t>1</a:t>
            </a:fld>
            <a:endParaRPr lang="en-US"/>
          </a:p>
        </p:txBody>
      </p:sp>
    </p:spTree>
    <p:extLst>
      <p:ext uri="{BB962C8B-B14F-4D97-AF65-F5344CB8AC3E}">
        <p14:creationId xmlns:p14="http://schemas.microsoft.com/office/powerpoint/2010/main" val="2124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494401"/>
          </a:xfrm>
        </p:spPr>
        <p:txBody>
          <a:bodyPr/>
          <a:lstStyle/>
          <a:p>
            <a:r>
              <a:rPr lang="en-US" sz="1400" b="1" dirty="0"/>
              <a:t>(Jeremiah 18:6), </a:t>
            </a:r>
            <a:r>
              <a:rPr lang="en-US" sz="1400" i="1" dirty="0"/>
              <a:t>“O house of Israel, can I not do with you as this potter?" says the Lord. "Look, as the clay is in the potter's hand, so are you in My hand, O house of Israel!”</a:t>
            </a:r>
          </a:p>
          <a:p>
            <a:pPr marL="640594" lvl="1" indent="-174708">
              <a:buFont typeface="Arial" panose="020B0604020202020204" pitchFamily="34" charset="0"/>
              <a:buChar char="•"/>
            </a:pPr>
            <a:r>
              <a:rPr lang="en-US" sz="1400" dirty="0"/>
              <a:t>God is in control, he has power over the clay.</a:t>
            </a:r>
          </a:p>
          <a:p>
            <a:pPr marL="640594" lvl="1" indent="-174708">
              <a:buFont typeface="Arial" panose="020B0604020202020204" pitchFamily="34" charset="0"/>
              <a:buChar char="•"/>
            </a:pPr>
            <a:r>
              <a:rPr lang="en-US" sz="1400" dirty="0"/>
              <a:t>We must remember God’s place (He has a design in mind for all of His creation, including us)</a:t>
            </a:r>
          </a:p>
          <a:p>
            <a:endParaRPr lang="en-US" sz="1400" dirty="0"/>
          </a:p>
          <a:p>
            <a:r>
              <a:rPr lang="en-US" sz="1400" b="1" dirty="0"/>
              <a:t>(Romans 9:19-24), READ</a:t>
            </a:r>
          </a:p>
          <a:p>
            <a:pPr marL="640594" lvl="1" indent="-174708">
              <a:buFont typeface="Arial" panose="020B0604020202020204" pitchFamily="34" charset="0"/>
              <a:buChar char="•"/>
            </a:pPr>
            <a:r>
              <a:rPr lang="en-US" sz="1400" dirty="0"/>
              <a:t>Note:  This potter loves us, knows us, knows what is best for us, and has a plan for us!</a:t>
            </a:r>
          </a:p>
          <a:p>
            <a:pPr marL="640594" lvl="1" indent="-174708">
              <a:buFont typeface="Arial" panose="020B0604020202020204" pitchFamily="34" charset="0"/>
              <a:buChar char="•"/>
            </a:pPr>
            <a:endParaRPr lang="en-US" sz="1400" dirty="0"/>
          </a:p>
          <a:p>
            <a:r>
              <a:rPr lang="en-US" sz="1400" b="1" dirty="0"/>
              <a:t>We have no power over the potter, and as such, no reason or right to criticize!</a:t>
            </a:r>
          </a:p>
          <a:p>
            <a:pPr marL="640594" lvl="1" indent="-174708">
              <a:buFont typeface="Arial" panose="020B0604020202020204" pitchFamily="34" charset="0"/>
              <a:buChar char="•"/>
            </a:pPr>
            <a:r>
              <a:rPr lang="en-US" sz="1400" dirty="0"/>
              <a:t>A right relationship with God requires us making ourselves clay – be malleable</a:t>
            </a:r>
          </a:p>
          <a:p>
            <a:pPr marL="640594" lvl="1" indent="-174708">
              <a:buFont typeface="Arial" panose="020B0604020202020204" pitchFamily="34" charset="0"/>
              <a:buChar char="•"/>
            </a:pPr>
            <a:r>
              <a:rPr lang="en-US" sz="1400" dirty="0"/>
              <a:t>Have faith/humility/meekness/and a heart of obedience</a:t>
            </a:r>
          </a:p>
          <a:p>
            <a:endParaRPr lang="en-US" sz="1400" dirty="0"/>
          </a:p>
          <a:p>
            <a:r>
              <a:rPr lang="en-US" sz="1400" b="1" dirty="0"/>
              <a:t>(James 1:21), </a:t>
            </a:r>
            <a:r>
              <a:rPr lang="en-US" sz="1400" i="1" dirty="0"/>
              <a:t>“Therefore lay aside all filthiness and overflow of wickedness, and receive with meekness the implanted word, which is able to save your souls.”</a:t>
            </a:r>
          </a:p>
        </p:txBody>
      </p:sp>
      <p:sp>
        <p:nvSpPr>
          <p:cNvPr id="4" name="Slide Number Placeholder 3"/>
          <p:cNvSpPr>
            <a:spLocks noGrp="1"/>
          </p:cNvSpPr>
          <p:nvPr>
            <p:ph type="sldNum" sz="quarter" idx="10"/>
          </p:nvPr>
        </p:nvSpPr>
        <p:spPr/>
        <p:txBody>
          <a:bodyPr/>
          <a:lstStyle/>
          <a:p>
            <a:fld id="{A9C25B9C-28DD-4875-808A-257FE6DF4615}" type="slidenum">
              <a:rPr lang="en-US" smtClean="0"/>
              <a:t>2</a:t>
            </a:fld>
            <a:endParaRPr lang="en-US"/>
          </a:p>
        </p:txBody>
      </p:sp>
    </p:spTree>
    <p:extLst>
      <p:ext uri="{BB962C8B-B14F-4D97-AF65-F5344CB8AC3E}">
        <p14:creationId xmlns:p14="http://schemas.microsoft.com/office/powerpoint/2010/main" val="89596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473892"/>
            <a:ext cx="6396418" cy="4356074"/>
          </a:xfrm>
        </p:spPr>
        <p:txBody>
          <a:bodyPr/>
          <a:lstStyle/>
          <a:p>
            <a:r>
              <a:rPr lang="en-US" sz="1400" b="1" dirty="0"/>
              <a:t>(Romans 12:2), </a:t>
            </a:r>
            <a:r>
              <a:rPr lang="en-US" sz="1400" i="1" dirty="0"/>
              <a:t>“And do not be conformed to this world, but be transformed by the renewing of your mind, that you may prove what is that good and acceptable and perfect will of God.”</a:t>
            </a:r>
          </a:p>
          <a:p>
            <a:pPr marL="698830" lvl="1" indent="-232943">
              <a:buFont typeface="+mj-lt"/>
              <a:buAutoNum type="arabicPeriod"/>
            </a:pPr>
            <a:r>
              <a:rPr lang="en-US" sz="1400" dirty="0"/>
              <a:t>We are not to be conformed to this world</a:t>
            </a:r>
          </a:p>
          <a:p>
            <a:pPr marL="698830" lvl="1" indent="-232943">
              <a:buFont typeface="+mj-lt"/>
              <a:buAutoNum type="arabicPeriod"/>
            </a:pPr>
            <a:r>
              <a:rPr lang="en-US" sz="1400" dirty="0"/>
              <a:t>Transformed – (</a:t>
            </a:r>
            <a:r>
              <a:rPr lang="en-US" sz="1400" i="1" dirty="0"/>
              <a:t>metamorphous</a:t>
            </a:r>
            <a:r>
              <a:rPr lang="en-US" sz="1400" dirty="0"/>
              <a:t>) a change of </a:t>
            </a:r>
            <a:r>
              <a:rPr lang="en-US" sz="1400" u="sng" dirty="0"/>
              <a:t>form</a:t>
            </a:r>
            <a:r>
              <a:rPr lang="en-US" sz="1400" dirty="0"/>
              <a:t>.  We are to change into the form of Christ!</a:t>
            </a:r>
          </a:p>
          <a:p>
            <a:endParaRPr lang="en-US" sz="1400" dirty="0"/>
          </a:p>
          <a:p>
            <a:r>
              <a:rPr lang="en-US" sz="1400" b="1" dirty="0"/>
              <a:t>(Galatians 4:19), </a:t>
            </a:r>
            <a:r>
              <a:rPr lang="en-US" sz="1400" dirty="0"/>
              <a:t>[Paul, in expression of concern for them] </a:t>
            </a:r>
            <a:r>
              <a:rPr lang="en-US" sz="1400" i="1" dirty="0"/>
              <a:t>“My little children, for whom I labor in birth again </a:t>
            </a:r>
            <a:r>
              <a:rPr lang="en-US" sz="1400" i="1" u="sng" dirty="0"/>
              <a:t>until Christ is formed in you</a:t>
            </a:r>
            <a:r>
              <a:rPr lang="en-US" sz="1400" i="1" dirty="0"/>
              <a:t>”</a:t>
            </a:r>
          </a:p>
          <a:p>
            <a:endParaRPr lang="en-US" sz="1400" i="1" dirty="0"/>
          </a:p>
          <a:p>
            <a:pPr marL="698830" lvl="1" indent="-232943">
              <a:buFont typeface="+mj-lt"/>
              <a:buAutoNum type="arabicPeriod" startAt="3"/>
            </a:pPr>
            <a:r>
              <a:rPr lang="en-US" sz="1400" dirty="0"/>
              <a:t>Transformation comes through the renewing of mind.  (This is true discipleship).  Learning and changing.</a:t>
            </a:r>
          </a:p>
          <a:p>
            <a:endParaRPr lang="en-US" sz="1400" dirty="0"/>
          </a:p>
          <a:p>
            <a:r>
              <a:rPr lang="en-US" sz="1400" b="1" dirty="0"/>
              <a:t>(Colossians 3:9-10), </a:t>
            </a:r>
            <a:r>
              <a:rPr lang="en-US" sz="1400" i="1" dirty="0"/>
              <a:t>“Do not lie to one another, since you have put off the old man with his deeds, 10 and have put on the new man who is renewed in knowledge according to the image of Him who created him”</a:t>
            </a:r>
          </a:p>
          <a:p>
            <a:endParaRPr lang="en-US" sz="1400" i="1" dirty="0"/>
          </a:p>
          <a:p>
            <a:r>
              <a:rPr lang="en-US" sz="1400" b="1" dirty="0"/>
              <a:t>Again, we emphasize that this transformation can occur only with our cooperation!  We must humble ourselves to be malleable.</a:t>
            </a:r>
          </a:p>
        </p:txBody>
      </p:sp>
      <p:sp>
        <p:nvSpPr>
          <p:cNvPr id="4" name="Slide Number Placeholder 3"/>
          <p:cNvSpPr>
            <a:spLocks noGrp="1"/>
          </p:cNvSpPr>
          <p:nvPr>
            <p:ph type="sldNum" sz="quarter" idx="10"/>
          </p:nvPr>
        </p:nvSpPr>
        <p:spPr/>
        <p:txBody>
          <a:bodyPr/>
          <a:lstStyle/>
          <a:p>
            <a:fld id="{A9C25B9C-28DD-4875-808A-257FE6DF4615}" type="slidenum">
              <a:rPr lang="en-US" smtClean="0"/>
              <a:t>3</a:t>
            </a:fld>
            <a:endParaRPr lang="en-US"/>
          </a:p>
        </p:txBody>
      </p:sp>
    </p:spTree>
    <p:extLst>
      <p:ext uri="{BB962C8B-B14F-4D97-AF65-F5344CB8AC3E}">
        <p14:creationId xmlns:p14="http://schemas.microsoft.com/office/powerpoint/2010/main" val="76178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901" y="4473892"/>
            <a:ext cx="6396418" cy="4356074"/>
          </a:xfrm>
        </p:spPr>
        <p:txBody>
          <a:bodyPr/>
          <a:lstStyle/>
          <a:p>
            <a:r>
              <a:rPr lang="en-US" sz="1400" b="1" dirty="0"/>
              <a:t>(Philippians 3:12-16), </a:t>
            </a:r>
            <a:r>
              <a:rPr lang="en-US" sz="1400" i="1" dirty="0"/>
              <a:t>“Not that I have already attained, or am already perfected; but I press on, that I may lay hold of that for which Christ Jesus has also laid hold of me. </a:t>
            </a:r>
            <a:r>
              <a:rPr lang="en-US" sz="1400" i="1" baseline="30000" dirty="0"/>
              <a:t>13</a:t>
            </a:r>
            <a:r>
              <a:rPr lang="en-US" sz="1400" i="1" dirty="0"/>
              <a:t> Brethren, I do not count myself to have apprehended; but one thing I do, forgetting those things which are behind and reaching forward to those things which are ahead, </a:t>
            </a:r>
            <a:r>
              <a:rPr lang="en-US" sz="1400" i="1" baseline="30000" dirty="0"/>
              <a:t>14</a:t>
            </a:r>
            <a:r>
              <a:rPr lang="en-US" sz="1400" i="1" dirty="0"/>
              <a:t> I press toward the goal for the prize of the upward call of God in Christ Jesus.</a:t>
            </a:r>
            <a:r>
              <a:rPr lang="en-US" sz="1400" i="1" baseline="30000" dirty="0"/>
              <a:t>15</a:t>
            </a:r>
            <a:r>
              <a:rPr lang="en-US" sz="1400" i="1" dirty="0"/>
              <a:t> Therefore let us, as many as are mature, have this mind; and if in anything you think otherwise, God will reveal even this to you. </a:t>
            </a:r>
            <a:r>
              <a:rPr lang="en-US" sz="1400" i="1" baseline="30000" dirty="0"/>
              <a:t>16</a:t>
            </a:r>
            <a:r>
              <a:rPr lang="en-US" sz="1400" i="1" dirty="0"/>
              <a:t> Nevertheless, to the degree that we have already attained, let us walk by the same rule, let us be of the same mind.”</a:t>
            </a:r>
          </a:p>
          <a:p>
            <a:endParaRPr lang="en-US" sz="1400" i="1" dirty="0"/>
          </a:p>
          <a:p>
            <a:pPr marL="640594" lvl="1" indent="-174708">
              <a:buFont typeface="Arial" panose="020B0604020202020204" pitchFamily="34" charset="0"/>
              <a:buChar char="•"/>
            </a:pPr>
            <a:r>
              <a:rPr lang="en-US" sz="1400" dirty="0"/>
              <a:t>It takes time for the clay to be worked, turned and molded into a vessel.</a:t>
            </a:r>
          </a:p>
          <a:p>
            <a:pPr marL="640594" lvl="1" indent="-174708">
              <a:buFont typeface="Arial" panose="020B0604020202020204" pitchFamily="34" charset="0"/>
              <a:buChar char="•"/>
            </a:pPr>
            <a:r>
              <a:rPr lang="en-US" sz="1400" dirty="0"/>
              <a:t>This reminds us of our need for God.  We can’t become what God wants us to be unless we submit to His will.</a:t>
            </a:r>
          </a:p>
          <a:p>
            <a:pPr marL="640594" lvl="1" indent="-174708">
              <a:buFont typeface="Arial" panose="020B0604020202020204" pitchFamily="34" charset="0"/>
              <a:buChar char="•"/>
            </a:pPr>
            <a:r>
              <a:rPr lang="en-US" sz="1400" dirty="0"/>
              <a:t>This also reminds us of God’s patience with us.  He cares for us, if we yield, He will make us what He wants us to be.</a:t>
            </a:r>
          </a:p>
          <a:p>
            <a:pPr marL="640594" lvl="1" indent="-174708">
              <a:buFont typeface="Arial" panose="020B0604020202020204" pitchFamily="34" charset="0"/>
              <a:buChar char="•"/>
            </a:pPr>
            <a:r>
              <a:rPr lang="en-US" sz="1400" dirty="0"/>
              <a:t>Much better than anything we could have become on our own!</a:t>
            </a:r>
          </a:p>
          <a:p>
            <a:pPr marL="640594" lvl="1" indent="-174708">
              <a:buFont typeface="Arial" panose="020B0604020202020204" pitchFamily="34" charset="0"/>
              <a:buChar char="•"/>
            </a:pPr>
            <a:endParaRPr lang="en-US" sz="1400" b="1" dirty="0"/>
          </a:p>
          <a:p>
            <a:r>
              <a:rPr lang="en-US" sz="1400" b="1" dirty="0"/>
              <a:t>(Jeremiah 10:23), </a:t>
            </a:r>
            <a:r>
              <a:rPr lang="en-US" sz="1400" i="1" dirty="0"/>
              <a:t>“O Lord, I know the way of man is not in himself; It is not in man who walks to direct his own steps.”</a:t>
            </a:r>
          </a:p>
        </p:txBody>
      </p:sp>
      <p:sp>
        <p:nvSpPr>
          <p:cNvPr id="4" name="Slide Number Placeholder 3"/>
          <p:cNvSpPr>
            <a:spLocks noGrp="1"/>
          </p:cNvSpPr>
          <p:nvPr>
            <p:ph type="sldNum" sz="quarter" idx="10"/>
          </p:nvPr>
        </p:nvSpPr>
        <p:spPr/>
        <p:txBody>
          <a:bodyPr/>
          <a:lstStyle/>
          <a:p>
            <a:fld id="{A9C25B9C-28DD-4875-808A-257FE6DF4615}" type="slidenum">
              <a:rPr lang="en-US" smtClean="0"/>
              <a:t>4</a:t>
            </a:fld>
            <a:endParaRPr lang="en-US"/>
          </a:p>
        </p:txBody>
      </p:sp>
    </p:spTree>
    <p:extLst>
      <p:ext uri="{BB962C8B-B14F-4D97-AF65-F5344CB8AC3E}">
        <p14:creationId xmlns:p14="http://schemas.microsoft.com/office/powerpoint/2010/main" val="9573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(2 Timothy 2:20-21), </a:t>
            </a:r>
            <a:r>
              <a:rPr lang="en-US" sz="1800" i="1" dirty="0"/>
              <a:t>“But in a great house there are not only vessels of gold and silver, but also of wood and clay, some for honor and some for dishonor. 21 Therefore if anyone cleanses himself from the latter, he will be a vessel for honor, sanctified and useful for the Master, prepared for every good work.”</a:t>
            </a:r>
          </a:p>
          <a:p>
            <a:pPr marL="640594" lvl="1" indent="-174708">
              <a:buFont typeface="Arial" panose="020B0604020202020204" pitchFamily="34" charset="0"/>
              <a:buChar char="•"/>
            </a:pPr>
            <a:r>
              <a:rPr lang="en-US" sz="1800" dirty="0"/>
              <a:t>Our purpose is not to be merely ornamental</a:t>
            </a:r>
          </a:p>
          <a:p>
            <a:pPr marL="640594" lvl="1" indent="-174708">
              <a:buFont typeface="Arial" panose="020B0604020202020204" pitchFamily="34" charset="0"/>
              <a:buChar char="•"/>
            </a:pPr>
            <a:r>
              <a:rPr lang="en-US" sz="1800" dirty="0"/>
              <a:t>We are to be useful, prepared for WORK God has given us to do!</a:t>
            </a:r>
          </a:p>
          <a:p>
            <a:pPr marL="640594" lvl="1" indent="-174708">
              <a:buFont typeface="Arial" panose="020B0604020202020204" pitchFamily="34" charset="0"/>
              <a:buChar char="•"/>
            </a:pPr>
            <a:r>
              <a:rPr lang="en-US" sz="1800" dirty="0"/>
              <a:t>(Purpose of the equipping of the saints) cf. Ephesians 4:11-16</a:t>
            </a:r>
          </a:p>
        </p:txBody>
      </p:sp>
      <p:sp>
        <p:nvSpPr>
          <p:cNvPr id="4" name="Slide Number Placeholder 3"/>
          <p:cNvSpPr>
            <a:spLocks noGrp="1"/>
          </p:cNvSpPr>
          <p:nvPr>
            <p:ph type="sldNum" sz="quarter" idx="10"/>
          </p:nvPr>
        </p:nvSpPr>
        <p:spPr/>
        <p:txBody>
          <a:bodyPr/>
          <a:lstStyle/>
          <a:p>
            <a:fld id="{A9C25B9C-28DD-4875-808A-257FE6DF4615}" type="slidenum">
              <a:rPr lang="en-US" smtClean="0"/>
              <a:t>5</a:t>
            </a:fld>
            <a:endParaRPr lang="en-US"/>
          </a:p>
        </p:txBody>
      </p:sp>
    </p:spTree>
    <p:extLst>
      <p:ext uri="{BB962C8B-B14F-4D97-AF65-F5344CB8AC3E}">
        <p14:creationId xmlns:p14="http://schemas.microsoft.com/office/powerpoint/2010/main" val="284827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(John 15:5-8), </a:t>
            </a:r>
            <a:r>
              <a:rPr lang="en-US" sz="1800" i="1" dirty="0"/>
              <a:t>“I am the vine, you are the branches. He who abides in Me, and I in him, bears much fruit; for without Me you can do nothing. </a:t>
            </a:r>
            <a:r>
              <a:rPr lang="en-US" sz="1800" i="1" baseline="30000" dirty="0"/>
              <a:t>6</a:t>
            </a:r>
            <a:r>
              <a:rPr lang="en-US" sz="1800" i="1" dirty="0"/>
              <a:t> If anyone does not abide in Me, he is cast out as a branch and is withered; and they gather them and throw them into the fire, and they are burned. </a:t>
            </a:r>
            <a:r>
              <a:rPr lang="en-US" sz="1800" i="1" baseline="30000" dirty="0"/>
              <a:t>7</a:t>
            </a:r>
            <a:r>
              <a:rPr lang="en-US" sz="1800" i="1" dirty="0"/>
              <a:t> If you abide in Me, and My words abide in you, you will ask what you desire, and it shall be done for you. </a:t>
            </a:r>
            <a:r>
              <a:rPr lang="en-US" sz="1800" i="1" baseline="30000" dirty="0"/>
              <a:t>8</a:t>
            </a:r>
            <a:r>
              <a:rPr lang="en-US" sz="1800" i="1" dirty="0"/>
              <a:t> </a:t>
            </a:r>
            <a:r>
              <a:rPr lang="en-US" sz="1800" i="1" u="sng" dirty="0"/>
              <a:t>By this My Father is glorified, that you bear much fruit; so you will be My disciples</a:t>
            </a:r>
            <a:r>
              <a:rPr lang="en-US" sz="1800" i="1" dirty="0"/>
              <a:t>.</a:t>
            </a:r>
            <a:endParaRPr lang="en-US" sz="1800" dirty="0"/>
          </a:p>
        </p:txBody>
      </p:sp>
      <p:sp>
        <p:nvSpPr>
          <p:cNvPr id="4" name="Slide Number Placeholder 3"/>
          <p:cNvSpPr>
            <a:spLocks noGrp="1"/>
          </p:cNvSpPr>
          <p:nvPr>
            <p:ph type="sldNum" sz="quarter" idx="10"/>
          </p:nvPr>
        </p:nvSpPr>
        <p:spPr/>
        <p:txBody>
          <a:bodyPr/>
          <a:lstStyle/>
          <a:p>
            <a:fld id="{A9C25B9C-28DD-4875-808A-257FE6DF4615}"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539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83696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79630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338104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EC79E-EB92-4655-B1D4-EB42C399C2D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134916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EC79E-EB92-4655-B1D4-EB42C399C2D3}"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91258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3EC79E-EB92-4655-B1D4-EB42C399C2D3}"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16716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3EC79E-EB92-4655-B1D4-EB42C399C2D3}"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348766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3EC79E-EB92-4655-B1D4-EB42C399C2D3}"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182373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EC79E-EB92-4655-B1D4-EB42C399C2D3}"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69177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EC79E-EB92-4655-B1D4-EB42C399C2D3}"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75912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EC79E-EB92-4655-B1D4-EB42C399C2D3}"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41179-41C8-42E4-86A9-758DA04EFD45}" type="slidenum">
              <a:rPr lang="en-US" smtClean="0"/>
              <a:t>‹#›</a:t>
            </a:fld>
            <a:endParaRPr lang="en-US"/>
          </a:p>
        </p:txBody>
      </p:sp>
    </p:spTree>
    <p:extLst>
      <p:ext uri="{BB962C8B-B14F-4D97-AF65-F5344CB8AC3E}">
        <p14:creationId xmlns:p14="http://schemas.microsoft.com/office/powerpoint/2010/main" val="203668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EC79E-EB92-4655-B1D4-EB42C399C2D3}" type="datetimeFigureOut">
              <a:rPr lang="en-US" smtClean="0"/>
              <a:t>3/7/2016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41179-41C8-42E4-86A9-758DA04EFD45}" type="slidenum">
              <a:rPr lang="en-US" smtClean="0"/>
              <a:t>‹#›</a:t>
            </a:fld>
            <a:endParaRPr lang="en-US"/>
          </a:p>
        </p:txBody>
      </p:sp>
    </p:spTree>
    <p:extLst>
      <p:ext uri="{BB962C8B-B14F-4D97-AF65-F5344CB8AC3E}">
        <p14:creationId xmlns:p14="http://schemas.microsoft.com/office/powerpoint/2010/main" val="228700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2930" y="935506"/>
            <a:ext cx="4023360" cy="4445389"/>
          </a:xfrm>
          <a:effectLst>
            <a:glow rad="228600">
              <a:schemeClr val="accent4">
                <a:satMod val="175000"/>
                <a:alpha val="40000"/>
              </a:schemeClr>
            </a:glow>
          </a:effectLst>
        </p:spPr>
        <p:txBody>
          <a:bodyPr anchor="ctr">
            <a:noAutofit/>
          </a:bodyPr>
          <a:lstStyle/>
          <a:p>
            <a:r>
              <a:rPr lang="en-US" sz="9600" dirty="0" smtClean="0">
                <a:ln w="0"/>
                <a:effectLst>
                  <a:outerShdw blurRad="25400" dist="25400" dir="2700000" algn="tl" rotWithShape="0">
                    <a:schemeClr val="bg1">
                      <a:alpha val="98000"/>
                    </a:schemeClr>
                  </a:outerShdw>
                </a:effectLst>
                <a:latin typeface="Mistral" panose="03090702030407020403" pitchFamily="66" charset="0"/>
              </a:rPr>
              <a:t>The Potter</a:t>
            </a:r>
            <a:br>
              <a:rPr lang="en-US" sz="9600" dirty="0" smtClean="0">
                <a:ln w="0"/>
                <a:effectLst>
                  <a:outerShdw blurRad="25400" dist="25400" dir="2700000" algn="tl" rotWithShape="0">
                    <a:schemeClr val="bg1">
                      <a:alpha val="98000"/>
                    </a:schemeClr>
                  </a:outerShdw>
                </a:effectLst>
                <a:latin typeface="Mistral" panose="03090702030407020403" pitchFamily="66" charset="0"/>
              </a:rPr>
            </a:br>
            <a:r>
              <a:rPr lang="en-US" sz="8000" dirty="0" smtClean="0">
                <a:ln w="0"/>
                <a:effectLst>
                  <a:outerShdw blurRad="25400" dist="25400" dir="2700000" algn="tl" rotWithShape="0">
                    <a:schemeClr val="bg1">
                      <a:alpha val="98000"/>
                    </a:schemeClr>
                  </a:outerShdw>
                </a:effectLst>
                <a:latin typeface="Mistral" panose="03090702030407020403" pitchFamily="66" charset="0"/>
              </a:rPr>
              <a:t>and</a:t>
            </a:r>
            <a:r>
              <a:rPr lang="en-US" sz="9600" dirty="0" smtClean="0">
                <a:ln w="0"/>
                <a:effectLst>
                  <a:outerShdw blurRad="25400" dist="25400" dir="2700000" algn="tl" rotWithShape="0">
                    <a:schemeClr val="bg1">
                      <a:alpha val="98000"/>
                    </a:schemeClr>
                  </a:outerShdw>
                </a:effectLst>
                <a:latin typeface="Mistral" panose="03090702030407020403" pitchFamily="66" charset="0"/>
              </a:rPr>
              <a:t/>
            </a:r>
            <a:br>
              <a:rPr lang="en-US" sz="9600" dirty="0" smtClean="0">
                <a:ln w="0"/>
                <a:effectLst>
                  <a:outerShdw blurRad="25400" dist="25400" dir="2700000" algn="tl" rotWithShape="0">
                    <a:schemeClr val="bg1">
                      <a:alpha val="98000"/>
                    </a:schemeClr>
                  </a:outerShdw>
                </a:effectLst>
                <a:latin typeface="Mistral" panose="03090702030407020403" pitchFamily="66" charset="0"/>
              </a:rPr>
            </a:br>
            <a:r>
              <a:rPr lang="en-US" sz="9600" dirty="0" smtClean="0">
                <a:ln w="0"/>
                <a:effectLst>
                  <a:outerShdw blurRad="25400" dist="25400" dir="2700000" algn="tl" rotWithShape="0">
                    <a:schemeClr val="bg1">
                      <a:alpha val="98000"/>
                    </a:schemeClr>
                  </a:outerShdw>
                </a:effectLst>
                <a:latin typeface="Mistral" panose="03090702030407020403" pitchFamily="66" charset="0"/>
              </a:rPr>
              <a:t>the Clay</a:t>
            </a:r>
            <a:endParaRPr lang="en-US" sz="9600" dirty="0">
              <a:ln w="0"/>
              <a:effectLst>
                <a:outerShdw blurRad="25400" dist="25400" dir="2700000" algn="tl" rotWithShape="0">
                  <a:schemeClr val="bg1">
                    <a:alpha val="98000"/>
                  </a:schemeClr>
                </a:outerShdw>
              </a:effectLst>
              <a:latin typeface="Mistral" panose="03090702030407020403" pitchFamily="66" charset="0"/>
            </a:endParaRPr>
          </a:p>
        </p:txBody>
      </p:sp>
      <p:sp>
        <p:nvSpPr>
          <p:cNvPr id="3" name="Subtitle 2"/>
          <p:cNvSpPr>
            <a:spLocks noGrp="1"/>
          </p:cNvSpPr>
          <p:nvPr>
            <p:ph type="subTitle" idx="1"/>
          </p:nvPr>
        </p:nvSpPr>
        <p:spPr>
          <a:xfrm>
            <a:off x="562709" y="4297683"/>
            <a:ext cx="2715064" cy="1463040"/>
          </a:xfrm>
        </p:spPr>
        <p:txBody>
          <a:bodyPr>
            <a:noAutofit/>
          </a:bodyPr>
          <a:lstStyle/>
          <a:p>
            <a:r>
              <a:rPr lang="en-US" sz="4800" dirty="0" smtClean="0">
                <a:solidFill>
                  <a:schemeClr val="bg1"/>
                </a:solidFill>
                <a:effectLst>
                  <a:outerShdw blurRad="38100" dist="38100" dir="2700000" algn="tl">
                    <a:srgbClr val="000000">
                      <a:alpha val="43137"/>
                    </a:srgbClr>
                  </a:outerShdw>
                </a:effectLst>
              </a:rPr>
              <a:t>Jeremiah</a:t>
            </a:r>
          </a:p>
          <a:p>
            <a:r>
              <a:rPr lang="en-US" sz="4800" dirty="0" smtClean="0">
                <a:solidFill>
                  <a:schemeClr val="bg1"/>
                </a:solidFill>
                <a:effectLst>
                  <a:outerShdw blurRad="38100" dist="38100" dir="2700000" algn="tl">
                    <a:srgbClr val="000000">
                      <a:alpha val="43137"/>
                    </a:srgbClr>
                  </a:outerShdw>
                </a:effectLst>
              </a:rPr>
              <a:t>18:6</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887662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80492"/>
            <a:ext cx="7886700" cy="3235569"/>
          </a:xfrm>
        </p:spPr>
        <p:txBody>
          <a:bodyPr>
            <a:normAutofit/>
          </a:bodyPr>
          <a:lstStyle/>
          <a:p>
            <a:pPr marL="0" indent="0" algn="ctr">
              <a:buNone/>
            </a:pPr>
            <a:r>
              <a:rPr lang="en-US" sz="5400" b="1" dirty="0" smtClean="0"/>
              <a:t>God is the Potter - </a:t>
            </a:r>
          </a:p>
          <a:p>
            <a:pPr marL="0" indent="0" algn="ctr">
              <a:buNone/>
            </a:pPr>
            <a:r>
              <a:rPr lang="en-US" sz="5400" b="1" dirty="0" smtClean="0"/>
              <a:t>Disciples are the Clay</a:t>
            </a:r>
          </a:p>
          <a:p>
            <a:pPr marL="0" indent="0" algn="ctr">
              <a:buNone/>
            </a:pPr>
            <a:endParaRPr lang="en-US" sz="1000" b="1" dirty="0" smtClean="0"/>
          </a:p>
          <a:p>
            <a:pPr marL="0" lvl="1" indent="0" algn="ctr">
              <a:buNone/>
            </a:pPr>
            <a:r>
              <a:rPr lang="en-US" sz="3600" b="1" i="1" dirty="0" smtClean="0"/>
              <a:t>Jeremiah 18:6; James 1:21</a:t>
            </a:r>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b="0" cap="none" spc="0" dirty="0" smtClean="0">
                <a:ln w="0"/>
                <a:solidFill>
                  <a:schemeClr val="tx1"/>
                </a:solidFill>
                <a:effectLst>
                  <a:outerShdw blurRad="50800" dist="38100" dir="2700000" algn="tl" rotWithShape="0">
                    <a:schemeClr val="bg1">
                      <a:alpha val="94000"/>
                    </a:schemeClr>
                  </a:outerShdw>
                </a:effectLst>
                <a:latin typeface="Mistral" panose="03090702030407020403" pitchFamily="66" charset="0"/>
              </a:rPr>
              <a:t>The Potter and the Clay</a:t>
            </a:r>
            <a:endParaRPr lang="en-US" sz="7200" b="0" cap="none" spc="0" dirty="0">
              <a:ln w="0"/>
              <a:solidFill>
                <a:schemeClr val="tx1"/>
              </a:solidFill>
              <a:effectLst>
                <a:outerShdw blurRad="50800" dist="38100" dir="2700000" algn="tl" rotWithShape="0">
                  <a:schemeClr val="bg1">
                    <a:alpha val="94000"/>
                  </a:schemeClr>
                </a:outerShdw>
              </a:effectLst>
            </a:endParaRPr>
          </a:p>
        </p:txBody>
      </p:sp>
    </p:spTree>
    <p:extLst>
      <p:ext uri="{BB962C8B-B14F-4D97-AF65-F5344CB8AC3E}">
        <p14:creationId xmlns:p14="http://schemas.microsoft.com/office/powerpoint/2010/main" val="40940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80492"/>
            <a:ext cx="7886700" cy="3282462"/>
          </a:xfrm>
        </p:spPr>
        <p:txBody>
          <a:bodyPr>
            <a:normAutofit/>
          </a:bodyPr>
          <a:lstStyle/>
          <a:p>
            <a:pPr marL="0" indent="0" algn="ctr">
              <a:buNone/>
            </a:pPr>
            <a:r>
              <a:rPr lang="en-US" sz="5400" b="1" dirty="0" smtClean="0"/>
              <a:t>We are molded by the Lord’s teaching</a:t>
            </a:r>
          </a:p>
          <a:p>
            <a:pPr marL="0" indent="0" algn="ctr">
              <a:buNone/>
            </a:pPr>
            <a:endParaRPr lang="en-US" sz="1000" b="1" dirty="0" smtClean="0"/>
          </a:p>
          <a:p>
            <a:pPr marL="0" lvl="1" indent="0" algn="ctr">
              <a:buNone/>
            </a:pPr>
            <a:r>
              <a:rPr lang="en-US" sz="3600" b="1" i="1" dirty="0" smtClean="0"/>
              <a:t>Romans 12:2; Galatians 4:19;</a:t>
            </a:r>
            <a:br>
              <a:rPr lang="en-US" sz="3600" b="1" i="1" dirty="0" smtClean="0"/>
            </a:br>
            <a:r>
              <a:rPr lang="en-US" sz="3600" b="1" i="1" dirty="0" smtClean="0"/>
              <a:t>Colossians 3:9-10</a:t>
            </a:r>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dirty="0">
                <a:ln w="0"/>
                <a:solidFill>
                  <a:prstClr val="black"/>
                </a:solidFill>
                <a:effectLst>
                  <a:outerShdw blurRad="50800" dist="38100" dir="2700000" algn="tl" rotWithShape="0">
                    <a:prstClr val="white">
                      <a:alpha val="94000"/>
                    </a:prstClr>
                  </a:outerShdw>
                </a:effectLst>
                <a:latin typeface="Mistral" panose="03090702030407020403" pitchFamily="66" charset="0"/>
              </a:rPr>
              <a:t>The Potter and the Clay</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28557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94353"/>
            <a:ext cx="7886700" cy="2072853"/>
          </a:xfrm>
        </p:spPr>
        <p:txBody>
          <a:bodyPr>
            <a:normAutofit/>
          </a:bodyPr>
          <a:lstStyle/>
          <a:p>
            <a:pPr marL="0" indent="0" algn="ctr">
              <a:buNone/>
            </a:pPr>
            <a:r>
              <a:rPr lang="en-US" sz="5400" b="1" dirty="0" smtClean="0"/>
              <a:t>This molding is a process</a:t>
            </a:r>
          </a:p>
          <a:p>
            <a:pPr marL="0" indent="0" algn="ctr">
              <a:buNone/>
            </a:pPr>
            <a:endParaRPr lang="en-US" sz="1000" b="1" dirty="0" smtClean="0"/>
          </a:p>
          <a:p>
            <a:pPr marL="0" lvl="1" indent="0" algn="ctr">
              <a:buNone/>
            </a:pPr>
            <a:r>
              <a:rPr lang="en-US" sz="3600" b="1" i="1" dirty="0" smtClean="0"/>
              <a:t>Philippians 3:12-16</a:t>
            </a:r>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dirty="0">
                <a:ln w="0"/>
                <a:solidFill>
                  <a:prstClr val="black"/>
                </a:solidFill>
                <a:effectLst>
                  <a:outerShdw blurRad="50800" dist="38100" dir="2700000" algn="tl" rotWithShape="0">
                    <a:prstClr val="white">
                      <a:alpha val="94000"/>
                    </a:prstClr>
                  </a:outerShdw>
                </a:effectLst>
                <a:latin typeface="Mistral" panose="03090702030407020403" pitchFamily="66" charset="0"/>
              </a:rPr>
              <a:t>The Potter and the Clay</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32161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24009"/>
            <a:ext cx="7886700" cy="2752791"/>
          </a:xfrm>
        </p:spPr>
        <p:txBody>
          <a:bodyPr>
            <a:normAutofit/>
          </a:bodyPr>
          <a:lstStyle/>
          <a:p>
            <a:pPr marL="0" indent="0" algn="ctr">
              <a:buNone/>
            </a:pPr>
            <a:r>
              <a:rPr lang="en-US" sz="5400" b="1" dirty="0" smtClean="0"/>
              <a:t>This molding</a:t>
            </a:r>
            <a:br>
              <a:rPr lang="en-US" sz="5400" b="1" dirty="0" smtClean="0"/>
            </a:br>
            <a:r>
              <a:rPr lang="en-US" sz="5400" b="1" dirty="0" smtClean="0"/>
              <a:t>has a purpose</a:t>
            </a:r>
          </a:p>
          <a:p>
            <a:pPr marL="0" indent="0" algn="ctr">
              <a:buNone/>
            </a:pPr>
            <a:endParaRPr lang="en-US" sz="1000" b="1" dirty="0" smtClean="0"/>
          </a:p>
          <a:p>
            <a:pPr marL="0" lvl="1" indent="0" algn="ctr">
              <a:buNone/>
            </a:pPr>
            <a:r>
              <a:rPr lang="en-US" sz="3600" b="1" i="1" dirty="0" smtClean="0"/>
              <a:t>2 Timothy 2:20-21</a:t>
            </a:r>
          </a:p>
          <a:p>
            <a:endParaRPr lang="en-US" sz="3600" b="1" dirty="0"/>
          </a:p>
        </p:txBody>
      </p:sp>
      <p:sp>
        <p:nvSpPr>
          <p:cNvPr id="4" name="Rectangle 3"/>
          <p:cNvSpPr/>
          <p:nvPr/>
        </p:nvSpPr>
        <p:spPr>
          <a:xfrm>
            <a:off x="628650" y="186370"/>
            <a:ext cx="7072770" cy="1200329"/>
          </a:xfrm>
          <a:prstGeom prst="rect">
            <a:avLst/>
          </a:prstGeom>
          <a:noFill/>
        </p:spPr>
        <p:txBody>
          <a:bodyPr wrap="none" lIns="91440" tIns="45720" rIns="91440" bIns="45720">
            <a:spAutoFit/>
          </a:bodyPr>
          <a:lstStyle/>
          <a:p>
            <a:pPr algn="ctr"/>
            <a:r>
              <a:rPr lang="en-US" sz="7200" dirty="0">
                <a:ln w="0"/>
                <a:solidFill>
                  <a:prstClr val="black"/>
                </a:solidFill>
                <a:effectLst>
                  <a:outerShdw blurRad="50800" dist="38100" dir="2700000" algn="tl" rotWithShape="0">
                    <a:prstClr val="white">
                      <a:alpha val="94000"/>
                    </a:prstClr>
                  </a:outerShdw>
                </a:effectLst>
                <a:latin typeface="Mistral" panose="03090702030407020403" pitchFamily="66" charset="0"/>
              </a:rPr>
              <a:t>The Potter and the Clay</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5807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7855"/>
            <a:ext cx="7886700" cy="5008417"/>
          </a:xfrm>
        </p:spPr>
        <p:txBody>
          <a:bodyPr>
            <a:normAutofit/>
          </a:bodyPr>
          <a:lstStyle/>
          <a:p>
            <a:pPr marL="0" indent="0">
              <a:buNone/>
            </a:pPr>
            <a:r>
              <a:rPr lang="en-US" sz="3600" b="1" dirty="0" smtClean="0"/>
              <a:t>If we have sin in our lives, if our mind is not renewed, God will find us unprepared, uncooperative and unfit for His use.</a:t>
            </a:r>
          </a:p>
          <a:p>
            <a:pPr marL="0" indent="0">
              <a:buNone/>
            </a:pPr>
            <a:r>
              <a:rPr lang="en-US" sz="3600" b="1" i="1" dirty="0" smtClean="0"/>
              <a:t>If we serve God in holiness, readiness and obedience, we have fulfilled His purpose in molding us!</a:t>
            </a:r>
          </a:p>
          <a:p>
            <a:pPr marL="0" indent="0" algn="r">
              <a:buNone/>
            </a:pPr>
            <a:r>
              <a:rPr lang="en-US" sz="3600" b="1" i="1" dirty="0" smtClean="0"/>
              <a:t>cf. John 15:5-8</a:t>
            </a:r>
            <a:endParaRPr lang="en-US" sz="3200" b="1" i="1" dirty="0" smtClean="0"/>
          </a:p>
          <a:p>
            <a:endParaRPr lang="en-US" sz="3600" b="1" dirty="0"/>
          </a:p>
        </p:txBody>
      </p:sp>
      <p:sp>
        <p:nvSpPr>
          <p:cNvPr id="4" name="Rectangle 3"/>
          <p:cNvSpPr/>
          <p:nvPr/>
        </p:nvSpPr>
        <p:spPr>
          <a:xfrm>
            <a:off x="628650" y="186370"/>
            <a:ext cx="5331910" cy="1200329"/>
          </a:xfrm>
          <a:prstGeom prst="rect">
            <a:avLst/>
          </a:prstGeom>
          <a:noFill/>
        </p:spPr>
        <p:txBody>
          <a:bodyPr wrap="square" lIns="91440" tIns="45720" rIns="91440" bIns="45720">
            <a:spAutoFit/>
          </a:bodyPr>
          <a:lstStyle/>
          <a:p>
            <a:r>
              <a:rPr lang="en-US" sz="7200" dirty="0" smtClean="0">
                <a:ln w="0"/>
                <a:solidFill>
                  <a:prstClr val="black"/>
                </a:solidFill>
                <a:effectLst>
                  <a:outerShdw blurRad="50800" dist="38100" dir="2700000" algn="tl" rotWithShape="0">
                    <a:prstClr val="white">
                      <a:alpha val="94000"/>
                    </a:prstClr>
                  </a:outerShdw>
                </a:effectLst>
                <a:latin typeface="Mistral" panose="03090702030407020403" pitchFamily="66" charset="0"/>
              </a:rPr>
              <a:t>Conclusion</a:t>
            </a:r>
            <a:endParaRPr lang="en-US" sz="7200" dirty="0">
              <a:ln w="0"/>
              <a:solidFill>
                <a:prstClr val="black"/>
              </a:solidFill>
              <a:effectLst>
                <a:outerShdw blurRad="50800" dist="38100" dir="2700000" algn="tl" rotWithShape="0">
                  <a:prstClr val="white">
                    <a:alpha val="94000"/>
                  </a:prstClr>
                </a:outerShdw>
              </a:effectLst>
            </a:endParaRPr>
          </a:p>
        </p:txBody>
      </p:sp>
    </p:spTree>
    <p:extLst>
      <p:ext uri="{BB962C8B-B14F-4D97-AF65-F5344CB8AC3E}">
        <p14:creationId xmlns:p14="http://schemas.microsoft.com/office/powerpoint/2010/main" val="422149396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1079</Words>
  <Application>Microsoft Office PowerPoint</Application>
  <PresentationFormat>On-screen Show (4:3)</PresentationFormat>
  <Paragraphs>75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Mistral</vt:lpstr>
      <vt:lpstr>Office Theme</vt:lpstr>
      <vt:lpstr>The Potter and the Clay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Potter and the Clay</dc:title>
  <dc:creator>Stan Cox</dc:creator>
  <cp:lastModifiedBy>Stan Cox</cp:lastModifiedBy>
  <cp:revision>14</cp:revision>
  <cp:lastPrinted>2016-03-04T21:21:52Z</cp:lastPrinted>
  <dcterms:created xsi:type="dcterms:W3CDTF">2015-09-27T02:25:26Z</dcterms:created>
  <dcterms:modified xsi:type="dcterms:W3CDTF">2016-03-07T18:55:51Z</dcterms:modified>
</cp:coreProperties>
</file>