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170C8-CE36-46E2-95A7-D37EB1D6A903}" type="datetimeFigureOut">
              <a:rPr lang="en-US" smtClean="0"/>
              <a:t>3/13/2016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46257-1405-4B0C-8631-B3D342F56D36}" type="slidenum">
              <a:rPr lang="en-US" smtClean="0"/>
              <a:t>‹#›</a:t>
            </a:fld>
            <a:endParaRPr lang="en-US"/>
          </a:p>
        </p:txBody>
      </p:sp>
    </p:spTree>
    <p:extLst>
      <p:ext uri="{BB962C8B-B14F-4D97-AF65-F5344CB8AC3E}">
        <p14:creationId xmlns:p14="http://schemas.microsoft.com/office/powerpoint/2010/main" val="1207006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Psalm 1</a:t>
            </a:r>
            <a:endParaRPr lang="en-US" sz="1050" dirty="0"/>
          </a:p>
          <a:p>
            <a:r>
              <a:rPr lang="en-US" b="1" dirty="0"/>
              <a:t>Introduction</a:t>
            </a:r>
            <a:endParaRPr lang="en-US" dirty="0"/>
          </a:p>
          <a:p>
            <a:pPr marL="171450" lvl="0" indent="-171450">
              <a:buFont typeface="Arial" panose="020B0604020202020204" pitchFamily="34" charset="0"/>
              <a:buChar char="•"/>
            </a:pPr>
            <a:r>
              <a:rPr lang="en-US" dirty="0"/>
              <a:t>The Psalms are scripture and are written for our benefit.</a:t>
            </a:r>
          </a:p>
          <a:p>
            <a:pPr marL="628650" lvl="1" indent="-171450">
              <a:buFont typeface="Arial" panose="020B0604020202020204" pitchFamily="34" charset="0"/>
              <a:buChar char="•"/>
            </a:pPr>
            <a:r>
              <a:rPr lang="en-US" b="1" i="1" dirty="0"/>
              <a:t>“For whatever things were written before were written for our learning, that we through the patience and comfort of the Scriptures might have hope.” (Romans 15:4)</a:t>
            </a:r>
            <a:endParaRPr lang="en-US" dirty="0"/>
          </a:p>
          <a:p>
            <a:pPr marL="628650" lvl="1" indent="-171450">
              <a:buFont typeface="Arial" panose="020B0604020202020204" pitchFamily="34" charset="0"/>
              <a:buChar char="•"/>
            </a:pPr>
            <a:r>
              <a:rPr lang="en-US" dirty="0"/>
              <a:t>They may be written differently (</a:t>
            </a:r>
            <a:r>
              <a:rPr lang="en-US" b="1" i="1" dirty="0"/>
              <a:t>poetic</a:t>
            </a:r>
            <a:r>
              <a:rPr lang="en-US" dirty="0"/>
              <a:t>), but are substantive and beneficial.</a:t>
            </a:r>
          </a:p>
          <a:p>
            <a:pPr marL="171450" lvl="0" indent="-171450">
              <a:buFont typeface="Arial" panose="020B0604020202020204" pitchFamily="34" charset="0"/>
              <a:buChar char="•"/>
            </a:pPr>
            <a:r>
              <a:rPr lang="en-US" dirty="0"/>
              <a:t>The Psalms can be separated into a variety of categories. (</a:t>
            </a:r>
            <a:r>
              <a:rPr lang="en-US" b="1" dirty="0"/>
              <a:t>praise, prophecy, history, etc.</a:t>
            </a:r>
            <a:r>
              <a:rPr lang="en-US" dirty="0"/>
              <a:t>)</a:t>
            </a:r>
          </a:p>
          <a:p>
            <a:pPr marL="171450" lvl="0" indent="-171450">
              <a:buFont typeface="Arial" panose="020B0604020202020204" pitchFamily="34" charset="0"/>
              <a:buChar char="•"/>
            </a:pPr>
            <a:r>
              <a:rPr lang="en-US" dirty="0"/>
              <a:t>One interesting way the Psalms can be considered is by dividing them all into three </a:t>
            </a:r>
            <a:r>
              <a:rPr lang="en-US" i="1" dirty="0"/>
              <a:t>general</a:t>
            </a:r>
            <a:r>
              <a:rPr lang="en-US" dirty="0"/>
              <a:t> categories – Psalms of Orientation, Disorientation, and Reorientation.</a:t>
            </a:r>
          </a:p>
          <a:p>
            <a:pPr marL="628650" lvl="1" indent="-171450">
              <a:buFont typeface="Arial" panose="020B0604020202020204" pitchFamily="34" charset="0"/>
              <a:buChar char="•"/>
            </a:pPr>
            <a:r>
              <a:rPr lang="en-US" b="1" dirty="0"/>
              <a:t>Orientation</a:t>
            </a:r>
            <a:r>
              <a:rPr lang="en-US" dirty="0"/>
              <a:t> – This is how things are in general. (</a:t>
            </a:r>
            <a:r>
              <a:rPr lang="en-US" b="1" i="1" dirty="0"/>
              <a:t>righteous – rewarded; evil – punished</a:t>
            </a:r>
            <a:r>
              <a:rPr lang="en-US" dirty="0"/>
              <a:t>)</a:t>
            </a:r>
          </a:p>
          <a:p>
            <a:pPr marL="628650" lvl="1" indent="-171450">
              <a:buFont typeface="Arial" panose="020B0604020202020204" pitchFamily="34" charset="0"/>
              <a:buChar char="•"/>
            </a:pPr>
            <a:r>
              <a:rPr lang="en-US" b="1" dirty="0"/>
              <a:t>Disorientation</a:t>
            </a:r>
            <a:r>
              <a:rPr lang="en-US" dirty="0"/>
              <a:t> – It isn’t supposed to be this way. Why is it this way? (</a:t>
            </a:r>
            <a:r>
              <a:rPr lang="en-US" b="1" i="1" dirty="0"/>
              <a:t>righteous – suffer/struggle; evil – prosper</a:t>
            </a:r>
            <a:r>
              <a:rPr lang="en-US" dirty="0"/>
              <a:t>)</a:t>
            </a:r>
          </a:p>
          <a:p>
            <a:pPr marL="628650" lvl="1" indent="-171450">
              <a:buFont typeface="Arial" panose="020B0604020202020204" pitchFamily="34" charset="0"/>
              <a:buChar char="•"/>
            </a:pPr>
            <a:r>
              <a:rPr lang="en-US" b="1" dirty="0"/>
              <a:t>Reorientation</a:t>
            </a:r>
            <a:r>
              <a:rPr lang="en-US" dirty="0"/>
              <a:t> – Restored to proper balance. Understanding regained. (</a:t>
            </a:r>
            <a:r>
              <a:rPr lang="en-US" b="1" i="1" dirty="0"/>
              <a:t>God keeps His promises, and does not let the righteous go unnoticed, nor the evil.</a:t>
            </a:r>
            <a:r>
              <a:rPr lang="en-US" dirty="0"/>
              <a:t>)</a:t>
            </a:r>
          </a:p>
          <a:p>
            <a:pPr marL="171450" lvl="0" indent="-171450">
              <a:buFont typeface="Arial" panose="020B0604020202020204" pitchFamily="34" charset="0"/>
              <a:buChar char="•"/>
            </a:pPr>
            <a:r>
              <a:rPr lang="en-US" b="1" dirty="0"/>
              <a:t>This can help by understanding how things are, and how we are supposed to be. That because man has choice, and choices have consequences, things can seemingly be temporarily altered. And that ultimately, God’s purposes and promises prevail in the end.</a:t>
            </a:r>
            <a:endParaRPr lang="en-US" dirty="0"/>
          </a:p>
          <a:p>
            <a:pPr marL="171450" lvl="0" indent="-171450">
              <a:buFont typeface="Arial" panose="020B0604020202020204" pitchFamily="34" charset="0"/>
              <a:buChar char="•"/>
            </a:pPr>
            <a:r>
              <a:rPr lang="en-US" dirty="0"/>
              <a:t>In taking this approach, the first Psalm falls under the </a:t>
            </a:r>
            <a:r>
              <a:rPr lang="en-US" i="1" dirty="0"/>
              <a:t>Orientation</a:t>
            </a:r>
            <a:r>
              <a:rPr lang="en-US" dirty="0"/>
              <a:t> category.</a:t>
            </a:r>
          </a:p>
          <a:p>
            <a:pPr marL="628650" lvl="1" indent="-171450">
              <a:buFont typeface="Arial" panose="020B0604020202020204" pitchFamily="34" charset="0"/>
              <a:buChar char="•"/>
            </a:pPr>
            <a:r>
              <a:rPr lang="en-US" dirty="0"/>
              <a:t>This Psalm essentially sets the foundation for all the other Psalms – which makes it seem appropriate that it is the first in the order of collection.</a:t>
            </a:r>
          </a:p>
          <a:p>
            <a:pPr marL="628650" lvl="1" indent="-171450">
              <a:buFont typeface="Arial" panose="020B0604020202020204" pitchFamily="34" charset="0"/>
              <a:buChar char="•"/>
            </a:pPr>
            <a:r>
              <a:rPr lang="en-US" b="1" dirty="0"/>
              <a:t>If we gain a proper understanding of the teaching of this Psalm, receive it with willing and honest hearts, and apply it, we will be sufficiently prepared for eternity.</a:t>
            </a:r>
            <a:endParaRPr lang="en-US" dirty="0"/>
          </a:p>
          <a:p>
            <a:endParaRPr lang="en-US" dirty="0"/>
          </a:p>
        </p:txBody>
      </p:sp>
      <p:sp>
        <p:nvSpPr>
          <p:cNvPr id="4" name="Slide Number Placeholder 3"/>
          <p:cNvSpPr>
            <a:spLocks noGrp="1"/>
          </p:cNvSpPr>
          <p:nvPr>
            <p:ph type="sldNum" sz="quarter" idx="10"/>
          </p:nvPr>
        </p:nvSpPr>
        <p:spPr/>
        <p:txBody>
          <a:bodyPr/>
          <a:lstStyle/>
          <a:p>
            <a:fld id="{46D46257-1405-4B0C-8631-B3D342F56D36}" type="slidenum">
              <a:rPr lang="en-US" smtClean="0"/>
              <a:t>2</a:t>
            </a:fld>
            <a:endParaRPr lang="en-US"/>
          </a:p>
        </p:txBody>
      </p:sp>
    </p:spTree>
    <p:extLst>
      <p:ext uri="{BB962C8B-B14F-4D97-AF65-F5344CB8AC3E}">
        <p14:creationId xmlns:p14="http://schemas.microsoft.com/office/powerpoint/2010/main" val="2306259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Righteous and Ungodly </a:t>
            </a:r>
            <a:r>
              <a:rPr lang="en-US" b="1" dirty="0"/>
              <a:t>(v. 1-2)</a:t>
            </a:r>
            <a:endParaRPr lang="en-US" dirty="0"/>
          </a:p>
          <a:p>
            <a:pPr lvl="0"/>
            <a:r>
              <a:rPr lang="en-US" b="1" dirty="0"/>
              <a:t>The Righteous man is </a:t>
            </a:r>
            <a:r>
              <a:rPr lang="en-US" b="1" i="1" dirty="0"/>
              <a:t>“Blessed”</a:t>
            </a:r>
            <a:r>
              <a:rPr lang="en-US" b="1" dirty="0"/>
              <a:t> (happy; his position is desirable)</a:t>
            </a:r>
          </a:p>
          <a:p>
            <a:pPr marL="628650" lvl="1" indent="-171450">
              <a:buFont typeface="Arial" panose="020B0604020202020204" pitchFamily="34" charset="0"/>
              <a:buChar char="•"/>
            </a:pPr>
            <a:r>
              <a:rPr lang="en-US" dirty="0"/>
              <a:t>The first 3 verses essentially discuss the righteous man. His position is one of happiness. </a:t>
            </a:r>
            <a:r>
              <a:rPr lang="en-US" b="1" dirty="0"/>
              <a:t>(The happiness is genuine and sustainable. It is not a result of fleeting possessions.)</a:t>
            </a:r>
            <a:endParaRPr lang="en-US" dirty="0"/>
          </a:p>
          <a:p>
            <a:pPr marL="628650" lvl="1" indent="-171450">
              <a:buFont typeface="Arial" panose="020B0604020202020204" pitchFamily="34" charset="0"/>
              <a:buChar char="•"/>
            </a:pPr>
            <a:r>
              <a:rPr lang="en-US" dirty="0"/>
              <a:t>He is blessed because of what he does NOT do, and what he DOES. </a:t>
            </a:r>
            <a:r>
              <a:rPr lang="en-US" dirty="0">
                <a:sym typeface="Wingdings" panose="05000000000000000000" pitchFamily="2" charset="2"/>
              </a:rPr>
              <a:t></a:t>
            </a:r>
            <a:endParaRPr lang="en-US" dirty="0"/>
          </a:p>
          <a:p>
            <a:pPr lvl="0"/>
            <a:r>
              <a:rPr lang="en-US" b="1" dirty="0"/>
              <a:t>The Righteous man does not (</a:t>
            </a:r>
            <a:r>
              <a:rPr lang="en-US" b="1" i="1" dirty="0"/>
              <a:t>Which means the wicked/ungodly man does</a:t>
            </a:r>
            <a:r>
              <a:rPr lang="en-US" b="1" dirty="0"/>
              <a:t>):</a:t>
            </a:r>
          </a:p>
          <a:p>
            <a:pPr marL="628650" lvl="1" indent="-171450">
              <a:buFont typeface="Arial" panose="020B0604020202020204" pitchFamily="34" charset="0"/>
              <a:buChar char="•"/>
            </a:pPr>
            <a:r>
              <a:rPr lang="en-US" dirty="0"/>
              <a:t>Seek counsel from impious people:</a:t>
            </a:r>
          </a:p>
          <a:p>
            <a:pPr marL="1085850" lvl="2" indent="-171450">
              <a:buFont typeface="Arial" panose="020B0604020202020204" pitchFamily="34" charset="0"/>
              <a:buChar char="•"/>
            </a:pPr>
            <a:r>
              <a:rPr lang="en-US" b="1" dirty="0"/>
              <a:t>Jeremiah 10:23</a:t>
            </a:r>
            <a:r>
              <a:rPr lang="en-US" dirty="0"/>
              <a:t> – Man cannot effectively find the correct path. Why then would we turn to a man in his own reasoning for guidance?</a:t>
            </a:r>
          </a:p>
          <a:p>
            <a:pPr marL="1085850" lvl="2" indent="-171450">
              <a:buFont typeface="Arial" panose="020B0604020202020204" pitchFamily="34" charset="0"/>
              <a:buChar char="•"/>
            </a:pPr>
            <a:r>
              <a:rPr lang="en-US" b="1" dirty="0"/>
              <a:t>Proverbs 14:12</a:t>
            </a:r>
            <a:r>
              <a:rPr lang="en-US" dirty="0"/>
              <a:t> – Man can easily be wrong. The ungodly are definitely going to be wrong, because they live without the Giver of life in their mind.</a:t>
            </a:r>
          </a:p>
          <a:p>
            <a:pPr marL="1085850" lvl="2" indent="-171450">
              <a:buFont typeface="Arial" panose="020B0604020202020204" pitchFamily="34" charset="0"/>
              <a:buChar char="•"/>
            </a:pPr>
            <a:r>
              <a:rPr lang="en-US" b="1" dirty="0"/>
              <a:t>Proverbs 1:10-19</a:t>
            </a:r>
            <a:r>
              <a:rPr lang="en-US" dirty="0"/>
              <a:t> – The advice of the ungodly is not even fully understood by themselves. What they do, and suggest, will ultimately cause themselves harm.</a:t>
            </a:r>
          </a:p>
          <a:p>
            <a:pPr marL="1543050" lvl="3" indent="-171450">
              <a:buFont typeface="Arial" panose="020B0604020202020204" pitchFamily="34" charset="0"/>
              <a:buChar char="•"/>
            </a:pPr>
            <a:r>
              <a:rPr lang="en-US" b="1" dirty="0"/>
              <a:t>Turning to worldly friends for advice will do you no good, and cause you much harm.</a:t>
            </a:r>
            <a:endParaRPr lang="en-US" dirty="0"/>
          </a:p>
          <a:p>
            <a:pPr marL="1543050" lvl="3" indent="-171450">
              <a:buFont typeface="Arial" panose="020B0604020202020204" pitchFamily="34" charset="0"/>
              <a:buChar char="•"/>
            </a:pPr>
            <a:r>
              <a:rPr lang="en-US" b="1" dirty="0"/>
              <a:t>Young people must not choose their peers advice above God’s, and their godly parents </a:t>
            </a:r>
            <a:r>
              <a:rPr lang="en-US" b="1" u="sng" dirty="0"/>
              <a:t>(cf. Proverbs 1:8-9).</a:t>
            </a:r>
            <a:endParaRPr lang="en-US" dirty="0"/>
          </a:p>
          <a:p>
            <a:pPr marL="628650" lvl="1" indent="-171450">
              <a:buFont typeface="Arial" panose="020B0604020202020204" pitchFamily="34" charset="0"/>
              <a:buChar char="•"/>
            </a:pPr>
            <a:r>
              <a:rPr lang="en-US" dirty="0"/>
              <a:t>Linger around sin and sinners (yielding to temptation or even looking for sin):</a:t>
            </a:r>
          </a:p>
          <a:p>
            <a:pPr marL="1085850" lvl="2" indent="-171450">
              <a:buFont typeface="Arial" panose="020B0604020202020204" pitchFamily="34" charset="0"/>
              <a:buChar char="•"/>
            </a:pPr>
            <a:r>
              <a:rPr lang="en-US" b="1" dirty="0"/>
              <a:t>1 Corinthians 15:33</a:t>
            </a:r>
            <a:r>
              <a:rPr lang="en-US" dirty="0"/>
              <a:t> – We must not be naïve to think being around evil people will not corrupt us.</a:t>
            </a:r>
          </a:p>
          <a:p>
            <a:pPr marL="1085850" lvl="2" indent="-171450">
              <a:buFont typeface="Arial" panose="020B0604020202020204" pitchFamily="34" charset="0"/>
              <a:buChar char="•"/>
            </a:pPr>
            <a:r>
              <a:rPr lang="en-US" b="1" dirty="0"/>
              <a:t>Romans 13:14</a:t>
            </a:r>
            <a:r>
              <a:rPr lang="en-US" dirty="0"/>
              <a:t> – We must not put ourselves in difficult situations </a:t>
            </a:r>
            <a:r>
              <a:rPr lang="en-US" dirty="0">
                <a:sym typeface="Wingdings" panose="05000000000000000000" pitchFamily="2" charset="2"/>
              </a:rPr>
              <a:t></a:t>
            </a:r>
            <a:endParaRPr lang="en-US" dirty="0"/>
          </a:p>
          <a:p>
            <a:pPr marL="1085850" lvl="2" indent="-171450">
              <a:buFont typeface="Arial" panose="020B0604020202020204" pitchFamily="34" charset="0"/>
              <a:buChar char="•"/>
            </a:pPr>
            <a:r>
              <a:rPr lang="en-US" b="1" dirty="0"/>
              <a:t>Matthew 5:27-30 – </a:t>
            </a:r>
            <a:r>
              <a:rPr lang="en-US" dirty="0"/>
              <a:t>If there is something in our lives that would threaten our stand with God we must get rid of it if at all possible.</a:t>
            </a:r>
          </a:p>
          <a:p>
            <a:pPr marL="1085850" lvl="2" indent="-171450">
              <a:buFont typeface="Arial" panose="020B0604020202020204" pitchFamily="34" charset="0"/>
              <a:buChar char="•"/>
            </a:pPr>
            <a:r>
              <a:rPr lang="en-US" b="1" i="1" dirty="0"/>
              <a:t>“Abstain from every form of evil” (1 Thessalonians 5:22)</a:t>
            </a:r>
            <a:r>
              <a:rPr lang="en-US" dirty="0"/>
              <a:t>. – Christians must keep themselves pure.</a:t>
            </a:r>
          </a:p>
          <a:p>
            <a:pPr marL="628650" lvl="1" indent="-171450">
              <a:buFont typeface="Arial" panose="020B0604020202020204" pitchFamily="34" charset="0"/>
              <a:buChar char="•"/>
            </a:pPr>
            <a:r>
              <a:rPr lang="en-US" dirty="0"/>
              <a:t>Blatantly disrespect God:</a:t>
            </a:r>
          </a:p>
          <a:p>
            <a:pPr marL="1085850" lvl="2" indent="-171450">
              <a:buFont typeface="Arial" panose="020B0604020202020204" pitchFamily="34" charset="0"/>
              <a:buChar char="•"/>
            </a:pPr>
            <a:r>
              <a:rPr lang="en-US" b="1" dirty="0"/>
              <a:t>This describes one who has completely disregarded God, and cares not for things which are good. He mocks God, and is sacrilegious. </a:t>
            </a:r>
            <a:endParaRPr lang="en-US" dirty="0"/>
          </a:p>
          <a:p>
            <a:pPr marL="1085850" lvl="2" indent="-171450">
              <a:buFont typeface="Arial" panose="020B0604020202020204" pitchFamily="34" charset="0"/>
              <a:buChar char="•"/>
            </a:pPr>
            <a:r>
              <a:rPr lang="en-US" b="1" dirty="0"/>
              <a:t>Isaiah 5:20</a:t>
            </a:r>
            <a:r>
              <a:rPr lang="en-US" dirty="0"/>
              <a:t> – Those who relish evil are opposed to God.</a:t>
            </a:r>
          </a:p>
          <a:p>
            <a:pPr marL="1543050" lvl="3" indent="-171450">
              <a:buFont typeface="Arial" panose="020B0604020202020204" pitchFamily="34" charset="0"/>
              <a:buChar char="•"/>
            </a:pPr>
            <a:r>
              <a:rPr lang="en-US" b="1" dirty="0"/>
              <a:t>This occurs because of an insubordinate desire to fulfill fleshly lusts.</a:t>
            </a:r>
            <a:endParaRPr lang="en-US" dirty="0"/>
          </a:p>
          <a:p>
            <a:pPr marL="1543050" lvl="3" indent="-171450">
              <a:buFont typeface="Arial" panose="020B0604020202020204" pitchFamily="34" charset="0"/>
              <a:buChar char="•"/>
            </a:pPr>
            <a:r>
              <a:rPr lang="en-US" b="1" dirty="0"/>
              <a:t>To sear their conscience from guilt, they change the label, and forget God.</a:t>
            </a:r>
            <a:endParaRPr lang="en-US" dirty="0"/>
          </a:p>
          <a:p>
            <a:pPr marL="1085850" lvl="2" indent="-171450">
              <a:buFont typeface="Arial" panose="020B0604020202020204" pitchFamily="34" charset="0"/>
              <a:buChar char="•"/>
            </a:pPr>
            <a:r>
              <a:rPr lang="en-US" b="1" dirty="0"/>
              <a:t>2 Peter 3:3-4</a:t>
            </a:r>
            <a:r>
              <a:rPr lang="en-US" dirty="0"/>
              <a:t> – This depraved mindset has the audacity to mock its own Creator.</a:t>
            </a:r>
          </a:p>
          <a:p>
            <a:pPr marL="628650" lvl="1" indent="-171450">
              <a:buFont typeface="Arial" panose="020B0604020202020204" pitchFamily="34" charset="0"/>
              <a:buChar char="•"/>
            </a:pPr>
            <a:r>
              <a:rPr lang="en-US" dirty="0"/>
              <a:t>There is a progression in ungodliness:</a:t>
            </a:r>
          </a:p>
          <a:p>
            <a:pPr marL="1085850" lvl="2" indent="-171450">
              <a:buFont typeface="Arial" panose="020B0604020202020204" pitchFamily="34" charset="0"/>
              <a:buChar char="•"/>
            </a:pPr>
            <a:r>
              <a:rPr lang="en-US" i="1" dirty="0"/>
              <a:t>“There is, first, casual walking with the wicked, or accidentally falling into their company; there is then a more deliberate inclination for their society, indicated by a voluntary putting of oneself in places where they usually congregate, and standing to wait for them; and then there is a deliberate and settled purpose of associating with them, or of becoming permanently one of them, by regularly sitting among them.”</a:t>
            </a:r>
            <a:r>
              <a:rPr lang="en-US" dirty="0"/>
              <a:t> (Albert Barnes)</a:t>
            </a:r>
          </a:p>
          <a:p>
            <a:pPr marL="1085850" lvl="2" indent="-171450">
              <a:buFont typeface="Arial" panose="020B0604020202020204" pitchFamily="34" charset="0"/>
              <a:buChar char="•"/>
            </a:pPr>
            <a:r>
              <a:rPr lang="en-US" dirty="0"/>
              <a:t>The first step is sinful initially, but the next step digs a deeper hole, and has more lasting effects.</a:t>
            </a:r>
          </a:p>
          <a:p>
            <a:pPr marL="1085850" lvl="2" indent="-171450">
              <a:buFont typeface="Arial" panose="020B0604020202020204" pitchFamily="34" charset="0"/>
              <a:buChar char="•"/>
            </a:pPr>
            <a:r>
              <a:rPr lang="en-US" b="1" dirty="0"/>
              <a:t>Sin always takes you further than you want to go, keeps you longer than you want to stay, and costs you more than you want to pay.</a:t>
            </a:r>
            <a:endParaRPr lang="en-US" dirty="0"/>
          </a:p>
          <a:p>
            <a:pPr lvl="0"/>
            <a:r>
              <a:rPr lang="en-US" b="1" dirty="0"/>
              <a:t>The righteous man DOES (</a:t>
            </a:r>
            <a:r>
              <a:rPr lang="en-US" b="1" i="1" dirty="0"/>
              <a:t>Which means the wicked/ungodly man does not</a:t>
            </a:r>
            <a:r>
              <a:rPr lang="en-US" b="1" dirty="0"/>
              <a:t>):</a:t>
            </a:r>
          </a:p>
          <a:p>
            <a:pPr marL="628650" lvl="1" indent="-171450">
              <a:buFont typeface="Arial" panose="020B0604020202020204" pitchFamily="34" charset="0"/>
              <a:buChar char="•"/>
            </a:pPr>
            <a:r>
              <a:rPr lang="en-US" dirty="0"/>
              <a:t>Delight in God’s word:</a:t>
            </a:r>
          </a:p>
          <a:p>
            <a:pPr marL="1085850" lvl="2" indent="-171450">
              <a:buFont typeface="Arial" panose="020B0604020202020204" pitchFamily="34" charset="0"/>
              <a:buChar char="•"/>
            </a:pPr>
            <a:r>
              <a:rPr lang="en-US" b="1" dirty="0"/>
              <a:t>Psalm 19:7-10</a:t>
            </a:r>
            <a:r>
              <a:rPr lang="en-US" dirty="0"/>
              <a:t> – Do we value God’s word as David did?</a:t>
            </a:r>
          </a:p>
          <a:p>
            <a:pPr marL="1085850" lvl="2" indent="-171450">
              <a:buFont typeface="Arial" panose="020B0604020202020204" pitchFamily="34" charset="0"/>
              <a:buChar char="•"/>
            </a:pPr>
            <a:r>
              <a:rPr lang="en-US" b="1" i="1" dirty="0"/>
              <a:t>“Blessed are those who hunger and thirst for righteousness, for they shall be filled” (Matthew 5:6)</a:t>
            </a:r>
            <a:r>
              <a:rPr lang="en-US" dirty="0"/>
              <a:t>.</a:t>
            </a:r>
          </a:p>
          <a:p>
            <a:pPr marL="628650" lvl="1" indent="-171450">
              <a:buFont typeface="Arial" panose="020B0604020202020204" pitchFamily="34" charset="0"/>
              <a:buChar char="•"/>
            </a:pPr>
            <a:r>
              <a:rPr lang="en-US" dirty="0"/>
              <a:t>Envelopes himself in God’s word:</a:t>
            </a:r>
          </a:p>
          <a:p>
            <a:pPr marL="1085850" lvl="2" indent="-171450">
              <a:buFont typeface="Arial" panose="020B0604020202020204" pitchFamily="34" charset="0"/>
              <a:buChar char="•"/>
            </a:pPr>
            <a:r>
              <a:rPr lang="en-US" b="1" dirty="0"/>
              <a:t>1 Timothy 4:13; 2 Timothy 2:15</a:t>
            </a:r>
            <a:r>
              <a:rPr lang="en-US" dirty="0"/>
              <a:t> – Reading God’s word, and giving diligence to know it and use it correctly is a must.</a:t>
            </a:r>
          </a:p>
          <a:p>
            <a:pPr marL="1085850" lvl="2" indent="-171450">
              <a:buFont typeface="Arial" panose="020B0604020202020204" pitchFamily="34" charset="0"/>
              <a:buChar char="•"/>
            </a:pPr>
            <a:r>
              <a:rPr lang="en-US" b="1" dirty="0"/>
              <a:t>Psalm 119:9-11</a:t>
            </a:r>
            <a:r>
              <a:rPr lang="en-US" dirty="0"/>
              <a:t> – Sin can only be avoided by taking this action.</a:t>
            </a:r>
          </a:p>
          <a:p>
            <a:endParaRPr lang="en-US" dirty="0"/>
          </a:p>
        </p:txBody>
      </p:sp>
      <p:sp>
        <p:nvSpPr>
          <p:cNvPr id="4" name="Slide Number Placeholder 3"/>
          <p:cNvSpPr>
            <a:spLocks noGrp="1"/>
          </p:cNvSpPr>
          <p:nvPr>
            <p:ph type="sldNum" sz="quarter" idx="10"/>
          </p:nvPr>
        </p:nvSpPr>
        <p:spPr/>
        <p:txBody>
          <a:bodyPr/>
          <a:lstStyle/>
          <a:p>
            <a:fld id="{46D46257-1405-4B0C-8631-B3D342F56D36}" type="slidenum">
              <a:rPr lang="en-US" smtClean="0"/>
              <a:t>3</a:t>
            </a:fld>
            <a:endParaRPr lang="en-US"/>
          </a:p>
        </p:txBody>
      </p:sp>
    </p:spTree>
    <p:extLst>
      <p:ext uri="{BB962C8B-B14F-4D97-AF65-F5344CB8AC3E}">
        <p14:creationId xmlns:p14="http://schemas.microsoft.com/office/powerpoint/2010/main" val="395143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Tree and Chaff </a:t>
            </a:r>
            <a:r>
              <a:rPr lang="en-US" b="1" dirty="0"/>
              <a:t>(v. 3-4)</a:t>
            </a:r>
            <a:endParaRPr lang="en-US" dirty="0"/>
          </a:p>
          <a:p>
            <a:pPr lvl="0"/>
            <a:r>
              <a:rPr lang="en-US" b="1" dirty="0"/>
              <a:t>Righteous = nourished tree.</a:t>
            </a:r>
          </a:p>
          <a:p>
            <a:pPr marL="628650" lvl="1" indent="-171450">
              <a:buFont typeface="Arial" panose="020B0604020202020204" pitchFamily="34" charset="0"/>
              <a:buChar char="•"/>
            </a:pPr>
            <a:r>
              <a:rPr lang="en-US" dirty="0"/>
              <a:t>This tree did not sprout at random, but was specifically planted by water.</a:t>
            </a:r>
          </a:p>
          <a:p>
            <a:pPr marL="628650" lvl="1" indent="-171450">
              <a:buFont typeface="Arial" panose="020B0604020202020204" pitchFamily="34" charset="0"/>
              <a:buChar char="•"/>
            </a:pPr>
            <a:r>
              <a:rPr lang="en-US" dirty="0"/>
              <a:t>Its permanent (trees can’t move) home is by continually flowing water which will provide for its needs.</a:t>
            </a:r>
          </a:p>
          <a:p>
            <a:pPr marL="628650" lvl="1" indent="-171450">
              <a:buFont typeface="Arial" panose="020B0604020202020204" pitchFamily="34" charset="0"/>
              <a:buChar char="•"/>
            </a:pPr>
            <a:r>
              <a:rPr lang="en-US" dirty="0"/>
              <a:t>Consequently, it is healthy and prosperous.</a:t>
            </a:r>
          </a:p>
          <a:p>
            <a:pPr lvl="0"/>
            <a:r>
              <a:rPr lang="en-US" b="1" dirty="0"/>
              <a:t>Ungodly = useless chaff.</a:t>
            </a:r>
          </a:p>
          <a:p>
            <a:pPr marL="628650" lvl="1" indent="-171450">
              <a:buFont typeface="Arial" panose="020B0604020202020204" pitchFamily="34" charset="0"/>
              <a:buChar char="•"/>
            </a:pPr>
            <a:r>
              <a:rPr lang="en-US" dirty="0"/>
              <a:t>When grain is harvested it must be separated from the husks and particles.</a:t>
            </a:r>
          </a:p>
          <a:p>
            <a:pPr marL="628650" lvl="1" indent="-171450">
              <a:buFont typeface="Arial" panose="020B0604020202020204" pitchFamily="34" charset="0"/>
              <a:buChar char="•"/>
            </a:pPr>
            <a:r>
              <a:rPr lang="en-US" dirty="0"/>
              <a:t>This is accomplished by throwing it up in a windy area. The grain falls back down, but the chaff is driven away.</a:t>
            </a:r>
          </a:p>
          <a:p>
            <a:pPr marL="628650" lvl="1" indent="-171450">
              <a:buFont typeface="Arial" panose="020B0604020202020204" pitchFamily="34" charset="0"/>
              <a:buChar char="•"/>
            </a:pPr>
            <a:r>
              <a:rPr lang="en-US" dirty="0"/>
              <a:t>The chaff is useless to the farmer. It is refuse, and it is easily moved/disposed of.</a:t>
            </a:r>
          </a:p>
          <a:p>
            <a:pPr lvl="0"/>
            <a:r>
              <a:rPr lang="en-US" b="1" dirty="0"/>
              <a:t>These metaphors are explained </a:t>
            </a:r>
            <a:r>
              <a:rPr lang="en-US" b="1" dirty="0">
                <a:sym typeface="Wingdings" panose="05000000000000000000" pitchFamily="2" charset="2"/>
              </a:rPr>
              <a:t></a:t>
            </a:r>
            <a:endParaRPr lang="en-US" b="1" dirty="0"/>
          </a:p>
          <a:p>
            <a:endParaRPr lang="en-US" dirty="0"/>
          </a:p>
        </p:txBody>
      </p:sp>
      <p:sp>
        <p:nvSpPr>
          <p:cNvPr id="4" name="Slide Number Placeholder 3"/>
          <p:cNvSpPr>
            <a:spLocks noGrp="1"/>
          </p:cNvSpPr>
          <p:nvPr>
            <p:ph type="sldNum" sz="quarter" idx="10"/>
          </p:nvPr>
        </p:nvSpPr>
        <p:spPr/>
        <p:txBody>
          <a:bodyPr/>
          <a:lstStyle/>
          <a:p>
            <a:fld id="{46D46257-1405-4B0C-8631-B3D342F56D36}" type="slidenum">
              <a:rPr lang="en-US" smtClean="0"/>
              <a:t>4</a:t>
            </a:fld>
            <a:endParaRPr lang="en-US"/>
          </a:p>
        </p:txBody>
      </p:sp>
    </p:spTree>
    <p:extLst>
      <p:ext uri="{BB962C8B-B14F-4D97-AF65-F5344CB8AC3E}">
        <p14:creationId xmlns:p14="http://schemas.microsoft.com/office/powerpoint/2010/main" val="215408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Reward and Punishment </a:t>
            </a:r>
            <a:r>
              <a:rPr lang="en-US" b="1" dirty="0"/>
              <a:t>(v. 5-6)</a:t>
            </a:r>
            <a:endParaRPr lang="en-US" dirty="0"/>
          </a:p>
          <a:p>
            <a:pPr lvl="0"/>
            <a:r>
              <a:rPr lang="en-US" b="1" dirty="0"/>
              <a:t>Righteous are rewarded and Ungodly are punished.</a:t>
            </a:r>
          </a:p>
          <a:p>
            <a:pPr marL="628650" lvl="1" indent="-171450">
              <a:buFont typeface="Arial" panose="020B0604020202020204" pitchFamily="34" charset="0"/>
              <a:buChar char="•"/>
            </a:pPr>
            <a:r>
              <a:rPr lang="en-US" b="1" dirty="0"/>
              <a:t>Matthew 25:31-32</a:t>
            </a:r>
            <a:r>
              <a:rPr lang="en-US" dirty="0"/>
              <a:t> – The righteous and unrighteous will not be placed together. They will be separated.</a:t>
            </a:r>
          </a:p>
          <a:p>
            <a:pPr marL="628650" lvl="1" indent="-171450">
              <a:buFont typeface="Arial" panose="020B0604020202020204" pitchFamily="34" charset="0"/>
              <a:buChar char="•"/>
            </a:pPr>
            <a:r>
              <a:rPr lang="en-US" b="1" dirty="0"/>
              <a:t>Hebrews 4:12-13</a:t>
            </a:r>
            <a:r>
              <a:rPr lang="en-US" dirty="0"/>
              <a:t> – We will be judged by God’s word, and it will expose our every secret. We will not stand unless we do what God says!</a:t>
            </a:r>
          </a:p>
          <a:p>
            <a:pPr lvl="0"/>
            <a:r>
              <a:rPr lang="en-US" b="1" dirty="0"/>
              <a:t>God is not mocked! (v. 6) (Cf. Galatians 6:7-8)</a:t>
            </a:r>
          </a:p>
          <a:p>
            <a:endParaRPr lang="en-US" dirty="0"/>
          </a:p>
        </p:txBody>
      </p:sp>
      <p:sp>
        <p:nvSpPr>
          <p:cNvPr id="4" name="Slide Number Placeholder 3"/>
          <p:cNvSpPr>
            <a:spLocks noGrp="1"/>
          </p:cNvSpPr>
          <p:nvPr>
            <p:ph type="sldNum" sz="quarter" idx="10"/>
          </p:nvPr>
        </p:nvSpPr>
        <p:spPr/>
        <p:txBody>
          <a:bodyPr/>
          <a:lstStyle/>
          <a:p>
            <a:fld id="{46D46257-1405-4B0C-8631-B3D342F56D36}" type="slidenum">
              <a:rPr lang="en-US" smtClean="0"/>
              <a:t>5</a:t>
            </a:fld>
            <a:endParaRPr lang="en-US"/>
          </a:p>
        </p:txBody>
      </p:sp>
    </p:spTree>
    <p:extLst>
      <p:ext uri="{BB962C8B-B14F-4D97-AF65-F5344CB8AC3E}">
        <p14:creationId xmlns:p14="http://schemas.microsoft.com/office/powerpoint/2010/main" val="168386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This is a Psalm of </a:t>
            </a:r>
            <a:r>
              <a:rPr lang="en-US" i="1" dirty="0"/>
              <a:t>Orientation</a:t>
            </a:r>
            <a:r>
              <a:rPr lang="en-US" dirty="0"/>
              <a:t> because it describes every man, whether good or evil, and reveals their inevitable, and immutable eternal whereabouts.</a:t>
            </a:r>
          </a:p>
          <a:p>
            <a:pPr marL="171450" lvl="0" indent="-171450">
              <a:buFont typeface="Arial" panose="020B0604020202020204" pitchFamily="34" charset="0"/>
              <a:buChar char="•"/>
            </a:pPr>
            <a:r>
              <a:rPr lang="en-US" b="1" dirty="0"/>
              <a:t>Because this truth is presented to us, we need only obey it to avoid the devastation of hell, and secure the wonders of heaven!</a:t>
            </a:r>
            <a:endParaRPr lang="en-US" dirty="0"/>
          </a:p>
          <a:p>
            <a:endParaRPr lang="en-US" dirty="0"/>
          </a:p>
        </p:txBody>
      </p:sp>
      <p:sp>
        <p:nvSpPr>
          <p:cNvPr id="4" name="Slide Number Placeholder 3"/>
          <p:cNvSpPr>
            <a:spLocks noGrp="1"/>
          </p:cNvSpPr>
          <p:nvPr>
            <p:ph type="sldNum" sz="quarter" idx="10"/>
          </p:nvPr>
        </p:nvSpPr>
        <p:spPr/>
        <p:txBody>
          <a:bodyPr/>
          <a:lstStyle/>
          <a:p>
            <a:fld id="{46D46257-1405-4B0C-8631-B3D342F56D36}" type="slidenum">
              <a:rPr lang="en-US" smtClean="0"/>
              <a:t>6</a:t>
            </a:fld>
            <a:endParaRPr lang="en-US"/>
          </a:p>
        </p:txBody>
      </p:sp>
    </p:spTree>
    <p:extLst>
      <p:ext uri="{BB962C8B-B14F-4D97-AF65-F5344CB8AC3E}">
        <p14:creationId xmlns:p14="http://schemas.microsoft.com/office/powerpoint/2010/main" val="968864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A50FDE-A2D3-4B47-9423-4B1CBF149087}"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169531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50FDE-A2D3-4B47-9423-4B1CBF149087}"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110744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50FDE-A2D3-4B47-9423-4B1CBF149087}"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236713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A50FDE-A2D3-4B47-9423-4B1CBF149087}"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20712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50FDE-A2D3-4B47-9423-4B1CBF149087}"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39827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A50FDE-A2D3-4B47-9423-4B1CBF149087}"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118991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A50FDE-A2D3-4B47-9423-4B1CBF149087}"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70183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A50FDE-A2D3-4B47-9423-4B1CBF149087}"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353560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50FDE-A2D3-4B47-9423-4B1CBF149087}"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134254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0FDE-A2D3-4B47-9423-4B1CBF149087}"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224805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50FDE-A2D3-4B47-9423-4B1CBF149087}"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58119-4BE0-4B28-A380-EFC3647670B2}" type="slidenum">
              <a:rPr lang="en-US" smtClean="0"/>
              <a:t>‹#›</a:t>
            </a:fld>
            <a:endParaRPr lang="en-US"/>
          </a:p>
        </p:txBody>
      </p:sp>
    </p:spTree>
    <p:extLst>
      <p:ext uri="{BB962C8B-B14F-4D97-AF65-F5344CB8AC3E}">
        <p14:creationId xmlns:p14="http://schemas.microsoft.com/office/powerpoint/2010/main" val="338829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50FDE-A2D3-4B47-9423-4B1CBF149087}" type="datetimeFigureOut">
              <a:rPr lang="en-US" smtClean="0"/>
              <a:t>3/13/2016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58119-4BE0-4B28-A380-EFC3647670B2}" type="slidenum">
              <a:rPr lang="en-US" smtClean="0"/>
              <a:t>‹#›</a:t>
            </a:fld>
            <a:endParaRPr lang="en-US"/>
          </a:p>
        </p:txBody>
      </p:sp>
    </p:spTree>
    <p:extLst>
      <p:ext uri="{BB962C8B-B14F-4D97-AF65-F5344CB8AC3E}">
        <p14:creationId xmlns:p14="http://schemas.microsoft.com/office/powerpoint/2010/main" val="3715924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8362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425"/>
            <a:ext cx="7772400" cy="1777283"/>
          </a:xfrm>
        </p:spPr>
        <p:txBody>
          <a:bodyPr>
            <a:normAutofit/>
          </a:bodyPr>
          <a:lstStyle/>
          <a:p>
            <a:r>
              <a:rPr lang="en-US" sz="8800" b="1" dirty="0" smtClean="0">
                <a:latin typeface="Edwardian Script ITC" panose="030303020407070D0804" pitchFamily="66" charset="0"/>
              </a:rPr>
              <a:t>Tree</a:t>
            </a:r>
            <a:r>
              <a:rPr lang="en-US" b="1" dirty="0" smtClean="0">
                <a:latin typeface="Edwardian Script ITC" panose="030303020407070D0804" pitchFamily="66" charset="0"/>
              </a:rPr>
              <a:t> </a:t>
            </a:r>
            <a:r>
              <a:rPr lang="en-US" dirty="0" smtClean="0">
                <a:latin typeface="Edwardian Script ITC" panose="030303020407070D0804" pitchFamily="66" charset="0"/>
              </a:rPr>
              <a:t>   </a:t>
            </a:r>
            <a:r>
              <a:rPr lang="en-US" sz="4000" b="1" dirty="0" smtClean="0"/>
              <a:t>and</a:t>
            </a:r>
            <a:r>
              <a:rPr lang="en-US" dirty="0" smtClean="0"/>
              <a:t> </a:t>
            </a:r>
            <a:r>
              <a:rPr lang="en-US" sz="8000" dirty="0" smtClean="0">
                <a:latin typeface="Blackadder ITC" panose="04020505051007020D02" pitchFamily="82" charset="0"/>
              </a:rPr>
              <a:t>Chaff</a:t>
            </a:r>
            <a:endParaRPr lang="en-US" dirty="0">
              <a:latin typeface="Blackadder ITC" panose="04020505051007020D02" pitchFamily="82" charset="0"/>
            </a:endParaRPr>
          </a:p>
        </p:txBody>
      </p:sp>
      <p:sp>
        <p:nvSpPr>
          <p:cNvPr id="3" name="Subtitle 2"/>
          <p:cNvSpPr>
            <a:spLocks noGrp="1"/>
          </p:cNvSpPr>
          <p:nvPr>
            <p:ph type="subTitle" idx="1"/>
          </p:nvPr>
        </p:nvSpPr>
        <p:spPr>
          <a:xfrm>
            <a:off x="1155880" y="5615189"/>
            <a:ext cx="6858000" cy="953036"/>
          </a:xfrm>
        </p:spPr>
        <p:txBody>
          <a:bodyPr>
            <a:normAutofit/>
          </a:bodyPr>
          <a:lstStyle/>
          <a:p>
            <a:r>
              <a:rPr lang="en-US" sz="4000" i="1" dirty="0" smtClean="0"/>
              <a:t>Psalm 1</a:t>
            </a:r>
            <a:endParaRPr lang="en-US" sz="4000" i="1" dirty="0"/>
          </a:p>
        </p:txBody>
      </p:sp>
      <p:pic>
        <p:nvPicPr>
          <p:cNvPr id="4" name="Picture 3"/>
          <p:cNvPicPr>
            <a:picLocks noChangeAspect="1"/>
          </p:cNvPicPr>
          <p:nvPr/>
        </p:nvPicPr>
        <p:blipFill rotWithShape="1">
          <a:blip r:embed="rId3" cstate="print">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l="1273" t="7308" r="1301" b="18321"/>
          <a:stretch/>
        </p:blipFill>
        <p:spPr>
          <a:xfrm>
            <a:off x="0" y="1944707"/>
            <a:ext cx="9144000" cy="3490175"/>
          </a:xfrm>
          <a:prstGeom prst="rect">
            <a:avLst/>
          </a:prstGeom>
        </p:spPr>
      </p:pic>
      <p:cxnSp>
        <p:nvCxnSpPr>
          <p:cNvPr id="6" name="Straight Connector 5"/>
          <p:cNvCxnSpPr/>
          <p:nvPr/>
        </p:nvCxnSpPr>
        <p:spPr>
          <a:xfrm>
            <a:off x="-77272" y="1944709"/>
            <a:ext cx="93243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7272" y="5434884"/>
            <a:ext cx="93243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4729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Edwardian Script ITC" panose="030303020407070D0804" pitchFamily="66" charset="0"/>
              </a:rPr>
              <a:t>Righteous</a:t>
            </a:r>
            <a:r>
              <a:rPr lang="en-US" sz="4000" dirty="0" smtClean="0">
                <a:latin typeface="Edwardian Script ITC" panose="030303020407070D0804" pitchFamily="66" charset="0"/>
              </a:rPr>
              <a:t>   </a:t>
            </a:r>
            <a:r>
              <a:rPr lang="en-US" sz="2400" b="1" dirty="0" smtClean="0"/>
              <a:t>and</a:t>
            </a:r>
            <a:r>
              <a:rPr lang="en-US" sz="4000" dirty="0" smtClean="0"/>
              <a:t> </a:t>
            </a:r>
            <a:r>
              <a:rPr lang="en-US" sz="5400" dirty="0" smtClean="0">
                <a:latin typeface="Blackadder ITC" panose="04020505051007020D02" pitchFamily="82" charset="0"/>
              </a:rPr>
              <a:t>Ungodly</a:t>
            </a:r>
            <a:endParaRPr lang="en-US" sz="4000" dirty="0"/>
          </a:p>
        </p:txBody>
      </p:sp>
      <p:sp>
        <p:nvSpPr>
          <p:cNvPr id="3" name="Content Placeholder 2"/>
          <p:cNvSpPr>
            <a:spLocks noGrp="1"/>
          </p:cNvSpPr>
          <p:nvPr>
            <p:ph idx="1"/>
          </p:nvPr>
        </p:nvSpPr>
        <p:spPr>
          <a:xfrm>
            <a:off x="628650" y="2018810"/>
            <a:ext cx="7886700" cy="4351338"/>
          </a:xfrm>
        </p:spPr>
        <p:txBody>
          <a:bodyPr>
            <a:normAutofit lnSpcReduction="10000"/>
          </a:bodyPr>
          <a:lstStyle/>
          <a:p>
            <a:pPr marL="0" indent="0" algn="ctr">
              <a:buNone/>
            </a:pPr>
            <a:endParaRPr lang="en-US" sz="1400" b="1" dirty="0" smtClean="0"/>
          </a:p>
          <a:p>
            <a:pPr marL="0" indent="0" algn="ctr">
              <a:buNone/>
            </a:pPr>
            <a:r>
              <a:rPr lang="en-US" sz="3600" b="1" dirty="0" smtClean="0"/>
              <a:t>Righteous Man Does NOT:</a:t>
            </a:r>
          </a:p>
          <a:p>
            <a:pPr marL="0" indent="0" algn="ctr">
              <a:buNone/>
            </a:pPr>
            <a:r>
              <a:rPr lang="en-US" sz="3200" dirty="0" smtClean="0"/>
              <a:t>Seek ungodly counsel – </a:t>
            </a:r>
            <a:r>
              <a:rPr lang="en-US" sz="3200" i="1" dirty="0" smtClean="0"/>
              <a:t>Jeremiah 10:23</a:t>
            </a:r>
          </a:p>
          <a:p>
            <a:pPr marL="0" indent="0" algn="ctr">
              <a:buNone/>
            </a:pPr>
            <a:r>
              <a:rPr lang="en-US" sz="3200" dirty="0" smtClean="0"/>
              <a:t>Linger in sin’s path – </a:t>
            </a:r>
            <a:r>
              <a:rPr lang="en-US" sz="3200" i="1" dirty="0" smtClean="0"/>
              <a:t>Romans 13:14</a:t>
            </a:r>
          </a:p>
          <a:p>
            <a:pPr marL="0" indent="0" algn="ctr">
              <a:buNone/>
            </a:pPr>
            <a:r>
              <a:rPr lang="en-US" sz="3200" dirty="0" smtClean="0"/>
              <a:t>Mock God – </a:t>
            </a:r>
            <a:r>
              <a:rPr lang="en-US" sz="3200" i="1" dirty="0" smtClean="0"/>
              <a:t>2 Peter 3:3-4</a:t>
            </a:r>
          </a:p>
          <a:p>
            <a:pPr marL="0" indent="0" algn="ctr">
              <a:buNone/>
            </a:pPr>
            <a:r>
              <a:rPr lang="en-US" sz="3600" b="1" dirty="0" smtClean="0"/>
              <a:t>Righteous Man DOES:</a:t>
            </a:r>
          </a:p>
          <a:p>
            <a:pPr marL="0" indent="0" algn="ctr">
              <a:buNone/>
            </a:pPr>
            <a:r>
              <a:rPr lang="en-US" sz="3200" dirty="0" smtClean="0"/>
              <a:t>Delight in God’s word – </a:t>
            </a:r>
            <a:r>
              <a:rPr lang="en-US" sz="3200" i="1" dirty="0" smtClean="0"/>
              <a:t>Psalm 19:7-10</a:t>
            </a:r>
          </a:p>
          <a:p>
            <a:pPr marL="0" indent="0" algn="ctr">
              <a:buNone/>
            </a:pPr>
            <a:r>
              <a:rPr lang="en-US" sz="3200" smtClean="0"/>
              <a:t>Study </a:t>
            </a:r>
            <a:r>
              <a:rPr lang="en-US" sz="3200" dirty="0" smtClean="0"/>
              <a:t>God’s word – </a:t>
            </a:r>
            <a:r>
              <a:rPr lang="en-US" sz="3200" i="1" dirty="0" smtClean="0"/>
              <a:t>Psalm 119:9-11</a:t>
            </a:r>
            <a:endParaRPr lang="en-US" sz="3200" i="1" dirty="0"/>
          </a:p>
        </p:txBody>
      </p:sp>
      <p:pic>
        <p:nvPicPr>
          <p:cNvPr id="4" name="Picture 3"/>
          <p:cNvPicPr>
            <a:picLocks noChangeAspect="1"/>
          </p:cNvPicPr>
          <p:nvPr/>
        </p:nvPicPr>
        <p:blipFill rotWithShape="1">
          <a:blip r:embed="rId3" cstate="print">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l="33932" t="12795" r="14886" b="11737"/>
          <a:stretch/>
        </p:blipFill>
        <p:spPr>
          <a:xfrm>
            <a:off x="6717403" y="365126"/>
            <a:ext cx="1797946" cy="13255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183987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Edwardian Script ITC" panose="030303020407070D0804" pitchFamily="66" charset="0"/>
              </a:rPr>
              <a:t>Tree</a:t>
            </a:r>
            <a:r>
              <a:rPr lang="en-US" sz="4000" b="1" dirty="0" smtClean="0">
                <a:latin typeface="Edwardian Script ITC" panose="030303020407070D0804" pitchFamily="66" charset="0"/>
              </a:rPr>
              <a:t> </a:t>
            </a:r>
            <a:r>
              <a:rPr lang="en-US" sz="4000" dirty="0" smtClean="0">
                <a:latin typeface="Edwardian Script ITC" panose="030303020407070D0804" pitchFamily="66" charset="0"/>
              </a:rPr>
              <a:t>   </a:t>
            </a:r>
            <a:r>
              <a:rPr lang="en-US" sz="2400" b="1" dirty="0" smtClean="0"/>
              <a:t>and</a:t>
            </a:r>
            <a:r>
              <a:rPr lang="en-US" sz="4000" dirty="0" smtClean="0"/>
              <a:t> </a:t>
            </a:r>
            <a:r>
              <a:rPr lang="en-US" sz="5400" dirty="0">
                <a:latin typeface="Blackadder ITC" panose="04020505051007020D02" pitchFamily="82" charset="0"/>
              </a:rPr>
              <a:t>Chaff</a:t>
            </a:r>
            <a:endParaRPr lang="en-US" sz="4000" dirty="0"/>
          </a:p>
        </p:txBody>
      </p:sp>
      <p:sp>
        <p:nvSpPr>
          <p:cNvPr id="3" name="Content Placeholder 2"/>
          <p:cNvSpPr>
            <a:spLocks noGrp="1"/>
          </p:cNvSpPr>
          <p:nvPr>
            <p:ph idx="1"/>
          </p:nvPr>
        </p:nvSpPr>
        <p:spPr>
          <a:xfrm>
            <a:off x="628650" y="2018810"/>
            <a:ext cx="7886700" cy="4351338"/>
          </a:xfrm>
        </p:spPr>
        <p:txBody>
          <a:bodyPr/>
          <a:lstStyle/>
          <a:p>
            <a:pPr marL="0" indent="0" algn="ctr">
              <a:buNone/>
            </a:pPr>
            <a:endParaRPr lang="en-US" sz="2000" b="1" dirty="0" smtClean="0"/>
          </a:p>
          <a:p>
            <a:pPr marL="0" indent="0" algn="ctr">
              <a:buNone/>
            </a:pPr>
            <a:r>
              <a:rPr lang="en-US" sz="3600" b="1" dirty="0" smtClean="0"/>
              <a:t>Righteous = nourished tree</a:t>
            </a:r>
          </a:p>
          <a:p>
            <a:pPr marL="0" indent="0" algn="ctr">
              <a:buNone/>
            </a:pPr>
            <a:r>
              <a:rPr lang="en-US" sz="3200" dirty="0" smtClean="0"/>
              <a:t>Planted by water source.</a:t>
            </a:r>
          </a:p>
          <a:p>
            <a:pPr marL="0" indent="0" algn="ctr">
              <a:buNone/>
            </a:pPr>
            <a:r>
              <a:rPr lang="en-US" sz="3200" dirty="0" smtClean="0"/>
              <a:t>Bears fruit. (Prospers)</a:t>
            </a:r>
          </a:p>
          <a:p>
            <a:pPr marL="0" indent="0" algn="ctr">
              <a:buNone/>
            </a:pPr>
            <a:r>
              <a:rPr lang="en-US" sz="3600" b="1" dirty="0" smtClean="0"/>
              <a:t>Ungodly = useless chaff</a:t>
            </a:r>
          </a:p>
          <a:p>
            <a:pPr marL="0" indent="0" algn="ctr">
              <a:buNone/>
            </a:pPr>
            <a:r>
              <a:rPr lang="en-US" sz="3200" dirty="0" smtClean="0"/>
              <a:t>Refuse of grain.</a:t>
            </a:r>
          </a:p>
          <a:p>
            <a:pPr marL="0" indent="0" algn="ctr">
              <a:buNone/>
            </a:pPr>
            <a:r>
              <a:rPr lang="en-US" sz="3200" dirty="0" smtClean="0"/>
              <a:t>Easily disposed. </a:t>
            </a:r>
            <a:endParaRPr lang="en-US" sz="3200" dirty="0"/>
          </a:p>
        </p:txBody>
      </p:sp>
      <p:pic>
        <p:nvPicPr>
          <p:cNvPr id="4" name="Picture 3"/>
          <p:cNvPicPr>
            <a:picLocks noChangeAspect="1"/>
          </p:cNvPicPr>
          <p:nvPr/>
        </p:nvPicPr>
        <p:blipFill rotWithShape="1">
          <a:blip r:embed="rId3" cstate="print">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l="33932" t="12795" r="14886" b="11737"/>
          <a:stretch/>
        </p:blipFill>
        <p:spPr>
          <a:xfrm>
            <a:off x="6717403" y="365126"/>
            <a:ext cx="1797946" cy="13255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3176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Edwardian Script ITC" panose="030303020407070D0804" pitchFamily="66" charset="0"/>
              </a:rPr>
              <a:t>Reward</a:t>
            </a:r>
            <a:r>
              <a:rPr lang="en-US" sz="4000" b="1" dirty="0" smtClean="0">
                <a:latin typeface="Edwardian Script ITC" panose="030303020407070D0804" pitchFamily="66" charset="0"/>
              </a:rPr>
              <a:t> </a:t>
            </a:r>
            <a:r>
              <a:rPr lang="en-US" sz="4000" dirty="0" smtClean="0">
                <a:latin typeface="Edwardian Script ITC" panose="030303020407070D0804" pitchFamily="66" charset="0"/>
              </a:rPr>
              <a:t>   </a:t>
            </a:r>
            <a:r>
              <a:rPr lang="en-US" sz="2400" b="1" dirty="0" smtClean="0"/>
              <a:t>and</a:t>
            </a:r>
            <a:r>
              <a:rPr lang="en-US" sz="4000" dirty="0" smtClean="0"/>
              <a:t> </a:t>
            </a:r>
            <a:r>
              <a:rPr lang="en-US" sz="5400" dirty="0" smtClean="0">
                <a:latin typeface="Blackadder ITC" panose="04020505051007020D02" pitchFamily="82" charset="0"/>
              </a:rPr>
              <a:t>Punishment</a:t>
            </a:r>
            <a:endParaRPr lang="en-US" sz="4000" dirty="0"/>
          </a:p>
        </p:txBody>
      </p:sp>
      <p:sp>
        <p:nvSpPr>
          <p:cNvPr id="3" name="Content Placeholder 2"/>
          <p:cNvSpPr>
            <a:spLocks noGrp="1"/>
          </p:cNvSpPr>
          <p:nvPr>
            <p:ph idx="1"/>
          </p:nvPr>
        </p:nvSpPr>
        <p:spPr>
          <a:xfrm>
            <a:off x="628650" y="2018810"/>
            <a:ext cx="7886700" cy="4351338"/>
          </a:xfrm>
        </p:spPr>
        <p:txBody>
          <a:bodyPr/>
          <a:lstStyle/>
          <a:p>
            <a:pPr marL="0" indent="0" algn="ctr">
              <a:buNone/>
            </a:pPr>
            <a:endParaRPr lang="en-US" sz="4400" b="1" dirty="0" smtClean="0"/>
          </a:p>
          <a:p>
            <a:pPr marL="0" indent="0" algn="ctr">
              <a:buNone/>
            </a:pPr>
            <a:r>
              <a:rPr lang="en-US" sz="3600" b="1" dirty="0" smtClean="0"/>
              <a:t>Righteous are Rewarded and        Ungodly are Punished</a:t>
            </a:r>
          </a:p>
          <a:p>
            <a:pPr marL="0" indent="0" algn="ctr">
              <a:buNone/>
            </a:pPr>
            <a:r>
              <a:rPr lang="en-US" sz="3200" i="1" dirty="0" smtClean="0"/>
              <a:t>Matthew 25:31-32; Hebrews 4:12-13</a:t>
            </a:r>
          </a:p>
          <a:p>
            <a:pPr marL="0" indent="0" algn="ctr">
              <a:buNone/>
            </a:pPr>
            <a:r>
              <a:rPr lang="en-US" sz="3600" b="1" dirty="0" smtClean="0"/>
              <a:t>God is not Mocked</a:t>
            </a:r>
          </a:p>
          <a:p>
            <a:pPr marL="0" indent="0" algn="ctr">
              <a:buNone/>
            </a:pPr>
            <a:r>
              <a:rPr lang="en-US" sz="3200" i="1" dirty="0" smtClean="0"/>
              <a:t>Galatians 6:7-8</a:t>
            </a:r>
            <a:endParaRPr lang="en-US" sz="3200" i="1" dirty="0"/>
          </a:p>
        </p:txBody>
      </p:sp>
      <p:pic>
        <p:nvPicPr>
          <p:cNvPr id="4" name="Picture 3"/>
          <p:cNvPicPr>
            <a:picLocks noChangeAspect="1"/>
          </p:cNvPicPr>
          <p:nvPr/>
        </p:nvPicPr>
        <p:blipFill rotWithShape="1">
          <a:blip r:embed="rId3" cstate="print">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l="33932" t="12795" r="14886" b="11737"/>
          <a:stretch/>
        </p:blipFill>
        <p:spPr>
          <a:xfrm>
            <a:off x="6717403" y="365126"/>
            <a:ext cx="1797946" cy="13255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454967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425"/>
            <a:ext cx="7772400" cy="1777283"/>
          </a:xfrm>
        </p:spPr>
        <p:txBody>
          <a:bodyPr>
            <a:normAutofit/>
          </a:bodyPr>
          <a:lstStyle/>
          <a:p>
            <a:r>
              <a:rPr lang="en-US" sz="8800" b="1" dirty="0" smtClean="0">
                <a:latin typeface="Edwardian Script ITC" panose="030303020407070D0804" pitchFamily="66" charset="0"/>
              </a:rPr>
              <a:t>Tree</a:t>
            </a:r>
            <a:r>
              <a:rPr lang="en-US" b="1" dirty="0">
                <a:latin typeface="Edwardian Script ITC" panose="030303020407070D0804" pitchFamily="66" charset="0"/>
              </a:rPr>
              <a:t> </a:t>
            </a:r>
            <a:r>
              <a:rPr lang="en-US" dirty="0" smtClean="0">
                <a:latin typeface="Edwardian Script ITC" panose="030303020407070D0804" pitchFamily="66" charset="0"/>
              </a:rPr>
              <a:t>   </a:t>
            </a:r>
            <a:r>
              <a:rPr lang="en-US" sz="4000" b="1" dirty="0" smtClean="0"/>
              <a:t>and</a:t>
            </a:r>
            <a:r>
              <a:rPr lang="en-US" dirty="0" smtClean="0"/>
              <a:t> </a:t>
            </a:r>
            <a:r>
              <a:rPr lang="en-US" sz="8000" dirty="0" smtClean="0">
                <a:latin typeface="Blackadder ITC" panose="04020505051007020D02" pitchFamily="82" charset="0"/>
              </a:rPr>
              <a:t>Chaff</a:t>
            </a:r>
            <a:endParaRPr lang="en-US" dirty="0">
              <a:latin typeface="Blackadder ITC" panose="04020505051007020D02" pitchFamily="82" charset="0"/>
            </a:endParaRPr>
          </a:p>
        </p:txBody>
      </p:sp>
      <p:sp>
        <p:nvSpPr>
          <p:cNvPr id="3" name="Subtitle 2"/>
          <p:cNvSpPr>
            <a:spLocks noGrp="1"/>
          </p:cNvSpPr>
          <p:nvPr>
            <p:ph type="subTitle" idx="1"/>
          </p:nvPr>
        </p:nvSpPr>
        <p:spPr>
          <a:xfrm>
            <a:off x="1155880" y="5615189"/>
            <a:ext cx="6858000" cy="953036"/>
          </a:xfrm>
        </p:spPr>
        <p:txBody>
          <a:bodyPr>
            <a:normAutofit/>
          </a:bodyPr>
          <a:lstStyle/>
          <a:p>
            <a:r>
              <a:rPr lang="en-US" sz="4000" i="1" dirty="0" smtClean="0"/>
              <a:t>Psalm 1</a:t>
            </a:r>
            <a:endParaRPr lang="en-US" sz="4000" i="1" dirty="0"/>
          </a:p>
        </p:txBody>
      </p:sp>
      <p:pic>
        <p:nvPicPr>
          <p:cNvPr id="4" name="Picture 3"/>
          <p:cNvPicPr>
            <a:picLocks noChangeAspect="1"/>
          </p:cNvPicPr>
          <p:nvPr/>
        </p:nvPicPr>
        <p:blipFill rotWithShape="1">
          <a:blip r:embed="rId3" cstate="print">
            <a:extLst>
              <a:ext uri="{BEBA8EAE-BF5A-486C-A8C5-ECC9F3942E4B}">
                <a14:imgProps xmlns:a14="http://schemas.microsoft.com/office/drawing/2010/main">
                  <a14:imgLayer r:embed="rId4">
                    <a14:imgEffect>
                      <a14:artisticPaintBrush/>
                    </a14:imgEffect>
                  </a14:imgLayer>
                </a14:imgProps>
              </a:ext>
              <a:ext uri="{28A0092B-C50C-407E-A947-70E740481C1C}">
                <a14:useLocalDpi xmlns:a14="http://schemas.microsoft.com/office/drawing/2010/main" val="0"/>
              </a:ext>
            </a:extLst>
          </a:blip>
          <a:srcRect l="1273" t="7308" r="1301" b="18321"/>
          <a:stretch/>
        </p:blipFill>
        <p:spPr>
          <a:xfrm>
            <a:off x="0" y="1944707"/>
            <a:ext cx="9144000" cy="3490175"/>
          </a:xfrm>
          <a:prstGeom prst="rect">
            <a:avLst/>
          </a:prstGeom>
        </p:spPr>
      </p:pic>
      <p:cxnSp>
        <p:nvCxnSpPr>
          <p:cNvPr id="6" name="Straight Connector 5"/>
          <p:cNvCxnSpPr/>
          <p:nvPr/>
        </p:nvCxnSpPr>
        <p:spPr>
          <a:xfrm>
            <a:off x="-77272" y="1944709"/>
            <a:ext cx="93243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7272" y="5434884"/>
            <a:ext cx="932430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610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1306</Words>
  <Application>Microsoft Office PowerPoint</Application>
  <PresentationFormat>On-screen Show (4:3)</PresentationFormat>
  <Paragraphs>97</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Blackadder ITC</vt:lpstr>
      <vt:lpstr>Calibri</vt:lpstr>
      <vt:lpstr>Calibri Light</vt:lpstr>
      <vt:lpstr>Edwardian Script ITC</vt:lpstr>
      <vt:lpstr>Wingdings</vt:lpstr>
      <vt:lpstr>Office Theme</vt:lpstr>
      <vt:lpstr>PowerPoint Presentation</vt:lpstr>
      <vt:lpstr>Tree    and Chaff</vt:lpstr>
      <vt:lpstr>Righteous   and Ungodly</vt:lpstr>
      <vt:lpstr>Tree    and Chaff</vt:lpstr>
      <vt:lpstr>Reward    and Punishment</vt:lpstr>
      <vt:lpstr>Tree    and Chaff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11</cp:revision>
  <dcterms:created xsi:type="dcterms:W3CDTF">2016-03-12T23:16:41Z</dcterms:created>
  <dcterms:modified xsi:type="dcterms:W3CDTF">2016-03-13T13:22:21Z</dcterms:modified>
</cp:coreProperties>
</file>