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E0A74-9E91-4E79-A1E8-BE4E9E547B42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AA43D-5FF3-4FCE-98FE-25BF4B490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A43D-5FF3-4FCE-98FE-25BF4B490E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1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10:24-25; 3:12-15</a:t>
            </a:r>
            <a:endParaRPr lang="en-US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20:7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Disciples gathered to take the LS and listen to the word of God presented by the apostle Paul.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not a one-time occasion, but a weekly event.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Until the Lord comes again we proclaim His death (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11:26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continue in the Apostle’s doctrine as did the 1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 Christians (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2:42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sinful to forsake such an assembly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10:24-25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often turn to this passage to condemn the sinfulness of forsaking the assembly. This is just, but a closer consideration is beneficial.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assembly (while a place of edification, and worship to God) is also designed by God for the mutual benefit of members in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exhortation (encouragement; comfort; console; strengthen)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life a Christian chooses is described by Jesus as </a:t>
            </a:r>
            <a:r>
              <a:rPr lang="en-US" b="1" i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“narrow…and difficult” (Matthew 7:14)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Temptation –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6:12; Galatians 5:17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(We wrestle with temptation.)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Persecution –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3:12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(Exactly what the Hebrew writer’s audience was going through.)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great day approaching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25b)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Destruction of Jerusalem A.D. 70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would be a terrible manifestation of God’s judgment on the Jewish people.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require great strength and faith to carry on in such a discouraging time.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Encouragement was needed in preparation for that day, and until that day so as to prevent apostasy.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day of the Lord (second coming of Christ)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do not know that day or hour, and sometimes grow restless or discouraged. Encouragement is needed.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3:12-15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Exhortation is not just a responsibility a Christian has to fulfill in the assembly, but daily!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Exhortation is not solely accomplished in worship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encouragement and consolation comes from the edification received in worship, but our communication is not to end there.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Exhortation – to address, speak to, (call to, call upon), which may be done in the way of exhortation, entreaty, comfort, instruction, etc. (Strong)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exhort one another we must reach out, and call upon.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requires awareness, and effort. (</a:t>
            </a:r>
            <a:r>
              <a:rPr lang="en-US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showing up last minute to services and leaving right after. Or only showing up on Sunday morning. Or only associating with brethren at the assembly.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Christians, we are to be Exhorting One Another. We must consider 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proper ways to exhort, the traits of an exhorter, and we must be willing to receive exhortation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A43D-5FF3-4FCE-98FE-25BF4B490E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99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Exhortation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most things, exhortation can be done in a wrong way, or for a wrong reason. We must not be guilty of either.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Proper Exhortation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Thessalonians 2:1-12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truth, not error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3-4)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encouragement coming from error can do no good.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benefit of encouragement comes from the source of power to move us – the gospel. 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(Most try to encourage with stories.)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purity, not uncleanness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3, 10)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encourage as those who are unrighteous.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encourage unrighteousness.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honesty, not deceit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3, 5)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Encouragement is not a trick of influence.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an act of integrity and love.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father, not in covetousness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11, 5-6)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Encouragement should not be a trapped laid for selfish gain – taking advantage of someone’s hardship.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a father encourages his kid for his benefit, so we encourage each other.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Pleasing God, not men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of optimistic and loving people who are always seeking to help others. This attitude is noticed.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want to be noticed by God, not men. (What is your motive?)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A43D-5FF3-4FCE-98FE-25BF4B490E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0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Traits of an Exhorter – Barnabas (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4:36; </a:t>
            </a:r>
            <a:r>
              <a:rPr lang="en-US" b="1" u="sng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11:19-24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Considerate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22)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entire concept of encouraging another comes from being considerate of their well-being. This is a sign of brotherly love.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10:24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Assembly should be and is a sign of being considerate of others.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Observant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exhort another, one must be aware of their situation to know what to do/say, and when to do/say.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12:6, 8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Exhortation is something we can all do, we must simply be aware of our brethren in order to exhort them.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Avoids Hypocrisy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Encouragement is not very encouraging coming from one who is a hypocrite.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7:3-5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order to help another we must straighten out our own lives.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of God’s Word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Wise council comes from one directed by the Holy Spirit.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2:20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greatest exhorter – Christ – can live in us and help us to exhort as well. (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1:3-4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Faithful 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one who trusts in God and acts accordingly can be effective in encouraging others to do the same.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17:5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Apostles after being told to forgive a brother continually upon repentance. (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were they to be ambassadors of Christ without great faith?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A43D-5FF3-4FCE-98FE-25BF4B490E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3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Receiving Exhortation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implication that comes with our responsibility to exhort one another is the responsibility to receive that exhortation from one another.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13:22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entire epistle to the Hebrews was one of exhortation.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continually admonished them for wrong doing, and encouraged them to continue faithfully.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fight the urge act out against exhortation, and instead allow ourselves to benefit from it.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A43D-5FF3-4FCE-98FE-25BF4B490E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continually consider one another through selfless exhortation.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love for the brethren should abound. It should lead to action.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be willing to go out of our way for each other, and have serious concern one for another.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A43D-5FF3-4FCE-98FE-25BF4B490E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9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3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6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9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7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8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1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6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E8EA-1166-4ABC-87DF-1C6E7AF5758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01A47-C27B-4DFD-85C3-38405EDB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79361" y="1869337"/>
            <a:ext cx="7772400" cy="2387600"/>
          </a:xfrm>
        </p:spPr>
        <p:txBody>
          <a:bodyPr>
            <a:noAutofit/>
          </a:bodyPr>
          <a:lstStyle/>
          <a:p>
            <a:r>
              <a:rPr lang="en-US" sz="8800" dirty="0" smtClean="0">
                <a:effectLst>
                  <a:glow rad="101600">
                    <a:schemeClr val="bg1">
                      <a:alpha val="85000"/>
                    </a:schemeClr>
                  </a:glow>
                </a:effectLst>
                <a:latin typeface="Brush Script MT" panose="03060802040406070304" pitchFamily="66" charset="0"/>
              </a:rPr>
              <a:t>Exhorting One Another</a:t>
            </a:r>
            <a:endParaRPr lang="en-US" sz="8800" dirty="0">
              <a:effectLst>
                <a:glow rad="101600">
                  <a:schemeClr val="bg1">
                    <a:alpha val="85000"/>
                  </a:schemeClr>
                </a:glow>
              </a:effectLst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2161" y="4065678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Hebrews 10:24-25; </a:t>
            </a:r>
          </a:p>
          <a:p>
            <a:r>
              <a:rPr lang="en-US" sz="3200" i="1" dirty="0" smtClean="0"/>
              <a:t>3:12-15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3910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glow rad="139700">
                    <a:schemeClr val="bg1">
                      <a:alpha val="85000"/>
                    </a:schemeClr>
                  </a:glow>
                </a:effectLst>
                <a:latin typeface="Brush Script MT" panose="03060802040406070304" pitchFamily="66" charset="0"/>
              </a:rPr>
              <a:t>Proper Exhortation</a:t>
            </a:r>
            <a:endParaRPr lang="en-US" sz="6600" dirty="0">
              <a:effectLst>
                <a:glow rad="139700">
                  <a:schemeClr val="bg1">
                    <a:alpha val="85000"/>
                  </a:schemeClr>
                </a:glow>
              </a:effectLst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  <a:effectLst>
            <a:glow rad="12700">
              <a:schemeClr val="bg1">
                <a:alpha val="66000"/>
              </a:schemeClr>
            </a:glow>
            <a:softEdge rad="190500"/>
          </a:effectLst>
        </p:spPr>
        <p:txBody>
          <a:bodyPr/>
          <a:lstStyle/>
          <a:p>
            <a:pPr marL="0" indent="0" algn="ctr">
              <a:buNone/>
            </a:pPr>
            <a:r>
              <a:rPr lang="en-US" sz="3600" i="1" dirty="0" smtClean="0"/>
              <a:t>1 Thessalonians 2:1-12</a:t>
            </a:r>
          </a:p>
          <a:p>
            <a:pPr marL="0" indent="0" algn="ctr">
              <a:buNone/>
            </a:pPr>
            <a:r>
              <a:rPr lang="en-US" sz="3600" b="1" dirty="0" smtClean="0"/>
              <a:t>In truth, not error </a:t>
            </a:r>
            <a:r>
              <a:rPr lang="en-US" sz="3600" dirty="0" smtClean="0"/>
              <a:t>– </a:t>
            </a:r>
            <a:r>
              <a:rPr lang="en-US" sz="3600" i="1" dirty="0" smtClean="0"/>
              <a:t>(v. 3-4)</a:t>
            </a:r>
          </a:p>
          <a:p>
            <a:pPr marL="0" indent="0" algn="ctr">
              <a:buNone/>
            </a:pPr>
            <a:r>
              <a:rPr lang="en-US" sz="3600" b="1" dirty="0" smtClean="0"/>
              <a:t>In </a:t>
            </a:r>
            <a:r>
              <a:rPr lang="en-US" sz="3600" b="1" dirty="0"/>
              <a:t>purity, not </a:t>
            </a:r>
            <a:r>
              <a:rPr lang="en-US" sz="3600" b="1" dirty="0" smtClean="0"/>
              <a:t>uncleanness </a:t>
            </a:r>
            <a:r>
              <a:rPr lang="en-US" sz="3600" dirty="0" smtClean="0"/>
              <a:t>– </a:t>
            </a:r>
            <a:r>
              <a:rPr lang="en-US" sz="3600" i="1" dirty="0" smtClean="0"/>
              <a:t>(v</a:t>
            </a:r>
            <a:r>
              <a:rPr lang="en-US" sz="3600" i="1" dirty="0"/>
              <a:t>. 3, 10</a:t>
            </a:r>
            <a:r>
              <a:rPr lang="en-US" sz="3600" i="1" dirty="0" smtClean="0"/>
              <a:t>)</a:t>
            </a:r>
          </a:p>
          <a:p>
            <a:pPr marL="0" indent="0" algn="ctr">
              <a:buNone/>
            </a:pPr>
            <a:r>
              <a:rPr lang="en-US" sz="3600" b="1" dirty="0" smtClean="0"/>
              <a:t>In </a:t>
            </a:r>
            <a:r>
              <a:rPr lang="en-US" sz="3600" b="1" dirty="0"/>
              <a:t>honesty, not </a:t>
            </a:r>
            <a:r>
              <a:rPr lang="en-US" sz="3600" b="1" dirty="0" smtClean="0"/>
              <a:t>deceit </a:t>
            </a:r>
            <a:r>
              <a:rPr lang="en-US" sz="3600" dirty="0" smtClean="0"/>
              <a:t>– </a:t>
            </a:r>
            <a:r>
              <a:rPr lang="en-US" sz="3600" i="1" dirty="0" smtClean="0"/>
              <a:t>(</a:t>
            </a:r>
            <a:r>
              <a:rPr lang="en-US" sz="3600" i="1" dirty="0"/>
              <a:t>v. 3, 5</a:t>
            </a:r>
            <a:r>
              <a:rPr lang="en-US" sz="3600" i="1" dirty="0" smtClean="0"/>
              <a:t>)</a:t>
            </a:r>
          </a:p>
          <a:p>
            <a:pPr marL="0" indent="0" algn="ctr">
              <a:buNone/>
            </a:pPr>
            <a:r>
              <a:rPr lang="en-US" sz="3600" b="1" dirty="0" smtClean="0"/>
              <a:t>As </a:t>
            </a:r>
            <a:r>
              <a:rPr lang="en-US" sz="3600" b="1" dirty="0"/>
              <a:t>a father, not in </a:t>
            </a:r>
            <a:r>
              <a:rPr lang="en-US" sz="3600" b="1" dirty="0" smtClean="0"/>
              <a:t>covetousness               </a:t>
            </a:r>
            <a:r>
              <a:rPr lang="en-US" sz="3600" dirty="0" smtClean="0"/>
              <a:t>– </a:t>
            </a:r>
            <a:r>
              <a:rPr lang="en-US" sz="3600" i="1" dirty="0" smtClean="0"/>
              <a:t>(</a:t>
            </a:r>
            <a:r>
              <a:rPr lang="en-US" sz="3600" i="1" dirty="0"/>
              <a:t>v. 11, 5-6</a:t>
            </a:r>
            <a:r>
              <a:rPr lang="en-US" sz="3600" i="1" dirty="0" smtClean="0"/>
              <a:t>)</a:t>
            </a:r>
          </a:p>
          <a:p>
            <a:pPr marL="0" indent="0" algn="ctr">
              <a:buNone/>
            </a:pPr>
            <a:r>
              <a:rPr lang="en-US" sz="3600" b="1" dirty="0" smtClean="0"/>
              <a:t>Pleasing </a:t>
            </a:r>
            <a:r>
              <a:rPr lang="en-US" sz="3600" b="1" dirty="0"/>
              <a:t>God, not </a:t>
            </a:r>
            <a:r>
              <a:rPr lang="en-US" sz="3600" b="1" dirty="0" smtClean="0"/>
              <a:t>men </a:t>
            </a:r>
            <a:r>
              <a:rPr lang="en-US" sz="3600" dirty="0" smtClean="0"/>
              <a:t>– </a:t>
            </a:r>
            <a:r>
              <a:rPr lang="en-US" sz="3600" i="1" dirty="0" smtClean="0"/>
              <a:t>(</a:t>
            </a:r>
            <a:r>
              <a:rPr lang="en-US" sz="3600" i="1" dirty="0"/>
              <a:t>v. 4</a:t>
            </a:r>
            <a:r>
              <a:rPr lang="en-US" sz="3600" i="1" dirty="0" smtClean="0"/>
              <a:t>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98130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glow rad="139700">
                    <a:schemeClr val="bg1">
                      <a:alpha val="85000"/>
                    </a:schemeClr>
                  </a:glow>
                </a:effectLst>
                <a:latin typeface="Brush Script MT" panose="03060802040406070304" pitchFamily="66" charset="0"/>
              </a:rPr>
              <a:t>Traits of an Exhorter</a:t>
            </a:r>
            <a:endParaRPr lang="en-US" sz="6600" dirty="0">
              <a:effectLst>
                <a:glow rad="139700">
                  <a:schemeClr val="bg1">
                    <a:alpha val="85000"/>
                  </a:schemeClr>
                </a:glow>
              </a:effectLst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  <a:effectLst>
            <a:glow rad="12700">
              <a:schemeClr val="bg1">
                <a:alpha val="66000"/>
              </a:schemeClr>
            </a:glow>
            <a:softEdge rad="190500"/>
          </a:effectLst>
        </p:spPr>
        <p:txBody>
          <a:bodyPr/>
          <a:lstStyle/>
          <a:p>
            <a:pPr marL="0" indent="0" algn="ctr">
              <a:buNone/>
            </a:pPr>
            <a:r>
              <a:rPr lang="en-US" sz="3600" i="1" dirty="0" smtClean="0"/>
              <a:t>Barnabas – Acts 4:36; 11:19-24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r>
              <a:rPr lang="en-US" sz="3600" b="1" dirty="0" smtClean="0"/>
              <a:t>Considerate </a:t>
            </a:r>
            <a:r>
              <a:rPr lang="en-US" sz="3600" dirty="0" smtClean="0"/>
              <a:t>– </a:t>
            </a:r>
            <a:r>
              <a:rPr lang="en-US" sz="3600" i="1" dirty="0" smtClean="0"/>
              <a:t>Hebrews 10:24</a:t>
            </a:r>
          </a:p>
          <a:p>
            <a:pPr marL="0" indent="0" algn="ctr">
              <a:buNone/>
            </a:pPr>
            <a:r>
              <a:rPr lang="en-US" sz="3600" b="1" dirty="0" smtClean="0"/>
              <a:t>Observant </a:t>
            </a:r>
            <a:r>
              <a:rPr lang="en-US" sz="3600" dirty="0" smtClean="0"/>
              <a:t>– </a:t>
            </a:r>
            <a:r>
              <a:rPr lang="en-US" sz="3600" i="1" dirty="0" smtClean="0"/>
              <a:t>Romans 12:6, 8</a:t>
            </a:r>
          </a:p>
          <a:p>
            <a:pPr marL="0" indent="0" algn="ctr">
              <a:buNone/>
            </a:pPr>
            <a:r>
              <a:rPr lang="en-US" sz="3600" b="1" dirty="0" smtClean="0"/>
              <a:t>Avoids Hypocrisy </a:t>
            </a:r>
            <a:r>
              <a:rPr lang="en-US" sz="3600" dirty="0" smtClean="0"/>
              <a:t>– </a:t>
            </a:r>
            <a:r>
              <a:rPr lang="en-US" sz="3600" i="1" dirty="0" smtClean="0"/>
              <a:t>Matthew 7:3-5</a:t>
            </a:r>
          </a:p>
          <a:p>
            <a:pPr marL="0" indent="0" algn="ctr">
              <a:buNone/>
            </a:pPr>
            <a:r>
              <a:rPr lang="en-US" sz="3600" b="1" dirty="0" smtClean="0"/>
              <a:t>Full of God’s Word </a:t>
            </a:r>
            <a:r>
              <a:rPr lang="en-US" sz="3600" dirty="0" smtClean="0"/>
              <a:t>– </a:t>
            </a:r>
            <a:r>
              <a:rPr lang="en-US" sz="3600" i="1" dirty="0" smtClean="0"/>
              <a:t>Galatians 2:20</a:t>
            </a:r>
          </a:p>
          <a:p>
            <a:pPr marL="0" indent="0" algn="ctr">
              <a:buNone/>
            </a:pPr>
            <a:r>
              <a:rPr lang="en-US" sz="3600" b="1" dirty="0" smtClean="0"/>
              <a:t>Faithful </a:t>
            </a:r>
            <a:r>
              <a:rPr lang="en-US" sz="3600" dirty="0" smtClean="0"/>
              <a:t>– </a:t>
            </a:r>
            <a:r>
              <a:rPr lang="en-US" sz="3600" i="1" dirty="0" smtClean="0"/>
              <a:t>Luke 17:5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88863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glow rad="139700">
                    <a:schemeClr val="bg1">
                      <a:alpha val="85000"/>
                    </a:schemeClr>
                  </a:glow>
                </a:effectLst>
                <a:latin typeface="Brush Script MT" panose="03060802040406070304" pitchFamily="66" charset="0"/>
              </a:rPr>
              <a:t>Receiving Exhortation</a:t>
            </a:r>
            <a:endParaRPr lang="en-US" sz="6600" dirty="0">
              <a:effectLst>
                <a:glow rad="139700">
                  <a:schemeClr val="bg1">
                    <a:alpha val="85000"/>
                  </a:schemeClr>
                </a:glow>
              </a:effectLst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  <a:effectLst>
            <a:glow rad="12700">
              <a:schemeClr val="bg1">
                <a:alpha val="66000"/>
              </a:schemeClr>
            </a:glow>
            <a:softEdge rad="1905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sz="4000" b="1" dirty="0" smtClean="0"/>
              <a:t>If we exhort, we must be willing to receive exhortation.</a:t>
            </a:r>
          </a:p>
          <a:p>
            <a:pPr marL="0" indent="0" algn="ctr">
              <a:buNone/>
            </a:pPr>
            <a:r>
              <a:rPr lang="en-US" sz="4000" i="1" dirty="0" smtClean="0"/>
              <a:t>Hebrews 13:22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38879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79361" y="1869337"/>
            <a:ext cx="7772400" cy="2387600"/>
          </a:xfrm>
        </p:spPr>
        <p:txBody>
          <a:bodyPr>
            <a:noAutofit/>
          </a:bodyPr>
          <a:lstStyle/>
          <a:p>
            <a:r>
              <a:rPr lang="en-US" sz="8800" dirty="0" smtClean="0">
                <a:effectLst>
                  <a:glow rad="101600">
                    <a:schemeClr val="bg1">
                      <a:alpha val="85000"/>
                    </a:schemeClr>
                  </a:glow>
                </a:effectLst>
                <a:latin typeface="Brush Script MT" panose="03060802040406070304" pitchFamily="66" charset="0"/>
              </a:rPr>
              <a:t>Exhorting One Another</a:t>
            </a:r>
            <a:endParaRPr lang="en-US" sz="8800" dirty="0">
              <a:effectLst>
                <a:glow rad="101600">
                  <a:schemeClr val="bg1">
                    <a:alpha val="85000"/>
                  </a:schemeClr>
                </a:glow>
              </a:effectLst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2161" y="4065678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Hebrews 10:24-25; </a:t>
            </a:r>
          </a:p>
          <a:p>
            <a:r>
              <a:rPr lang="en-US" sz="3200" i="1" dirty="0" smtClean="0"/>
              <a:t>3:12-15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0196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1215</Words>
  <Application>Microsoft Office PowerPoint</Application>
  <PresentationFormat>On-screen Show (4:3)</PresentationFormat>
  <Paragraphs>98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Brush Script MT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  <vt:lpstr>Exhorting One Another</vt:lpstr>
      <vt:lpstr>Proper Exhortation</vt:lpstr>
      <vt:lpstr>Traits of an Exhorter</vt:lpstr>
      <vt:lpstr>Receiving Exhortation</vt:lpstr>
      <vt:lpstr>Exhorting One Another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Exhorting One Another</dc:title>
  <dc:creator>Jeremiah Cox</dc:creator>
  <cp:lastModifiedBy>Jeremiah Cox</cp:lastModifiedBy>
  <cp:revision>3</cp:revision>
  <dcterms:created xsi:type="dcterms:W3CDTF">2016-04-03T02:15:02Z</dcterms:created>
  <dcterms:modified xsi:type="dcterms:W3CDTF">2016-04-03T05:00:16Z</dcterms:modified>
</cp:coreProperties>
</file>