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0" r:id="rId2"/>
    <p:sldId id="256" r:id="rId3"/>
    <p:sldId id="257" r:id="rId4"/>
    <p:sldId id="258" r:id="rId5"/>
    <p:sldId id="259"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84" y="78"/>
      </p:cViewPr>
      <p:guideLst/>
    </p:cSldViewPr>
  </p:slideViewPr>
  <p:notesTextViewPr>
    <p:cViewPr>
      <p:scale>
        <a:sx n="1" d="1"/>
        <a:sy n="1" d="1"/>
      </p:scale>
      <p:origin x="0" y="0"/>
    </p:cViewPr>
  </p:notesTextViewPr>
  <p:notesViewPr>
    <p:cSldViewPr snapToGrid="0">
      <p:cViewPr varScale="1">
        <p:scale>
          <a:sx n="54" d="100"/>
          <a:sy n="54" d="100"/>
        </p:scale>
        <p:origin x="2046"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74A55-4AEC-4671-9CF3-B17C5973FE47}" type="datetimeFigureOut">
              <a:rPr lang="en-US" smtClean="0"/>
              <a:t>4/24/2016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CA7488-BDFF-4FBF-A32B-A09DDA98F00C}" type="slidenum">
              <a:rPr lang="en-US" smtClean="0"/>
              <a:t>‹#›</a:t>
            </a:fld>
            <a:endParaRPr lang="en-US"/>
          </a:p>
        </p:txBody>
      </p:sp>
    </p:spTree>
    <p:extLst>
      <p:ext uri="{BB962C8B-B14F-4D97-AF65-F5344CB8AC3E}">
        <p14:creationId xmlns:p14="http://schemas.microsoft.com/office/powerpoint/2010/main" val="4020687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CA7488-BDFF-4FBF-A32B-A09DDA98F00C}" type="slidenum">
              <a:rPr lang="en-US" smtClean="0"/>
              <a:t>1</a:t>
            </a:fld>
            <a:endParaRPr lang="en-US"/>
          </a:p>
        </p:txBody>
      </p:sp>
    </p:spTree>
    <p:extLst>
      <p:ext uri="{BB962C8B-B14F-4D97-AF65-F5344CB8AC3E}">
        <p14:creationId xmlns:p14="http://schemas.microsoft.com/office/powerpoint/2010/main" val="3302338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The Prince of Peace</a:t>
            </a:r>
            <a:endParaRPr lang="en-US"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smtClean="0">
                <a:effectLst/>
                <a:latin typeface="Calibri" panose="020F0502020204030204" pitchFamily="34" charset="0"/>
                <a:ea typeface="Calibri" panose="020F0502020204030204" pitchFamily="34" charset="0"/>
                <a:cs typeface="Times New Roman" panose="02020603050405020304" pitchFamily="18" charset="0"/>
              </a:rPr>
              <a:t>Isaiah 9:6</a:t>
            </a:r>
            <a:endParaRPr lang="en-US"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Introduction</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Like many things discussed in the Bible, the peace that it speaks of is widely misunderstood.</a:t>
            </a:r>
          </a:p>
          <a:p>
            <a:pPr marL="342900" marR="0" lvl="0" indent="-342900">
              <a:lnSpc>
                <a:spcPct val="107000"/>
              </a:lnSpc>
              <a:spcBef>
                <a:spcPts val="0"/>
              </a:spcBef>
              <a:spcAft>
                <a:spcPts val="0"/>
              </a:spcAft>
              <a:buFont typeface="+mj-lt"/>
              <a:buAutoNum type="arabi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When we contend for the faith (</a:t>
            </a:r>
            <a:r>
              <a:rPr lang="en-US" b="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cf. Jude 3</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people may suggest we are not being Christ-like, for He is the </a:t>
            </a:r>
            <a:r>
              <a:rPr lang="en-US" b="1" i="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“Prince of Peace.”</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Advocates of premillennialism will suggest that passages such as </a:t>
            </a:r>
            <a:r>
              <a:rPr lang="en-US" b="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Isaiah 2:4; 11:6-9</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are literal. That the kingdom is yet to be established, and when Christ comes again He will set up an earthly kingdom. There will be no more war on earth, and even the wild animals will get along.</a:t>
            </a:r>
          </a:p>
          <a:p>
            <a:pPr marL="342900" marR="0" lvl="0" indent="-342900">
              <a:lnSpc>
                <a:spcPct val="107000"/>
              </a:lnSpc>
              <a:spcBef>
                <a:spcPts val="0"/>
              </a:spcBef>
              <a:spcAft>
                <a:spcPts val="0"/>
              </a:spcAft>
              <a:buFont typeface="+mj-lt"/>
              <a:buAutoNum type="arabi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Many seek peace, but never find it, for they look for the wrong thing, and in the wrong place.</a:t>
            </a:r>
          </a:p>
          <a:p>
            <a:pPr marL="742950" marR="0" lvl="1" indent="-285750">
              <a:lnSpc>
                <a:spcPct val="107000"/>
              </a:lnSpc>
              <a:spcBef>
                <a:spcPts val="0"/>
              </a:spcBef>
              <a:spcAft>
                <a:spcPts val="0"/>
              </a:spcAft>
              <a:buFont typeface="+mj-lt"/>
              <a:buAutoNum type="alpha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They think the peace which Christ offers is a life void of problems and conflict.</a:t>
            </a:r>
          </a:p>
          <a:p>
            <a:pPr marL="742950" marR="0" lvl="1" indent="-285750">
              <a:lnSpc>
                <a:spcPct val="107000"/>
              </a:lnSpc>
              <a:spcBef>
                <a:spcPts val="0"/>
              </a:spcBef>
              <a:spcAft>
                <a:spcPts val="0"/>
              </a:spcAft>
              <a:buFont typeface="+mj-lt"/>
              <a:buAutoNum type="alpha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They think of peace in a physical sense when Christ never promised physical peace. In fact, He requires action that leads not to physical peace – </a:t>
            </a:r>
            <a:r>
              <a:rPr lang="en-US" b="1" i="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“Whoever desires to come after Me, let him deny himself, and take up his cross, and follow Me” (Mark 8:34)</a:t>
            </a:r>
            <a:r>
              <a:rPr lang="en-US" dirty="0" smtClean="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rabi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Peace – </a:t>
            </a:r>
            <a:r>
              <a:rPr lang="en-US" i="1" dirty="0" err="1" smtClean="0">
                <a:effectLst/>
                <a:latin typeface="Calibri" panose="020F0502020204030204" pitchFamily="34" charset="0"/>
                <a:ea typeface="Calibri" panose="020F0502020204030204" pitchFamily="34" charset="0"/>
                <a:cs typeface="Times New Roman" panose="02020603050405020304" pitchFamily="18" charset="0"/>
              </a:rPr>
              <a:t>šâlôm</a:t>
            </a:r>
            <a:r>
              <a:rPr lang="en-US" i="1" dirty="0" smtClean="0">
                <a:effectLst/>
                <a:latin typeface="Calibri" panose="020F0502020204030204" pitchFamily="34" charset="0"/>
                <a:ea typeface="Calibri" panose="020F0502020204030204" pitchFamily="34" charset="0"/>
                <a:cs typeface="Times New Roman" panose="02020603050405020304" pitchFamily="18" charset="0"/>
              </a:rPr>
              <a:t> (shalom)</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 well, happy, friendly; also (abstractly) welfare, i.e. health, prosperity.</a:t>
            </a:r>
          </a:p>
          <a:p>
            <a:pPr marL="742950" marR="0" lvl="1" indent="-285750">
              <a:lnSpc>
                <a:spcPct val="107000"/>
              </a:lnSpc>
              <a:spcBef>
                <a:spcPts val="0"/>
              </a:spcBef>
              <a:spcAft>
                <a:spcPts val="0"/>
              </a:spcAft>
              <a:buFont typeface="+mj-lt"/>
              <a:buAutoNum type="alpha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This peace of which Christ is </a:t>
            </a:r>
            <a:r>
              <a:rPr lang="en-US" b="1" i="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“Prince,”</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and which He abundantly offers, is attainable through Him.</a:t>
            </a:r>
          </a:p>
          <a:p>
            <a:pPr marL="742950" marR="0" lvl="1" indent="-285750">
              <a:lnSpc>
                <a:spcPct val="107000"/>
              </a:lnSpc>
              <a:spcBef>
                <a:spcPts val="0"/>
              </a:spcBef>
              <a:spcAft>
                <a:spcPts val="0"/>
              </a:spcAft>
              <a:buFont typeface="+mj-lt"/>
              <a:buAutoNum type="alpha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He is the leader, captain, head, and chief of peace.</a:t>
            </a:r>
          </a:p>
          <a:p>
            <a:pPr marL="742950" marR="0" lvl="1" indent="-285750">
              <a:lnSpc>
                <a:spcPct val="107000"/>
              </a:lnSpc>
              <a:spcBef>
                <a:spcPts val="0"/>
              </a:spcBef>
              <a:spcAft>
                <a:spcPts val="0"/>
              </a:spcAft>
              <a:buFont typeface="+mj-lt"/>
              <a:buAutoNum type="alphaLcPeriod"/>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It is a peace which can exist in any situation, for it has nothing to do with that which is without, but with the inner condition of man.</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Let us consider the </a:t>
            </a:r>
            <a:r>
              <a:rPr lang="en-US" b="1" i="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“Prince of Peace.”</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CCA7488-BDFF-4FBF-A32B-A09DDA98F00C}" type="slidenum">
              <a:rPr lang="en-US" smtClean="0"/>
              <a:t>2</a:t>
            </a:fld>
            <a:endParaRPr lang="en-US"/>
          </a:p>
        </p:txBody>
      </p:sp>
    </p:spTree>
    <p:extLst>
      <p:ext uri="{BB962C8B-B14F-4D97-AF65-F5344CB8AC3E}">
        <p14:creationId xmlns:p14="http://schemas.microsoft.com/office/powerpoint/2010/main" val="47101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The Prince of Peace – Jesus</a:t>
            </a:r>
          </a:p>
          <a:p>
            <a:pPr marL="342900" marR="0" lvl="0" indent="-342900">
              <a:lnSpc>
                <a:spcPct val="107000"/>
              </a:lnSpc>
              <a:spcBef>
                <a:spcPts val="0"/>
              </a:spcBef>
              <a:spcAft>
                <a:spcPts val="0"/>
              </a:spcAft>
              <a:buFont typeface="+mj-lt"/>
              <a:buAutoNum type="alpha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A Character of Peace.</a:t>
            </a:r>
          </a:p>
          <a:p>
            <a:pPr marL="742950" marR="0" lvl="1" indent="-285750">
              <a:lnSpc>
                <a:spcPct val="107000"/>
              </a:lnSpc>
              <a:spcBef>
                <a:spcPts val="0"/>
              </a:spcBef>
              <a:spcAft>
                <a:spcPts val="0"/>
              </a:spcAft>
              <a:buFont typeface="+mj-lt"/>
              <a:buAutoNum type="alpha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Sleeping in the midst of a storm – </a:t>
            </a:r>
            <a:r>
              <a:rPr lang="en-US" b="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Mark 4:35-41</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The severity of the storm is emphasized by the fear of His disciples who were fishermen </a:t>
            </a:r>
            <a:r>
              <a:rPr lang="en-US" b="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 38).</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Jesus was in a deep sleep in the midst of such a storm.</a:t>
            </a:r>
          </a:p>
          <a:p>
            <a:pPr marL="1143000" marR="0" lvl="2" indent="-228600">
              <a:lnSpc>
                <a:spcPct val="107000"/>
              </a:lnSpc>
              <a:spcBef>
                <a:spcPts val="0"/>
              </a:spcBef>
              <a:spcAft>
                <a:spcPts val="0"/>
              </a:spcAft>
              <a:buFont typeface="+mj-lt"/>
              <a:buAutoNum type="roman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When they woke Him there was no panic. He spoke and the storm ceased.</a:t>
            </a:r>
          </a:p>
          <a:p>
            <a:pPr marL="1143000" marR="0" lvl="2" indent="-228600">
              <a:lnSpc>
                <a:spcPct val="107000"/>
              </a:lnSpc>
              <a:spcBef>
                <a:spcPts val="0"/>
              </a:spcBef>
              <a:spcAft>
                <a:spcPts val="0"/>
              </a:spcAft>
              <a:buFont typeface="+mj-lt"/>
              <a:buAutoNum type="roman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His peaceful countenance is contrasted by His disciples little faith as they panicked </a:t>
            </a:r>
            <a:r>
              <a:rPr lang="en-US" b="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 40)</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b="1" i="1" dirty="0" smtClean="0">
                <a:effectLst/>
                <a:latin typeface="Calibri" panose="020F0502020204030204" pitchFamily="34" charset="0"/>
                <a:ea typeface="Calibri" panose="020F0502020204030204" pitchFamily="34" charset="0"/>
                <a:cs typeface="Times New Roman" panose="02020603050405020304" pitchFamily="18" charset="0"/>
              </a:rPr>
              <a:t>(They should have been at peace, for the Prince of Peace was with them!)</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Walking on the water – </a:t>
            </a:r>
            <a:r>
              <a:rPr lang="en-US" b="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Matthew 14:22-33</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The waves were great, and the wind strong, but Jesus approached His disciples on the water peacefully.</a:t>
            </a:r>
          </a:p>
          <a:p>
            <a:pPr marL="1143000" marR="0" lvl="2" indent="-228600">
              <a:lnSpc>
                <a:spcPct val="107000"/>
              </a:lnSpc>
              <a:spcBef>
                <a:spcPts val="0"/>
              </a:spcBef>
              <a:spcAft>
                <a:spcPts val="0"/>
              </a:spcAft>
              <a:buFont typeface="+mj-lt"/>
              <a:buAutoNum type="roman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Peter did not maintain faith like when Jesus slept during the storm.</a:t>
            </a:r>
          </a:p>
          <a:p>
            <a:pPr marL="1143000" marR="0" lvl="2" indent="-228600">
              <a:lnSpc>
                <a:spcPct val="107000"/>
              </a:lnSpc>
              <a:spcBef>
                <a:spcPts val="0"/>
              </a:spcBef>
              <a:spcAft>
                <a:spcPts val="0"/>
              </a:spcAft>
              <a:buFont typeface="+mj-lt"/>
              <a:buAutoNum type="romanLcPeriod"/>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The presence of Jesus should have been enough to keep him at peace.</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Betrayed in the garden – </a:t>
            </a:r>
            <a:r>
              <a:rPr lang="en-US" b="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Matthew 26:48-56</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While Peter wished to fight back, Jesus was at peace with what was occurring.</a:t>
            </a:r>
          </a:p>
          <a:p>
            <a:pPr marL="1143000" marR="0" lvl="2" indent="-228600">
              <a:lnSpc>
                <a:spcPct val="107000"/>
              </a:lnSpc>
              <a:spcBef>
                <a:spcPts val="0"/>
              </a:spcBef>
              <a:spcAft>
                <a:spcPts val="0"/>
              </a:spcAft>
              <a:buFont typeface="+mj-lt"/>
              <a:buAutoNum type="romanLcPeriod"/>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He did not fight, but willingly went to the cross.</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Mocked on the cross – </a:t>
            </a:r>
            <a:r>
              <a:rPr lang="en-US" b="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1 Peter 2:23</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He did not retaliate.</a:t>
            </a:r>
          </a:p>
          <a:p>
            <a:pPr marL="1143000" marR="0" lvl="2" indent="-228600">
              <a:lnSpc>
                <a:spcPct val="107000"/>
              </a:lnSpc>
              <a:spcBef>
                <a:spcPts val="0"/>
              </a:spcBef>
              <a:spcAft>
                <a:spcPts val="0"/>
              </a:spcAft>
              <a:buFont typeface="+mj-lt"/>
              <a:buAutoNum type="roman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He endured the cross peacefully.</a:t>
            </a:r>
          </a:p>
          <a:p>
            <a:pPr marL="342900" marR="0" lvl="0" indent="-342900">
              <a:lnSpc>
                <a:spcPct val="107000"/>
              </a:lnSpc>
              <a:spcBef>
                <a:spcPts val="0"/>
              </a:spcBef>
              <a:spcAft>
                <a:spcPts val="800"/>
              </a:spcAft>
              <a:buFont typeface="+mj-lt"/>
              <a:buAutoNum type="alpha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Peace from His relationship with the Father.</a:t>
            </a:r>
          </a:p>
          <a:p>
            <a:endParaRPr lang="en-US" dirty="0"/>
          </a:p>
        </p:txBody>
      </p:sp>
      <p:sp>
        <p:nvSpPr>
          <p:cNvPr id="4" name="Slide Number Placeholder 3"/>
          <p:cNvSpPr>
            <a:spLocks noGrp="1"/>
          </p:cNvSpPr>
          <p:nvPr>
            <p:ph type="sldNum" sz="quarter" idx="10"/>
          </p:nvPr>
        </p:nvSpPr>
        <p:spPr/>
        <p:txBody>
          <a:bodyPr/>
          <a:lstStyle/>
          <a:p>
            <a:fld id="{9CCA7488-BDFF-4FBF-A32B-A09DDA98F00C}" type="slidenum">
              <a:rPr lang="en-US" smtClean="0"/>
              <a:t>3</a:t>
            </a:fld>
            <a:endParaRPr lang="en-US"/>
          </a:p>
        </p:txBody>
      </p:sp>
    </p:spTree>
    <p:extLst>
      <p:ext uri="{BB962C8B-B14F-4D97-AF65-F5344CB8AC3E}">
        <p14:creationId xmlns:p14="http://schemas.microsoft.com/office/powerpoint/2010/main" val="2704523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Peace from His relationship with the Father.</a:t>
            </a:r>
          </a:p>
          <a:p>
            <a:pPr marL="742950" marR="0" lvl="1" indent="-285750">
              <a:lnSpc>
                <a:spcPct val="107000"/>
              </a:lnSpc>
              <a:spcBef>
                <a:spcPts val="0"/>
              </a:spcBef>
              <a:spcAft>
                <a:spcPts val="0"/>
              </a:spcAft>
              <a:buFont typeface="+mj-lt"/>
              <a:buAutoNum type="alphaLcPeriod"/>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Jesus was not a calm and peaceful man because His life lacked trouble.</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He suffered as a man.</a:t>
            </a:r>
          </a:p>
          <a:p>
            <a:pPr marL="1143000" marR="0" lvl="2" indent="-228600">
              <a:lnSpc>
                <a:spcPct val="107000"/>
              </a:lnSpc>
              <a:spcBef>
                <a:spcPts val="0"/>
              </a:spcBef>
              <a:spcAft>
                <a:spcPts val="0"/>
              </a:spcAft>
              <a:buFont typeface="+mj-lt"/>
              <a:buAutoNum type="roman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He was tempted as a man.</a:t>
            </a:r>
          </a:p>
          <a:p>
            <a:pPr marL="1143000" marR="0" lvl="2" indent="-228600">
              <a:lnSpc>
                <a:spcPct val="107000"/>
              </a:lnSpc>
              <a:spcBef>
                <a:spcPts val="0"/>
              </a:spcBef>
              <a:spcAft>
                <a:spcPts val="0"/>
              </a:spcAft>
              <a:buFont typeface="+mj-lt"/>
              <a:buAutoNum type="roman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He had heartache as a man.</a:t>
            </a:r>
          </a:p>
          <a:p>
            <a:pPr marL="742950" marR="0" lvl="1" indent="-285750">
              <a:lnSpc>
                <a:spcPct val="107000"/>
              </a:lnSpc>
              <a:spcBef>
                <a:spcPts val="0"/>
              </a:spcBef>
              <a:spcAft>
                <a:spcPts val="0"/>
              </a:spcAft>
              <a:buFont typeface="+mj-lt"/>
              <a:buAutoNum type="alphaLcPeriod"/>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The peace which He exhibited came from His close relationship with God.</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Trust in God</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 </a:t>
            </a:r>
            <a:r>
              <a:rPr lang="en-US" b="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John 17:1-5</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(In the hours leading up to His death He prayed to God.)</a:t>
            </a:r>
          </a:p>
          <a:p>
            <a:pPr marL="1143000" marR="0" lvl="2" indent="-228600">
              <a:lnSpc>
                <a:spcPct val="107000"/>
              </a:lnSpc>
              <a:spcBef>
                <a:spcPts val="0"/>
              </a:spcBef>
              <a:spcAft>
                <a:spcPts val="0"/>
              </a:spcAft>
              <a:buFont typeface="+mj-lt"/>
              <a:buAutoNum type="romanLcPeriod"/>
            </a:pPr>
            <a:r>
              <a:rPr lang="en-US" i="1" dirty="0" smtClean="0">
                <a:effectLst/>
                <a:latin typeface="Calibri" panose="020F0502020204030204" pitchFamily="34" charset="0"/>
                <a:ea typeface="Calibri" panose="020F0502020204030204" pitchFamily="34" charset="0"/>
                <a:cs typeface="Times New Roman" panose="02020603050405020304" pitchFamily="18" charset="0"/>
              </a:rPr>
              <a:t>Jesus was a man of prayer. He needed it like we do, and we need it like He did.</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Trust was shown in His prayer in that He knew all would work for good as God had promised (</a:t>
            </a:r>
            <a:r>
              <a:rPr lang="en-US" b="1" i="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cf. Hebrews 12:2 – “who for the joy…set before Him endured the cross”</a:t>
            </a:r>
            <a:r>
              <a:rPr lang="en-US" dirty="0" smtClean="0">
                <a:effectLst/>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This trust was manifest in obedience </a:t>
            </a:r>
            <a:r>
              <a:rPr lang="en-US" dirty="0" smtClean="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Obedience to God</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 </a:t>
            </a:r>
            <a:r>
              <a:rPr lang="en-US" b="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Hebrews 5:7-8</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There is no peace without a relationship with God </a:t>
            </a:r>
            <a:r>
              <a:rPr lang="en-US" dirty="0" smtClean="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CCA7488-BDFF-4FBF-A32B-A09DDA98F00C}" type="slidenum">
              <a:rPr lang="en-US" smtClean="0"/>
              <a:t>4</a:t>
            </a:fld>
            <a:endParaRPr lang="en-US"/>
          </a:p>
        </p:txBody>
      </p:sp>
    </p:spTree>
    <p:extLst>
      <p:ext uri="{BB962C8B-B14F-4D97-AF65-F5344CB8AC3E}">
        <p14:creationId xmlns:p14="http://schemas.microsoft.com/office/powerpoint/2010/main" val="3458337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True Peace</a:t>
            </a:r>
          </a:p>
          <a:p>
            <a:pPr marL="342900" marR="0" lvl="0" indent="-342900">
              <a:lnSpc>
                <a:spcPct val="107000"/>
              </a:lnSpc>
              <a:spcBef>
                <a:spcPts val="0"/>
              </a:spcBef>
              <a:spcAft>
                <a:spcPts val="0"/>
              </a:spcAft>
              <a:buFont typeface="+mj-lt"/>
              <a:buAutoNum type="alpha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Peace and Righteousness</a:t>
            </a:r>
          </a:p>
          <a:p>
            <a:pPr marL="742950" marR="0" lvl="1" indent="-285750">
              <a:lnSpc>
                <a:spcPct val="107000"/>
              </a:lnSpc>
              <a:spcBef>
                <a:spcPts val="0"/>
              </a:spcBef>
              <a:spcAft>
                <a:spcPts val="800"/>
              </a:spcAft>
              <a:buFont typeface="+mj-lt"/>
              <a:buAutoNum type="alphaLcPeriod"/>
            </a:pPr>
            <a:r>
              <a:rPr lang="en-US" b="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Isaiah 32:17; Psalm 85:10</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 Righteousness yields peace. They have an intimate relationship together.</a:t>
            </a:r>
          </a:p>
          <a:p>
            <a:pPr marL="742950" marR="0" lvl="1" indent="-285750">
              <a:lnSpc>
                <a:spcPct val="107000"/>
              </a:lnSpc>
              <a:spcBef>
                <a:spcPts val="0"/>
              </a:spcBef>
              <a:spcAft>
                <a:spcPts val="0"/>
              </a:spcAft>
              <a:buFont typeface="+mj-lt"/>
              <a:buAutoNum type="alpha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The world will promote the concept of peace at any cost. Jesus never did such a thing.</a:t>
            </a:r>
          </a:p>
          <a:p>
            <a:pPr marL="742950" marR="0" lvl="1" indent="-285750">
              <a:lnSpc>
                <a:spcPct val="107000"/>
              </a:lnSpc>
              <a:spcBef>
                <a:spcPts val="0"/>
              </a:spcBef>
              <a:spcAft>
                <a:spcPts val="0"/>
              </a:spcAft>
              <a:buFont typeface="+mj-lt"/>
              <a:buAutoNum type="alphaLcPeriod"/>
            </a:pPr>
            <a:r>
              <a:rPr lang="en-US" b="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Jeremiah 6:13-20</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 impending destruction of Israel.</a:t>
            </a:r>
          </a:p>
          <a:p>
            <a:pPr marL="1143000" marR="0" lvl="2" indent="-228600">
              <a:lnSpc>
                <a:spcPct val="107000"/>
              </a:lnSpc>
              <a:spcBef>
                <a:spcPts val="0"/>
              </a:spcBef>
              <a:spcAft>
                <a:spcPts val="0"/>
              </a:spcAft>
              <a:buFont typeface="+mj-lt"/>
              <a:buAutoNum type="roman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Prophets and priests gave false peace to Israel by telling them they were safe in their wicked ways.</a:t>
            </a:r>
          </a:p>
          <a:p>
            <a:pPr marL="1143000" marR="0" lvl="2" indent="-228600">
              <a:lnSpc>
                <a:spcPct val="107000"/>
              </a:lnSpc>
              <a:spcBef>
                <a:spcPts val="0"/>
              </a:spcBef>
              <a:spcAft>
                <a:spcPts val="0"/>
              </a:spcAft>
              <a:buFont typeface="+mj-lt"/>
              <a:buAutoNum type="romanLcPeriod"/>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Jeremiah was trying to get them to repent and obey. Only then could they have true peace. But they refused.</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Peace cannot come from compromise with truth in any way.</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John 2:13-17</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 Jesus was filled with righteous indignation when people treating the temple as commonplace.</a:t>
            </a:r>
          </a:p>
          <a:p>
            <a:pPr marL="1143000" marR="0" lvl="2" indent="-228600">
              <a:lnSpc>
                <a:spcPct val="107000"/>
              </a:lnSpc>
              <a:spcBef>
                <a:spcPts val="0"/>
              </a:spcBef>
              <a:spcAft>
                <a:spcPts val="0"/>
              </a:spcAft>
              <a:buFont typeface="+mj-lt"/>
              <a:buAutoNum type="romanLcPeriod"/>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He did not ignore or overlook for the sake of peace, but drove them out!</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Jesus brought peace, and offered peace, and that is why unrighteousness had to be exposed, and extinguished </a:t>
            </a:r>
            <a:r>
              <a:rPr lang="en-US" b="1" dirty="0" smtClean="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Isaiah 57:21</a:t>
            </a:r>
            <a:r>
              <a:rPr lang="en-US" b="1" dirty="0" smtClean="0">
                <a:effectLst/>
                <a:latin typeface="Calibri" panose="020F0502020204030204" pitchFamily="34" charset="0"/>
                <a:ea typeface="Calibri" panose="020F0502020204030204" pitchFamily="34" charset="0"/>
                <a:cs typeface="Times New Roman" panose="02020603050405020304" pitchFamily="18" charset="0"/>
              </a:rPr>
              <a:t> –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The wicked have no peace!</a:t>
            </a:r>
          </a:p>
          <a:p>
            <a:pPr marL="342900" marR="0" lvl="0" indent="-342900">
              <a:lnSpc>
                <a:spcPct val="107000"/>
              </a:lnSpc>
              <a:spcBef>
                <a:spcPts val="0"/>
              </a:spcBef>
              <a:spcAft>
                <a:spcPts val="0"/>
              </a:spcAft>
              <a:buFont typeface="+mj-lt"/>
              <a:buAutoNum type="alpha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Peace in Christ</a:t>
            </a:r>
          </a:p>
          <a:p>
            <a:pPr marL="742950" marR="0" lvl="1" indent="-285750">
              <a:lnSpc>
                <a:spcPct val="107000"/>
              </a:lnSpc>
              <a:spcBef>
                <a:spcPts val="0"/>
              </a:spcBef>
              <a:spcAft>
                <a:spcPts val="0"/>
              </a:spcAft>
              <a:buFont typeface="+mj-lt"/>
              <a:buAutoNum type="alphaLcPeriod"/>
            </a:pPr>
            <a:r>
              <a:rPr lang="en-US" b="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Matthew 11:25-30</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 Jesus offers true rest to those who are weary.</a:t>
            </a:r>
          </a:p>
          <a:p>
            <a:pPr marL="1143000" marR="0" lvl="2" indent="-228600">
              <a:lnSpc>
                <a:spcPct val="107000"/>
              </a:lnSpc>
              <a:spcBef>
                <a:spcPts val="0"/>
              </a:spcBef>
              <a:spcAft>
                <a:spcPts val="0"/>
              </a:spcAft>
              <a:buFont typeface="+mj-lt"/>
              <a:buAutoNum type="romanLcPeriod"/>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Those who search for salvation are weary, and Christ offers it to them, and thus offers rest</a:t>
            </a:r>
            <a:r>
              <a:rPr lang="en-US" dirty="0" smtClean="0">
                <a:effectLst/>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All those who seek pleasure, fulfillment, and peace in worldly things are likewise weary laden, and Christ is the only way to peace</a:t>
            </a:r>
            <a:r>
              <a:rPr lang="en-US" dirty="0" smtClean="0">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Acts 2:36-39</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 The Jews on Pentecost were a number of heavy laden souls without peace.</a:t>
            </a:r>
          </a:p>
          <a:p>
            <a:pPr marL="1143000" marR="0" lvl="2" indent="-228600">
              <a:lnSpc>
                <a:spcPct val="107000"/>
              </a:lnSpc>
              <a:spcBef>
                <a:spcPts val="0"/>
              </a:spcBef>
              <a:spcAft>
                <a:spcPts val="0"/>
              </a:spcAft>
              <a:buFont typeface="+mj-lt"/>
              <a:buAutoNum type="roman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Their question </a:t>
            </a:r>
            <a:r>
              <a:rPr lang="en-US" b="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 37)</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was an inquiry for peace. How can we mend our relationship with God?</a:t>
            </a:r>
          </a:p>
          <a:p>
            <a:pPr marL="1143000" marR="0" lvl="2" indent="-228600">
              <a:lnSpc>
                <a:spcPct val="107000"/>
              </a:lnSpc>
              <a:spcBef>
                <a:spcPts val="0"/>
              </a:spcBef>
              <a:spcAft>
                <a:spcPts val="0"/>
              </a:spcAft>
              <a:buFont typeface="+mj-lt"/>
              <a:buAutoNum type="roman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Sin had separated them – </a:t>
            </a:r>
            <a:r>
              <a:rPr lang="en-US" b="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Isaiah 59:2</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 there was enmity between them and God.</a:t>
            </a:r>
          </a:p>
          <a:p>
            <a:pPr marL="1143000" marR="0" lvl="2" indent="-228600">
              <a:lnSpc>
                <a:spcPct val="107000"/>
              </a:lnSpc>
              <a:spcBef>
                <a:spcPts val="0"/>
              </a:spcBef>
              <a:spcAft>
                <a:spcPts val="0"/>
              </a:spcAft>
              <a:buFont typeface="+mj-lt"/>
              <a:buAutoNum type="romanLcPeriod"/>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Obedience to the message mends the broken relationship, and brings peace between God and man.</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Acts 3:17-19</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 After same message preached to other Jews (they killed Christ).</a:t>
            </a:r>
          </a:p>
          <a:p>
            <a:pPr marL="1143000" marR="0" lvl="2" indent="-228600">
              <a:lnSpc>
                <a:spcPct val="107000"/>
              </a:lnSpc>
              <a:spcBef>
                <a:spcPts val="0"/>
              </a:spcBef>
              <a:spcAft>
                <a:spcPts val="0"/>
              </a:spcAft>
              <a:buFont typeface="+mj-lt"/>
              <a:buAutoNum type="roman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Repentance is mentioned as in the second chapter.</a:t>
            </a:r>
          </a:p>
          <a:p>
            <a:pPr marL="1143000" marR="0" lvl="2" indent="-228600">
              <a:lnSpc>
                <a:spcPct val="107000"/>
              </a:lnSpc>
              <a:spcBef>
                <a:spcPts val="0"/>
              </a:spcBef>
              <a:spcAft>
                <a:spcPts val="0"/>
              </a:spcAft>
              <a:buFont typeface="+mj-lt"/>
              <a:buAutoNum type="roman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Converted is synonymous with repent and be baptized. Become a Christian.</a:t>
            </a:r>
          </a:p>
          <a:p>
            <a:pPr marL="1143000" marR="0" lvl="2" indent="-228600">
              <a:lnSpc>
                <a:spcPct val="107000"/>
              </a:lnSpc>
              <a:spcBef>
                <a:spcPts val="0"/>
              </a:spcBef>
              <a:spcAft>
                <a:spcPts val="0"/>
              </a:spcAft>
              <a:buFont typeface="+mj-lt"/>
              <a:buAutoNum type="romanLcPeriod"/>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When our sins are forgiven we receive refreshment from God. There is peace.</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When man is at peace with God there is a peace of mind which transcends everything in this physical life. (Good or bad)</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Peace in Any Situation</a:t>
            </a:r>
          </a:p>
          <a:p>
            <a:pPr marL="742950" marR="0" lvl="1" indent="-285750">
              <a:lnSpc>
                <a:spcPct val="107000"/>
              </a:lnSpc>
              <a:spcBef>
                <a:spcPts val="0"/>
              </a:spcBef>
              <a:spcAft>
                <a:spcPts val="0"/>
              </a:spcAft>
              <a:buFont typeface="+mj-lt"/>
              <a:buAutoNum type="alphaLcPeriod"/>
            </a:pPr>
            <a:r>
              <a:rPr lang="en-US" b="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Philippians 4:6-7</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 The many anxieties in life can subside by turning to God in prayer.</a:t>
            </a:r>
          </a:p>
          <a:p>
            <a:pPr marL="1143000" marR="0" lvl="2" indent="-228600">
              <a:lnSpc>
                <a:spcPct val="107000"/>
              </a:lnSpc>
              <a:spcBef>
                <a:spcPts val="0"/>
              </a:spcBef>
              <a:spcAft>
                <a:spcPts val="0"/>
              </a:spcAft>
              <a:buFont typeface="+mj-lt"/>
              <a:buAutoNum type="roman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Prayer is a privilege of the redeemed.</a:t>
            </a:r>
          </a:p>
          <a:p>
            <a:pPr marL="1143000" marR="0" lvl="2" indent="-228600">
              <a:lnSpc>
                <a:spcPct val="107000"/>
              </a:lnSpc>
              <a:spcBef>
                <a:spcPts val="0"/>
              </a:spcBef>
              <a:spcAft>
                <a:spcPts val="0"/>
              </a:spcAft>
              <a:buFont typeface="+mj-lt"/>
              <a:buAutoNum type="roman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We can petition our God at any time. This brings solace to our lives.</a:t>
            </a:r>
          </a:p>
          <a:p>
            <a:pPr marL="1143000" marR="0" lvl="2" indent="-228600">
              <a:lnSpc>
                <a:spcPct val="107000"/>
              </a:lnSpc>
              <a:spcBef>
                <a:spcPts val="0"/>
              </a:spcBef>
              <a:spcAft>
                <a:spcPts val="0"/>
              </a:spcAft>
              <a:buFont typeface="+mj-lt"/>
              <a:buAutoNum type="romanLcPeriod"/>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Surpasses all understanding – emphasizes its power. It is unattainable peace, except through trust in God.</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i="1" dirty="0" smtClean="0">
                <a:effectLst/>
                <a:latin typeface="Calibri" panose="020F0502020204030204" pitchFamily="34" charset="0"/>
                <a:ea typeface="Calibri" panose="020F0502020204030204" pitchFamily="34" charset="0"/>
                <a:cs typeface="Times New Roman" panose="02020603050405020304" pitchFamily="18" charset="0"/>
              </a:rPr>
              <a:t>Worldly men look at Christians and wonder why they are so peaceful in times of severe stress and hardship.</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4:10-13</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 this peace promotes contentment. (Contentment and peace are not far from each other.)</a:t>
            </a:r>
          </a:p>
          <a:p>
            <a:pPr marL="1143000" marR="0" lvl="2" indent="-228600">
              <a:lnSpc>
                <a:spcPct val="107000"/>
              </a:lnSpc>
              <a:spcBef>
                <a:spcPts val="0"/>
              </a:spcBef>
              <a:spcAft>
                <a:spcPts val="0"/>
              </a:spcAft>
              <a:buFont typeface="+mj-lt"/>
              <a:buAutoNum type="romanLcPeriod"/>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When we are at peace with ourselves because our relationship with God, and trust in Him, nothing should cause our lives to be less satisfying.</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We always have the hope of heaven if we are pleasing to God.</a:t>
            </a:r>
          </a:p>
          <a:p>
            <a:pPr marL="1143000" marR="0" lvl="2" indent="-228600">
              <a:lnSpc>
                <a:spcPct val="107000"/>
              </a:lnSpc>
              <a:spcBef>
                <a:spcPts val="0"/>
              </a:spcBef>
              <a:spcAft>
                <a:spcPts val="0"/>
              </a:spcAft>
              <a:buFont typeface="+mj-lt"/>
              <a:buAutoNum type="roman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In any state we can be content, have peace, through Christ.</a:t>
            </a:r>
          </a:p>
          <a:p>
            <a:pPr marL="742950" marR="0" lvl="1" indent="-285750">
              <a:lnSpc>
                <a:spcPct val="107000"/>
              </a:lnSpc>
              <a:spcBef>
                <a:spcPts val="0"/>
              </a:spcBef>
              <a:spcAft>
                <a:spcPts val="0"/>
              </a:spcAft>
              <a:buFont typeface="+mj-lt"/>
              <a:buAutoNum type="alphaLcPeriod"/>
            </a:pPr>
            <a:r>
              <a:rPr lang="en-US" b="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1:19-24</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 Paul considering possible outcomes of his imprisonment for the sake of the gospel. (Peace in death.)</a:t>
            </a:r>
          </a:p>
          <a:p>
            <a:pPr marL="1143000" marR="0" lvl="2" indent="-228600">
              <a:lnSpc>
                <a:spcPct val="107000"/>
              </a:lnSpc>
              <a:spcBef>
                <a:spcPts val="0"/>
              </a:spcBef>
              <a:spcAft>
                <a:spcPts val="0"/>
              </a:spcAft>
              <a:buFont typeface="+mj-lt"/>
              <a:buAutoNum type="roman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He recognized the need for him to stay to further spread the gospel, and strengthen the Philippians.</a:t>
            </a:r>
          </a:p>
          <a:p>
            <a:pPr marL="1143000" marR="0" lvl="2" indent="-228600">
              <a:lnSpc>
                <a:spcPct val="107000"/>
              </a:lnSpc>
              <a:spcBef>
                <a:spcPts val="0"/>
              </a:spcBef>
              <a:spcAft>
                <a:spcPts val="0"/>
              </a:spcAft>
              <a:buFont typeface="+mj-lt"/>
              <a:buAutoNum type="romanLcPeriod"/>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However, he was at peace with the possibility of death. So much so that he welcomed it.</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This peace only comes from the </a:t>
            </a:r>
            <a:r>
              <a:rPr lang="en-US" b="1" i="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“Prince of Peace.”</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CCA7488-BDFF-4FBF-A32B-A09DDA98F00C}" type="slidenum">
              <a:rPr lang="en-US" smtClean="0"/>
              <a:t>5</a:t>
            </a:fld>
            <a:endParaRPr lang="en-US"/>
          </a:p>
        </p:txBody>
      </p:sp>
    </p:spTree>
    <p:extLst>
      <p:ext uri="{BB962C8B-B14F-4D97-AF65-F5344CB8AC3E}">
        <p14:creationId xmlns:p14="http://schemas.microsoft.com/office/powerpoint/2010/main" val="3730397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Conclusion</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Jesus was a man of peace. He promoted peace whenever He could, and was Himself peaceful because of His relationship with God. </a:t>
            </a:r>
            <a:r>
              <a:rPr lang="en-US" b="1" i="1" dirty="0" smtClean="0">
                <a:effectLst/>
                <a:latin typeface="Calibri" panose="020F0502020204030204" pitchFamily="34" charset="0"/>
                <a:ea typeface="Calibri" panose="020F0502020204030204" pitchFamily="34" charset="0"/>
                <a:cs typeface="Times New Roman" panose="02020603050405020304" pitchFamily="18" charset="0"/>
              </a:rPr>
              <a:t>As the “Prince of Peace” He offers that gift to all men.</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What must you do to be at peace with God, and find the peace which surpasses understanding? – Obey the gospel. </a:t>
            </a:r>
            <a:r>
              <a:rPr lang="en-US" b="1" i="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“Come to Me, all you who labor and are heavy laden, and I will give you rest” (Matthew 11:28)</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CCA7488-BDFF-4FBF-A32B-A09DDA98F00C}" type="slidenum">
              <a:rPr lang="en-US" smtClean="0"/>
              <a:t>6</a:t>
            </a:fld>
            <a:endParaRPr lang="en-US"/>
          </a:p>
        </p:txBody>
      </p:sp>
    </p:spTree>
    <p:extLst>
      <p:ext uri="{BB962C8B-B14F-4D97-AF65-F5344CB8AC3E}">
        <p14:creationId xmlns:p14="http://schemas.microsoft.com/office/powerpoint/2010/main" val="1641123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705291E-EB2F-46C3-8A58-719F5C8F5E6B}" type="datetimeFigureOut">
              <a:rPr lang="en-US" smtClean="0"/>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BEE3F-C30C-4239-AC13-C7CDE2B60167}" type="slidenum">
              <a:rPr lang="en-US" smtClean="0"/>
              <a:t>‹#›</a:t>
            </a:fld>
            <a:endParaRPr lang="en-US"/>
          </a:p>
        </p:txBody>
      </p:sp>
    </p:spTree>
    <p:extLst>
      <p:ext uri="{BB962C8B-B14F-4D97-AF65-F5344CB8AC3E}">
        <p14:creationId xmlns:p14="http://schemas.microsoft.com/office/powerpoint/2010/main" val="3116260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05291E-EB2F-46C3-8A58-719F5C8F5E6B}" type="datetimeFigureOut">
              <a:rPr lang="en-US" smtClean="0"/>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BEE3F-C30C-4239-AC13-C7CDE2B60167}" type="slidenum">
              <a:rPr lang="en-US" smtClean="0"/>
              <a:t>‹#›</a:t>
            </a:fld>
            <a:endParaRPr lang="en-US"/>
          </a:p>
        </p:txBody>
      </p:sp>
    </p:spTree>
    <p:extLst>
      <p:ext uri="{BB962C8B-B14F-4D97-AF65-F5344CB8AC3E}">
        <p14:creationId xmlns:p14="http://schemas.microsoft.com/office/powerpoint/2010/main" val="311553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05291E-EB2F-46C3-8A58-719F5C8F5E6B}" type="datetimeFigureOut">
              <a:rPr lang="en-US" smtClean="0"/>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BEE3F-C30C-4239-AC13-C7CDE2B60167}" type="slidenum">
              <a:rPr lang="en-US" smtClean="0"/>
              <a:t>‹#›</a:t>
            </a:fld>
            <a:endParaRPr lang="en-US"/>
          </a:p>
        </p:txBody>
      </p:sp>
    </p:spTree>
    <p:extLst>
      <p:ext uri="{BB962C8B-B14F-4D97-AF65-F5344CB8AC3E}">
        <p14:creationId xmlns:p14="http://schemas.microsoft.com/office/powerpoint/2010/main" val="187708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05291E-EB2F-46C3-8A58-719F5C8F5E6B}" type="datetimeFigureOut">
              <a:rPr lang="en-US" smtClean="0"/>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BEE3F-C30C-4239-AC13-C7CDE2B60167}" type="slidenum">
              <a:rPr lang="en-US" smtClean="0"/>
              <a:t>‹#›</a:t>
            </a:fld>
            <a:endParaRPr lang="en-US"/>
          </a:p>
        </p:txBody>
      </p:sp>
    </p:spTree>
    <p:extLst>
      <p:ext uri="{BB962C8B-B14F-4D97-AF65-F5344CB8AC3E}">
        <p14:creationId xmlns:p14="http://schemas.microsoft.com/office/powerpoint/2010/main" val="1554085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05291E-EB2F-46C3-8A58-719F5C8F5E6B}" type="datetimeFigureOut">
              <a:rPr lang="en-US" smtClean="0"/>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BEE3F-C30C-4239-AC13-C7CDE2B60167}" type="slidenum">
              <a:rPr lang="en-US" smtClean="0"/>
              <a:t>‹#›</a:t>
            </a:fld>
            <a:endParaRPr lang="en-US"/>
          </a:p>
        </p:txBody>
      </p:sp>
    </p:spTree>
    <p:extLst>
      <p:ext uri="{BB962C8B-B14F-4D97-AF65-F5344CB8AC3E}">
        <p14:creationId xmlns:p14="http://schemas.microsoft.com/office/powerpoint/2010/main" val="2920350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05291E-EB2F-46C3-8A58-719F5C8F5E6B}" type="datetimeFigureOut">
              <a:rPr lang="en-US" smtClean="0"/>
              <a:t>4/24/2016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BEE3F-C30C-4239-AC13-C7CDE2B60167}" type="slidenum">
              <a:rPr lang="en-US" smtClean="0"/>
              <a:t>‹#›</a:t>
            </a:fld>
            <a:endParaRPr lang="en-US"/>
          </a:p>
        </p:txBody>
      </p:sp>
    </p:spTree>
    <p:extLst>
      <p:ext uri="{BB962C8B-B14F-4D97-AF65-F5344CB8AC3E}">
        <p14:creationId xmlns:p14="http://schemas.microsoft.com/office/powerpoint/2010/main" val="169779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05291E-EB2F-46C3-8A58-719F5C8F5E6B}" type="datetimeFigureOut">
              <a:rPr lang="en-US" smtClean="0"/>
              <a:t>4/24/2016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5BEE3F-C30C-4239-AC13-C7CDE2B60167}" type="slidenum">
              <a:rPr lang="en-US" smtClean="0"/>
              <a:t>‹#›</a:t>
            </a:fld>
            <a:endParaRPr lang="en-US"/>
          </a:p>
        </p:txBody>
      </p:sp>
    </p:spTree>
    <p:extLst>
      <p:ext uri="{BB962C8B-B14F-4D97-AF65-F5344CB8AC3E}">
        <p14:creationId xmlns:p14="http://schemas.microsoft.com/office/powerpoint/2010/main" val="2846291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705291E-EB2F-46C3-8A58-719F5C8F5E6B}" type="datetimeFigureOut">
              <a:rPr lang="en-US" smtClean="0"/>
              <a:t>4/24/2016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5BEE3F-C30C-4239-AC13-C7CDE2B60167}" type="slidenum">
              <a:rPr lang="en-US" smtClean="0"/>
              <a:t>‹#›</a:t>
            </a:fld>
            <a:endParaRPr lang="en-US"/>
          </a:p>
        </p:txBody>
      </p:sp>
    </p:spTree>
    <p:extLst>
      <p:ext uri="{BB962C8B-B14F-4D97-AF65-F5344CB8AC3E}">
        <p14:creationId xmlns:p14="http://schemas.microsoft.com/office/powerpoint/2010/main" val="1319155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05291E-EB2F-46C3-8A58-719F5C8F5E6B}" type="datetimeFigureOut">
              <a:rPr lang="en-US" smtClean="0"/>
              <a:t>4/24/2016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5BEE3F-C30C-4239-AC13-C7CDE2B60167}" type="slidenum">
              <a:rPr lang="en-US" smtClean="0"/>
              <a:t>‹#›</a:t>
            </a:fld>
            <a:endParaRPr lang="en-US"/>
          </a:p>
        </p:txBody>
      </p:sp>
    </p:spTree>
    <p:extLst>
      <p:ext uri="{BB962C8B-B14F-4D97-AF65-F5344CB8AC3E}">
        <p14:creationId xmlns:p14="http://schemas.microsoft.com/office/powerpoint/2010/main" val="568482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05291E-EB2F-46C3-8A58-719F5C8F5E6B}" type="datetimeFigureOut">
              <a:rPr lang="en-US" smtClean="0"/>
              <a:t>4/24/2016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BEE3F-C30C-4239-AC13-C7CDE2B60167}" type="slidenum">
              <a:rPr lang="en-US" smtClean="0"/>
              <a:t>‹#›</a:t>
            </a:fld>
            <a:endParaRPr lang="en-US"/>
          </a:p>
        </p:txBody>
      </p:sp>
    </p:spTree>
    <p:extLst>
      <p:ext uri="{BB962C8B-B14F-4D97-AF65-F5344CB8AC3E}">
        <p14:creationId xmlns:p14="http://schemas.microsoft.com/office/powerpoint/2010/main" val="438199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05291E-EB2F-46C3-8A58-719F5C8F5E6B}" type="datetimeFigureOut">
              <a:rPr lang="en-US" smtClean="0"/>
              <a:t>4/24/2016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BEE3F-C30C-4239-AC13-C7CDE2B60167}" type="slidenum">
              <a:rPr lang="en-US" smtClean="0"/>
              <a:t>‹#›</a:t>
            </a:fld>
            <a:endParaRPr lang="en-US"/>
          </a:p>
        </p:txBody>
      </p:sp>
    </p:spTree>
    <p:extLst>
      <p:ext uri="{BB962C8B-B14F-4D97-AF65-F5344CB8AC3E}">
        <p14:creationId xmlns:p14="http://schemas.microsoft.com/office/powerpoint/2010/main" val="2990966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05291E-EB2F-46C3-8A58-719F5C8F5E6B}" type="datetimeFigureOut">
              <a:rPr lang="en-US" smtClean="0"/>
              <a:t>4/24/2016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5BEE3F-C30C-4239-AC13-C7CDE2B60167}" type="slidenum">
              <a:rPr lang="en-US" smtClean="0"/>
              <a:t>‹#›</a:t>
            </a:fld>
            <a:endParaRPr lang="en-US"/>
          </a:p>
        </p:txBody>
      </p:sp>
    </p:spTree>
    <p:extLst>
      <p:ext uri="{BB962C8B-B14F-4D97-AF65-F5344CB8AC3E}">
        <p14:creationId xmlns:p14="http://schemas.microsoft.com/office/powerpoint/2010/main" val="759027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09944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68276"/>
            <a:ext cx="7772400" cy="2387600"/>
          </a:xfrm>
        </p:spPr>
        <p:txBody>
          <a:bodyPr>
            <a:normAutofit/>
          </a:bodyPr>
          <a:lstStyle/>
          <a:p>
            <a:r>
              <a:rPr lang="en-US" sz="8800" dirty="0" smtClean="0">
                <a:latin typeface="Blackadder ITC" panose="04020505051007020D02" pitchFamily="82" charset="0"/>
              </a:rPr>
              <a:t>The Prince of Peace</a:t>
            </a:r>
            <a:endParaRPr lang="en-US" sz="8800" dirty="0">
              <a:latin typeface="Blackadder ITC" panose="04020505051007020D02" pitchFamily="82" charset="0"/>
            </a:endParaRPr>
          </a:p>
        </p:txBody>
      </p:sp>
      <p:sp>
        <p:nvSpPr>
          <p:cNvPr id="3" name="Subtitle 2"/>
          <p:cNvSpPr>
            <a:spLocks noGrp="1"/>
          </p:cNvSpPr>
          <p:nvPr>
            <p:ph type="subTitle" idx="1"/>
          </p:nvPr>
        </p:nvSpPr>
        <p:spPr>
          <a:xfrm>
            <a:off x="1143000" y="4107007"/>
            <a:ext cx="6858000" cy="1655762"/>
          </a:xfrm>
        </p:spPr>
        <p:txBody>
          <a:bodyPr>
            <a:normAutofit/>
          </a:bodyPr>
          <a:lstStyle/>
          <a:p>
            <a:r>
              <a:rPr lang="en-US" sz="3600" i="1" dirty="0" smtClean="0"/>
              <a:t>Isaiah 9:6</a:t>
            </a:r>
            <a:endParaRPr lang="en-US" sz="3600" i="1" dirty="0"/>
          </a:p>
        </p:txBody>
      </p:sp>
    </p:spTree>
    <p:extLst>
      <p:ext uri="{BB962C8B-B14F-4D97-AF65-F5344CB8AC3E}">
        <p14:creationId xmlns:p14="http://schemas.microsoft.com/office/powerpoint/2010/main" val="292426034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65634"/>
            <a:ext cx="7886700" cy="1325563"/>
          </a:xfrm>
        </p:spPr>
        <p:txBody>
          <a:bodyPr>
            <a:normAutofit/>
          </a:bodyPr>
          <a:lstStyle/>
          <a:p>
            <a:pPr algn="ctr"/>
            <a:r>
              <a:rPr lang="en-US" sz="6000" dirty="0">
                <a:latin typeface="Blackadder ITC" panose="04020505051007020D02" pitchFamily="82" charset="0"/>
              </a:rPr>
              <a:t>The Prince of </a:t>
            </a:r>
            <a:r>
              <a:rPr lang="en-US" sz="6000" dirty="0" smtClean="0">
                <a:latin typeface="Blackadder ITC" panose="04020505051007020D02" pitchFamily="82" charset="0"/>
              </a:rPr>
              <a:t>Peace - Jesus</a:t>
            </a:r>
            <a:endParaRPr lang="en-US" sz="6000" dirty="0"/>
          </a:p>
        </p:txBody>
      </p:sp>
      <p:sp>
        <p:nvSpPr>
          <p:cNvPr id="3" name="Content Placeholder 2"/>
          <p:cNvSpPr>
            <a:spLocks noGrp="1"/>
          </p:cNvSpPr>
          <p:nvPr>
            <p:ph idx="1"/>
          </p:nvPr>
        </p:nvSpPr>
        <p:spPr>
          <a:xfrm>
            <a:off x="628650" y="1895409"/>
            <a:ext cx="7886700" cy="4281554"/>
          </a:xfrm>
        </p:spPr>
        <p:txBody>
          <a:bodyPr>
            <a:noAutofit/>
          </a:bodyPr>
          <a:lstStyle/>
          <a:p>
            <a:pPr marL="0" indent="0" algn="ctr">
              <a:buNone/>
            </a:pPr>
            <a:endParaRPr lang="en-US" sz="4800" b="1" dirty="0" smtClean="0"/>
          </a:p>
          <a:p>
            <a:pPr marL="0" indent="0" algn="ctr">
              <a:buNone/>
            </a:pPr>
            <a:r>
              <a:rPr lang="en-US" sz="3600" b="1" dirty="0" smtClean="0"/>
              <a:t>Asleep During a Storm –</a:t>
            </a:r>
            <a:r>
              <a:rPr lang="en-US" sz="3600" b="1" dirty="0"/>
              <a:t> </a:t>
            </a:r>
            <a:r>
              <a:rPr lang="en-US" sz="3600" i="1" dirty="0" smtClean="0"/>
              <a:t>Mark 4:35-41</a:t>
            </a:r>
          </a:p>
          <a:p>
            <a:pPr marL="0" indent="0" algn="ctr">
              <a:buNone/>
            </a:pPr>
            <a:r>
              <a:rPr lang="en-US" sz="3600" b="1" dirty="0" smtClean="0"/>
              <a:t>Walking on the Water – </a:t>
            </a:r>
            <a:r>
              <a:rPr lang="en-US" sz="3600" i="1" dirty="0" smtClean="0"/>
              <a:t>Matt. 14:22-33</a:t>
            </a:r>
          </a:p>
          <a:p>
            <a:pPr marL="0" indent="0" algn="ctr">
              <a:buNone/>
            </a:pPr>
            <a:r>
              <a:rPr lang="en-US" sz="3600" b="1" dirty="0" smtClean="0"/>
              <a:t>Betrayed in the Garden</a:t>
            </a:r>
            <a:r>
              <a:rPr lang="en-US" sz="3600" dirty="0"/>
              <a:t> </a:t>
            </a:r>
            <a:r>
              <a:rPr lang="en-US" sz="3600" dirty="0" smtClean="0"/>
              <a:t>– </a:t>
            </a:r>
            <a:r>
              <a:rPr lang="en-US" sz="3600" i="1" dirty="0" smtClean="0"/>
              <a:t>Matt. 26:48-56</a:t>
            </a:r>
          </a:p>
          <a:p>
            <a:pPr marL="0" indent="0" algn="ctr">
              <a:buNone/>
            </a:pPr>
            <a:r>
              <a:rPr lang="en-US" sz="3600" b="1" dirty="0" smtClean="0"/>
              <a:t>Mocked on the Cross</a:t>
            </a:r>
            <a:r>
              <a:rPr lang="en-US" sz="3600" dirty="0" smtClean="0"/>
              <a:t> – </a:t>
            </a:r>
            <a:r>
              <a:rPr lang="en-US" sz="3600" i="1" dirty="0" smtClean="0"/>
              <a:t>1 Peter 2:23</a:t>
            </a:r>
            <a:endParaRPr lang="en-US" sz="3600" i="1" dirty="0"/>
          </a:p>
        </p:txBody>
      </p:sp>
    </p:spTree>
    <p:extLst>
      <p:ext uri="{BB962C8B-B14F-4D97-AF65-F5344CB8AC3E}">
        <p14:creationId xmlns:p14="http://schemas.microsoft.com/office/powerpoint/2010/main" val="25724578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65634"/>
            <a:ext cx="7886700" cy="1325563"/>
          </a:xfrm>
        </p:spPr>
        <p:txBody>
          <a:bodyPr>
            <a:normAutofit/>
          </a:bodyPr>
          <a:lstStyle/>
          <a:p>
            <a:pPr algn="ctr"/>
            <a:r>
              <a:rPr lang="en-US" sz="6000" dirty="0">
                <a:latin typeface="Blackadder ITC" panose="04020505051007020D02" pitchFamily="82" charset="0"/>
              </a:rPr>
              <a:t>The Prince of </a:t>
            </a:r>
            <a:r>
              <a:rPr lang="en-US" sz="6000" dirty="0" smtClean="0">
                <a:latin typeface="Blackadder ITC" panose="04020505051007020D02" pitchFamily="82" charset="0"/>
              </a:rPr>
              <a:t>Peace - Jesus</a:t>
            </a:r>
            <a:endParaRPr lang="en-US" sz="6000" dirty="0"/>
          </a:p>
        </p:txBody>
      </p:sp>
      <p:sp>
        <p:nvSpPr>
          <p:cNvPr id="3" name="Content Placeholder 2"/>
          <p:cNvSpPr>
            <a:spLocks noGrp="1"/>
          </p:cNvSpPr>
          <p:nvPr>
            <p:ph idx="1"/>
          </p:nvPr>
        </p:nvSpPr>
        <p:spPr>
          <a:xfrm>
            <a:off x="628650" y="1895409"/>
            <a:ext cx="7886700" cy="4281554"/>
          </a:xfrm>
        </p:spPr>
        <p:txBody>
          <a:bodyPr>
            <a:noAutofit/>
          </a:bodyPr>
          <a:lstStyle/>
          <a:p>
            <a:pPr marL="0" indent="0" algn="ctr">
              <a:buNone/>
            </a:pPr>
            <a:endParaRPr lang="en-US" sz="3600" i="1" dirty="0" smtClean="0"/>
          </a:p>
          <a:p>
            <a:pPr marL="0" indent="0" algn="ctr">
              <a:buNone/>
            </a:pPr>
            <a:r>
              <a:rPr lang="en-US" sz="3600" i="1" dirty="0" smtClean="0"/>
              <a:t>Peace from His relationship with His Father.</a:t>
            </a:r>
          </a:p>
          <a:p>
            <a:pPr marL="0" indent="0" algn="ctr">
              <a:buNone/>
            </a:pPr>
            <a:endParaRPr lang="en-US" sz="1800" b="1" dirty="0" smtClean="0"/>
          </a:p>
          <a:p>
            <a:pPr marL="0" indent="0" algn="ctr">
              <a:buNone/>
            </a:pPr>
            <a:r>
              <a:rPr lang="en-US" sz="3600" b="1" dirty="0" smtClean="0"/>
              <a:t>Trust in God </a:t>
            </a:r>
            <a:r>
              <a:rPr lang="en-US" sz="3600" b="1" i="1" dirty="0" smtClean="0"/>
              <a:t>– </a:t>
            </a:r>
            <a:r>
              <a:rPr lang="en-US" sz="3600" i="1" dirty="0" smtClean="0"/>
              <a:t>John 17:1-5</a:t>
            </a:r>
          </a:p>
          <a:p>
            <a:pPr marL="0" indent="0" algn="ctr">
              <a:buNone/>
            </a:pPr>
            <a:r>
              <a:rPr lang="en-US" sz="3600" b="1" dirty="0" smtClean="0"/>
              <a:t>Obedience to God </a:t>
            </a:r>
            <a:r>
              <a:rPr lang="en-US" sz="3600" b="1" i="1" dirty="0" smtClean="0"/>
              <a:t>– </a:t>
            </a:r>
            <a:r>
              <a:rPr lang="en-US" sz="3600" i="1" dirty="0" smtClean="0"/>
              <a:t>Hebrews 5:7-8</a:t>
            </a:r>
            <a:endParaRPr lang="en-US" sz="4800" dirty="0" smtClean="0"/>
          </a:p>
        </p:txBody>
      </p:sp>
    </p:spTree>
    <p:extLst>
      <p:ext uri="{BB962C8B-B14F-4D97-AF65-F5344CB8AC3E}">
        <p14:creationId xmlns:p14="http://schemas.microsoft.com/office/powerpoint/2010/main" val="28132027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65634"/>
            <a:ext cx="7886700" cy="1325563"/>
          </a:xfrm>
        </p:spPr>
        <p:txBody>
          <a:bodyPr>
            <a:normAutofit/>
          </a:bodyPr>
          <a:lstStyle/>
          <a:p>
            <a:pPr algn="ctr"/>
            <a:r>
              <a:rPr lang="en-US" sz="6000" dirty="0" smtClean="0">
                <a:latin typeface="Blackadder ITC" panose="04020505051007020D02" pitchFamily="82" charset="0"/>
              </a:rPr>
              <a:t>True Peace</a:t>
            </a:r>
            <a:endParaRPr lang="en-US" sz="6000" dirty="0"/>
          </a:p>
        </p:txBody>
      </p:sp>
      <p:sp>
        <p:nvSpPr>
          <p:cNvPr id="3" name="Content Placeholder 2"/>
          <p:cNvSpPr>
            <a:spLocks noGrp="1"/>
          </p:cNvSpPr>
          <p:nvPr>
            <p:ph idx="1"/>
          </p:nvPr>
        </p:nvSpPr>
        <p:spPr>
          <a:xfrm>
            <a:off x="628650" y="1895409"/>
            <a:ext cx="7886700" cy="4281554"/>
          </a:xfrm>
        </p:spPr>
        <p:txBody>
          <a:bodyPr>
            <a:noAutofit/>
          </a:bodyPr>
          <a:lstStyle/>
          <a:p>
            <a:pPr marL="0" indent="0" algn="ctr">
              <a:buNone/>
            </a:pPr>
            <a:endParaRPr lang="en-US" sz="1000" b="1" dirty="0" smtClean="0"/>
          </a:p>
          <a:p>
            <a:pPr marL="0" indent="0" algn="ctr">
              <a:buNone/>
            </a:pPr>
            <a:r>
              <a:rPr lang="en-US" sz="3600" b="1" dirty="0" smtClean="0"/>
              <a:t>Peace and Righteousness</a:t>
            </a:r>
            <a:r>
              <a:rPr lang="en-US" sz="3600" i="1" dirty="0" smtClean="0"/>
              <a:t> – Isaiah 32:17; Psalm 85:10; Jer. 6:13-20; John 2:13-17; Isaiah 57:21</a:t>
            </a:r>
          </a:p>
          <a:p>
            <a:pPr marL="0" indent="0" algn="ctr">
              <a:buNone/>
            </a:pPr>
            <a:r>
              <a:rPr lang="en-US" sz="3600" b="1" dirty="0" smtClean="0"/>
              <a:t>Peace in Christ</a:t>
            </a:r>
            <a:r>
              <a:rPr lang="en-US" sz="3600" i="1" dirty="0" smtClean="0"/>
              <a:t> – Matthew 11:25-30;   Acts 2:36-39; 3:17-19</a:t>
            </a:r>
          </a:p>
          <a:p>
            <a:pPr marL="0" indent="0" algn="ctr">
              <a:buNone/>
            </a:pPr>
            <a:r>
              <a:rPr lang="en-US" sz="3600" b="1" dirty="0" smtClean="0"/>
              <a:t>Peace in Any Situation</a:t>
            </a:r>
            <a:r>
              <a:rPr lang="en-US" sz="3600" i="1" dirty="0" smtClean="0"/>
              <a:t> –           Philippians 4:6-7, 10-13; 1:19-24</a:t>
            </a:r>
            <a:endParaRPr lang="en-US" sz="4800" dirty="0" smtClean="0"/>
          </a:p>
        </p:txBody>
      </p:sp>
    </p:spTree>
    <p:extLst>
      <p:ext uri="{BB962C8B-B14F-4D97-AF65-F5344CB8AC3E}">
        <p14:creationId xmlns:p14="http://schemas.microsoft.com/office/powerpoint/2010/main" val="41134098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68276"/>
            <a:ext cx="7772400" cy="2387600"/>
          </a:xfrm>
        </p:spPr>
        <p:txBody>
          <a:bodyPr>
            <a:normAutofit/>
          </a:bodyPr>
          <a:lstStyle/>
          <a:p>
            <a:r>
              <a:rPr lang="en-US" sz="8800" dirty="0" smtClean="0">
                <a:latin typeface="Blackadder ITC" panose="04020505051007020D02" pitchFamily="82" charset="0"/>
              </a:rPr>
              <a:t>The Prince of Peace</a:t>
            </a:r>
            <a:endParaRPr lang="en-US" sz="8800" dirty="0">
              <a:latin typeface="Blackadder ITC" panose="04020505051007020D02" pitchFamily="82" charset="0"/>
            </a:endParaRPr>
          </a:p>
        </p:txBody>
      </p:sp>
      <p:sp>
        <p:nvSpPr>
          <p:cNvPr id="3" name="Subtitle 2"/>
          <p:cNvSpPr>
            <a:spLocks noGrp="1"/>
          </p:cNvSpPr>
          <p:nvPr>
            <p:ph type="subTitle" idx="1"/>
          </p:nvPr>
        </p:nvSpPr>
        <p:spPr>
          <a:xfrm>
            <a:off x="1143000" y="4107007"/>
            <a:ext cx="6858000" cy="1655762"/>
          </a:xfrm>
        </p:spPr>
        <p:txBody>
          <a:bodyPr>
            <a:normAutofit/>
          </a:bodyPr>
          <a:lstStyle/>
          <a:p>
            <a:r>
              <a:rPr lang="en-US" sz="3600" i="1" dirty="0" smtClean="0"/>
              <a:t>Isaiah 9:6</a:t>
            </a:r>
            <a:endParaRPr lang="en-US" sz="3600" i="1" dirty="0"/>
          </a:p>
        </p:txBody>
      </p:sp>
    </p:spTree>
    <p:extLst>
      <p:ext uri="{BB962C8B-B14F-4D97-AF65-F5344CB8AC3E}">
        <p14:creationId xmlns:p14="http://schemas.microsoft.com/office/powerpoint/2010/main" val="175412138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TotalTime>
  <Words>1511</Words>
  <Application>Microsoft Office PowerPoint</Application>
  <PresentationFormat>On-screen Show (4:3)</PresentationFormat>
  <Paragraphs>113</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Blackadder ITC</vt:lpstr>
      <vt:lpstr>Calibri</vt:lpstr>
      <vt:lpstr>Calibri Light</vt:lpstr>
      <vt:lpstr>Times New Roman</vt:lpstr>
      <vt:lpstr>Wingdings</vt:lpstr>
      <vt:lpstr>Office Theme</vt:lpstr>
      <vt:lpstr>PowerPoint Presentation</vt:lpstr>
      <vt:lpstr>The Prince of Peace</vt:lpstr>
      <vt:lpstr>The Prince of Peace - Jesus</vt:lpstr>
      <vt:lpstr>The Prince of Peace - Jesus</vt:lpstr>
      <vt:lpstr>True Peace</vt:lpstr>
      <vt:lpstr>The Prince of Peace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Prince of Peace</dc:title>
  <dc:creator>Jeremiah Cox</dc:creator>
  <cp:lastModifiedBy>Jeremiah Cox</cp:lastModifiedBy>
  <cp:revision>9</cp:revision>
  <dcterms:created xsi:type="dcterms:W3CDTF">2016-04-24T12:19:39Z</dcterms:created>
  <dcterms:modified xsi:type="dcterms:W3CDTF">2016-04-24T13:19:18Z</dcterms:modified>
</cp:coreProperties>
</file>