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04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5AECB-2F62-4D36-AAEF-AD34A55B5302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3E1E2-F032-4D5F-8339-800C693C6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24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Tough Love</a:t>
            </a:r>
            <a:endParaRPr lang="en-US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John 4:7-11</a:t>
            </a:r>
            <a:endParaRPr lang="en-US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 is something we are commanded to possess. It is a goal of growth, and is that which pertains to the nature of God, and therefore is expected of us as His children (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2 Peter 1:5-7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romanticizes the love of the Bible.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 result of the hardness of hearts.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 result of ignorance.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 is not just a feeling; it is manifested in action, and can never fail (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1 Corinthians 13:4-8a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It never fails because it is always a choice, and it is the choice God wants us to make.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love which God wants us to engage in is more aptly described as Tough Love, or love that hurts, and is sometimes difficult to practice. (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Ephesians 5:1-2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that which drew Jesus to the cross. Sacrificial, it wasn’t easy, nor was it pretty.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love, although the most powerful and enduring, the world is not interested in.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as Christians we must be motivated toward this love.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3E1E2-F032-4D5F-8339-800C693C63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28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 is tough when…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Deciding to follow Jesus.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Philippians 3:4-11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apostle Paul had much to lose to follow Christ, as did any Jew, but Paul more so.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mind was not set on the easiest way. (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Matthew 7:13-14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mind was set on the only way. (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John 14:6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10:34-39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 is the Prince of Peace, but this is not through compromise.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offers peace between God and man.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attain that peace we have to be willing to leave all and follow Him.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Parents discipline children.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Proverbs 13:24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This is a prime example of Tough Love.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withhold discipline is to neglect.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Parents who say they love their children and do not discipline show an inconsistency.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Hebrews 12:7-8, 11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 treats us like His children, because we ARE His children.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discipline He gives us is a sign of love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it we would not prosper.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local congregation corrects sin.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5:4-5, 11-13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This is a direct command, but it is not one that is enjoyable to follow.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fraternal affection for our brethren, but when they aren’t following God, we cannot express that as we usually would.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 hard truth we must face, knowing it is for our good, and their good.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Corinthians 2:6-7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man withdrawn from (shown tough love) repented.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3E1E2-F032-4D5F-8339-800C693C63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01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restores the fallen.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6:1-2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This is a responsibility for those who are spiritual (walking in the Spirit –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5:16, 22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Sometimes this goes smoothly, sometimes not so much.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the initial approach is always uncomfortable and difficult.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2:11-13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Imagine the difficulty in one apostle confronting another apostle. (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the end result is worth it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resolves conflict.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Philippians 4:2-3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Conflict must not be overlooked and ignored.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two individuals in conflict were to take action.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surrounding were to help.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Sometimes we don’t want to get into uncomfortable situations, but this is necessary!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Genesis 13:5-9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When conflict arose between Abram and Lot, Abram looked to resolve it.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Although Abram was older, and the leader of the company, he so wished for the conflict to be resolved that he deferred to Lot.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took great strength of character, and love.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3E1E2-F032-4D5F-8339-800C693C63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61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Temptation to avoid tough love.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Seeking to please men (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1:6-10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were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Judaizers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fomenting strife, and drawing brethren away from the truth.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didn’t want to please any man, thus he did not use the same tactics, but preached the gospel in its pure form.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Seeking to please ourselves (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14:15; Mark 10:17-22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Keeping Jesus’ commandments is not always easy. However, it is necessary to get to heaven.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we are seeking to please ourselves we will not be willing to participate in the love which Jesus calls us to.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3E1E2-F032-4D5F-8339-800C693C63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38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love God calls us to is transcendent. It is greater than that which the world promotes.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scriptures are clear about the difficulty which lies in the life of one who loves as God loves, and loves God.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be willing to endure the difficulties, love each other, and love God, for the end result is worth it!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3E1E2-F032-4D5F-8339-800C693C63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7718-1C52-4FF5-9C78-0E52D91A1122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9D9-6321-4177-98C9-B03DB587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9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7718-1C52-4FF5-9C78-0E52D91A1122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9D9-6321-4177-98C9-B03DB587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0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7718-1C52-4FF5-9C78-0E52D91A1122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9D9-6321-4177-98C9-B03DB587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3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7718-1C52-4FF5-9C78-0E52D91A1122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9D9-6321-4177-98C9-B03DB587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4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7718-1C52-4FF5-9C78-0E52D91A1122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9D9-6321-4177-98C9-B03DB587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9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7718-1C52-4FF5-9C78-0E52D91A1122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9D9-6321-4177-98C9-B03DB587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7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7718-1C52-4FF5-9C78-0E52D91A1122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9D9-6321-4177-98C9-B03DB587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8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7718-1C52-4FF5-9C78-0E52D91A1122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9D9-6321-4177-98C9-B03DB587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5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7718-1C52-4FF5-9C78-0E52D91A1122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9D9-6321-4177-98C9-B03DB587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4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7718-1C52-4FF5-9C78-0E52D91A1122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9D9-6321-4177-98C9-B03DB587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2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67718-1C52-4FF5-9C78-0E52D91A1122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9D9-6321-4177-98C9-B03DB587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9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67718-1C52-4FF5-9C78-0E52D91A1122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F29D9-6321-4177-98C9-B03DB587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5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5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3265"/>
            <a:ext cx="7772400" cy="1776697"/>
          </a:xfrm>
          <a:effectLst>
            <a:glow>
              <a:schemeClr val="bg1"/>
            </a:glow>
          </a:effectLst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>
                    <a:lumMod val="6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Broadway" panose="04040905080B02020502" pitchFamily="82" charset="0"/>
              </a:rPr>
              <a:t>Tough Love</a:t>
            </a:r>
            <a:endParaRPr lang="en-US" sz="8800" dirty="0">
              <a:solidFill>
                <a:schemeClr val="bg1">
                  <a:lumMod val="65000"/>
                </a:schemeClr>
              </a:solidFill>
              <a:effectLst>
                <a:glow rad="127000">
                  <a:schemeClr val="bg1">
                    <a:alpha val="87000"/>
                  </a:schemeClr>
                </a:glow>
              </a:effectLst>
              <a:latin typeface="Broadway" panose="04040905080B020205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1 John 4:7-11</a:t>
            </a:r>
            <a:endParaRPr lang="en-US" sz="3600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5" r="24029"/>
          <a:stretch/>
        </p:blipFill>
        <p:spPr>
          <a:xfrm rot="20165920">
            <a:off x="798064" y="4017246"/>
            <a:ext cx="2552130" cy="2374356"/>
          </a:xfrm>
          <a:prstGeom prst="heart">
            <a:avLst/>
          </a:prstGeom>
          <a:effectLst>
            <a:glow rad="127000">
              <a:schemeClr val="bg1">
                <a:alpha val="87000"/>
              </a:schemeClr>
            </a:glow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3843144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6000" dirty="0" smtClean="0">
                <a:solidFill>
                  <a:schemeClr val="bg1">
                    <a:lumMod val="6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Broadway" panose="04040905080B02020502" pitchFamily="82" charset="0"/>
              </a:rPr>
              <a:t>Love is tough when…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Deciding to Follow Jesus</a:t>
            </a:r>
          </a:p>
          <a:p>
            <a:pPr marL="0" indent="0" algn="ctr">
              <a:buNone/>
            </a:pPr>
            <a:r>
              <a:rPr lang="en-US" sz="3600" i="1" dirty="0" smtClean="0">
                <a:solidFill>
                  <a:schemeClr val="bg1"/>
                </a:solidFill>
              </a:rPr>
              <a:t>– Philippians 3:4-11; Matthew 10:34-39 –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Parents Discipline Children</a:t>
            </a:r>
          </a:p>
          <a:p>
            <a:pPr marL="0" indent="0" algn="ctr">
              <a:buNone/>
            </a:pPr>
            <a:r>
              <a:rPr lang="en-US" sz="3600" i="1" dirty="0" smtClean="0">
                <a:solidFill>
                  <a:schemeClr val="bg1"/>
                </a:solidFill>
              </a:rPr>
              <a:t>– Proverbs 13:24; Hebrews 12:7-8, 11 –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A Local Congregation Corrects Sin</a:t>
            </a:r>
          </a:p>
          <a:p>
            <a:pPr marL="0" indent="0" algn="ctr">
              <a:buNone/>
            </a:pPr>
            <a:r>
              <a:rPr lang="en-US" sz="3600" i="1" dirty="0" smtClean="0">
                <a:solidFill>
                  <a:schemeClr val="bg1"/>
                </a:solidFill>
              </a:rPr>
              <a:t>– 1 Corinthians 5:4-5, 11-13;                      2 Corinthians 2:6-7 –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5" r="24029"/>
          <a:stretch/>
        </p:blipFill>
        <p:spPr>
          <a:xfrm rot="20165920">
            <a:off x="568441" y="345451"/>
            <a:ext cx="1467105" cy="1364911"/>
          </a:xfrm>
          <a:prstGeom prst="heart">
            <a:avLst/>
          </a:prstGeom>
          <a:effectLst>
            <a:glow rad="127000">
              <a:schemeClr val="bg1">
                <a:alpha val="87000"/>
              </a:schemeClr>
            </a:glow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755165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6000" dirty="0" smtClean="0">
                <a:solidFill>
                  <a:schemeClr val="bg1">
                    <a:lumMod val="6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Broadway" panose="04040905080B02020502" pitchFamily="82" charset="0"/>
              </a:rPr>
              <a:t>Love is tough when…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One Restores the Fallen</a:t>
            </a:r>
          </a:p>
          <a:p>
            <a:pPr marL="0" indent="0" algn="ctr">
              <a:buNone/>
            </a:pPr>
            <a:r>
              <a:rPr lang="en-US" sz="3600" i="1" dirty="0" smtClean="0">
                <a:solidFill>
                  <a:schemeClr val="bg1"/>
                </a:solidFill>
              </a:rPr>
              <a:t>– Galatians 6:1-2; 2:11-13 –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One Resolves Conflict</a:t>
            </a:r>
          </a:p>
          <a:p>
            <a:pPr marL="0" indent="0" algn="ctr">
              <a:buNone/>
            </a:pPr>
            <a:r>
              <a:rPr lang="en-US" sz="3600" i="1" dirty="0" smtClean="0">
                <a:solidFill>
                  <a:schemeClr val="bg1"/>
                </a:solidFill>
              </a:rPr>
              <a:t>– Philippians 4:2-3; Genesis 13:5-9 –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5" r="24029"/>
          <a:stretch/>
        </p:blipFill>
        <p:spPr>
          <a:xfrm rot="20165920">
            <a:off x="568441" y="345451"/>
            <a:ext cx="1467105" cy="1364911"/>
          </a:xfrm>
          <a:prstGeom prst="heart">
            <a:avLst/>
          </a:prstGeom>
          <a:effectLst>
            <a:glow rad="127000">
              <a:schemeClr val="bg1">
                <a:alpha val="87000"/>
              </a:schemeClr>
            </a:glow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868917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6000" dirty="0" smtClean="0">
                <a:solidFill>
                  <a:schemeClr val="bg1">
                    <a:lumMod val="6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Broadway" panose="04040905080B02020502" pitchFamily="82" charset="0"/>
              </a:rPr>
              <a:t>Tempted to Avoid Tough Love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Seeking to Please Men</a:t>
            </a:r>
          </a:p>
          <a:p>
            <a:pPr marL="0" indent="0" algn="ctr">
              <a:buNone/>
            </a:pPr>
            <a:r>
              <a:rPr lang="en-US" sz="3600" i="1" dirty="0" smtClean="0">
                <a:solidFill>
                  <a:schemeClr val="bg1"/>
                </a:solidFill>
              </a:rPr>
              <a:t>– Galatians 1:6-10 –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Seeking to Please Ourselves</a:t>
            </a:r>
          </a:p>
          <a:p>
            <a:pPr marL="0" indent="0" algn="ctr">
              <a:buNone/>
            </a:pPr>
            <a:r>
              <a:rPr lang="en-US" sz="3600" i="1" dirty="0" smtClean="0">
                <a:solidFill>
                  <a:schemeClr val="bg1"/>
                </a:solidFill>
              </a:rPr>
              <a:t>– John 14:15; Mark 10:17-22 –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5" r="24029"/>
          <a:stretch/>
        </p:blipFill>
        <p:spPr>
          <a:xfrm rot="20165920">
            <a:off x="568441" y="345451"/>
            <a:ext cx="1467105" cy="1364911"/>
          </a:xfrm>
          <a:prstGeom prst="heart">
            <a:avLst/>
          </a:prstGeom>
          <a:effectLst>
            <a:glow rad="127000">
              <a:schemeClr val="bg1">
                <a:alpha val="87000"/>
              </a:schemeClr>
            </a:glow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018478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3265"/>
            <a:ext cx="7772400" cy="1776697"/>
          </a:xfrm>
          <a:effectLst>
            <a:glow>
              <a:schemeClr val="bg1"/>
            </a:glow>
          </a:effectLst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>
                    <a:lumMod val="65000"/>
                  </a:schemeClr>
                </a:solidFill>
                <a:effectLst>
                  <a:glow rad="127000">
                    <a:schemeClr val="bg1">
                      <a:alpha val="87000"/>
                    </a:schemeClr>
                  </a:glow>
                </a:effectLst>
                <a:latin typeface="Broadway" panose="04040905080B02020502" pitchFamily="82" charset="0"/>
              </a:rPr>
              <a:t>Tough Love</a:t>
            </a:r>
            <a:endParaRPr lang="en-US" sz="8800" dirty="0">
              <a:solidFill>
                <a:schemeClr val="bg1">
                  <a:lumMod val="65000"/>
                </a:schemeClr>
              </a:solidFill>
              <a:effectLst>
                <a:glow rad="127000">
                  <a:schemeClr val="bg1">
                    <a:alpha val="87000"/>
                  </a:schemeClr>
                </a:glow>
              </a:effectLst>
              <a:latin typeface="Broadway" panose="04040905080B020205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1 John 4:7-11</a:t>
            </a:r>
            <a:endParaRPr lang="en-US" sz="3600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5" r="24029"/>
          <a:stretch/>
        </p:blipFill>
        <p:spPr>
          <a:xfrm rot="20165920">
            <a:off x="798064" y="4017246"/>
            <a:ext cx="2552130" cy="2374356"/>
          </a:xfrm>
          <a:prstGeom prst="heart">
            <a:avLst/>
          </a:prstGeom>
          <a:effectLst>
            <a:glow rad="127000">
              <a:schemeClr val="bg1">
                <a:alpha val="87000"/>
              </a:schemeClr>
            </a:glow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56701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928</Words>
  <Application>Microsoft Office PowerPoint</Application>
  <PresentationFormat>On-screen Show (4:3)</PresentationFormat>
  <Paragraphs>83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Broadway</vt:lpstr>
      <vt:lpstr>Calibri</vt:lpstr>
      <vt:lpstr>Calibri Light</vt:lpstr>
      <vt:lpstr>Times New Roman</vt:lpstr>
      <vt:lpstr>Wingdings</vt:lpstr>
      <vt:lpstr>Office Theme</vt:lpstr>
      <vt:lpstr>PowerPoint Presentation</vt:lpstr>
      <vt:lpstr>Tough Love</vt:lpstr>
      <vt:lpstr>Love is tough when…</vt:lpstr>
      <vt:lpstr>Love is tough when…</vt:lpstr>
      <vt:lpstr>Tempted to Avoid Tough Love</vt:lpstr>
      <vt:lpstr>Tough Love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Tough Love</dc:title>
  <dc:creator>Jeremiah Cox</dc:creator>
  <cp:lastModifiedBy>Jeremiah Cox</cp:lastModifiedBy>
  <cp:revision>3</cp:revision>
  <dcterms:created xsi:type="dcterms:W3CDTF">2016-04-10T20:30:59Z</dcterms:created>
  <dcterms:modified xsi:type="dcterms:W3CDTF">2016-04-10T21:47:06Z</dcterms:modified>
</cp:coreProperties>
</file>