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410" y="78"/>
      </p:cViewPr>
      <p:guideLst/>
    </p:cSldViewPr>
  </p:slideViewPr>
  <p:notesTextViewPr>
    <p:cViewPr>
      <p:scale>
        <a:sx n="3" d="2"/>
        <a:sy n="3" d="2"/>
      </p:scale>
      <p:origin x="0" y="0"/>
    </p:cViewPr>
  </p:notesTextViewPr>
  <p:notesViewPr>
    <p:cSldViewPr snapToGrid="0">
      <p:cViewPr varScale="1">
        <p:scale>
          <a:sx n="54" d="100"/>
          <a:sy n="54" d="100"/>
        </p:scale>
        <p:origin x="20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D4BFF-5C8E-4018-9803-CF0B9E1A9B5D}" type="datetimeFigureOut">
              <a:rPr lang="en-US" smtClean="0"/>
              <a:t>4/25/2016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2CCFC-D2FB-4E54-B1E8-5AFB42A2E16A}" type="slidenum">
              <a:rPr lang="en-US" smtClean="0"/>
              <a:t>‹#›</a:t>
            </a:fld>
            <a:endParaRPr lang="en-US"/>
          </a:p>
        </p:txBody>
      </p:sp>
    </p:spTree>
    <p:extLst>
      <p:ext uri="{BB962C8B-B14F-4D97-AF65-F5344CB8AC3E}">
        <p14:creationId xmlns:p14="http://schemas.microsoft.com/office/powerpoint/2010/main" val="417714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True Worship</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smtClean="0">
                <a:effectLst/>
                <a:latin typeface="Calibri" panose="020F0502020204030204" pitchFamily="34" charset="0"/>
                <a:ea typeface="Calibri" panose="020F0502020204030204" pitchFamily="34" charset="0"/>
                <a:cs typeface="Times New Roman" panose="02020603050405020304" pitchFamily="18" charset="0"/>
              </a:rPr>
              <a:t>John 4:19-24</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Introduction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Going from Judea to Galilee, Jesus had to go through Samaria, and there He met a woman at Jacob’s well.</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After discussing with her His ability to give living water, He told her to get her husband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Her first reaction shows that most likely she was ashamed of her current situation, and she tried to divert the discussion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17)</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Jesus revealed her truth, being omniscient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18)</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It seems she further attempted to change the subject by asking about worship – a question which Jesus answered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19-24)</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Jesus revealed true worship to the Samaritan woman – worship which she, being a Samaritan, could soon engage in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 21-24)</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Salvation was of the Jews in that the revelation of God was given to the Jewish people, and salvation would ensue from that nation.</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She, being a Samaritan, did not know how to worship God correctly – the Samaritans rejected the OT revelations.</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Jesus spoke of a time of true worship, and true worshippers. </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True worship has no “where” – it is spiritual, not physical.</a:t>
            </a:r>
          </a:p>
          <a:p>
            <a:pPr marL="1143000" marR="0" lvl="2" indent="-228600">
              <a:lnSpc>
                <a:spcPct val="107000"/>
              </a:lnSpc>
              <a:spcBef>
                <a:spcPts val="0"/>
              </a:spcBef>
              <a:spcAft>
                <a:spcPts val="80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True worship has only a “how” – in spirit and truth.</a:t>
            </a:r>
          </a:p>
          <a:p>
            <a:endParaRPr lang="en-US" dirty="0"/>
          </a:p>
        </p:txBody>
      </p:sp>
      <p:sp>
        <p:nvSpPr>
          <p:cNvPr id="4" name="Slide Number Placeholder 3"/>
          <p:cNvSpPr>
            <a:spLocks noGrp="1"/>
          </p:cNvSpPr>
          <p:nvPr>
            <p:ph type="sldNum" sz="quarter" idx="10"/>
          </p:nvPr>
        </p:nvSpPr>
        <p:spPr/>
        <p:txBody>
          <a:bodyPr/>
          <a:lstStyle/>
          <a:p>
            <a:fld id="{8BE2CCFC-D2FB-4E54-B1E8-5AFB42A2E16A}" type="slidenum">
              <a:rPr lang="en-US" smtClean="0"/>
              <a:t>2</a:t>
            </a:fld>
            <a:endParaRPr lang="en-US"/>
          </a:p>
        </p:txBody>
      </p:sp>
    </p:spTree>
    <p:extLst>
      <p:ext uri="{BB962C8B-B14F-4D97-AF65-F5344CB8AC3E}">
        <p14:creationId xmlns:p14="http://schemas.microsoft.com/office/powerpoint/2010/main" val="383470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Worship</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Defined.</a:t>
            </a:r>
          </a:p>
          <a:p>
            <a:pPr marL="742950" marR="0" lvl="1" indent="-285750">
              <a:lnSpc>
                <a:spcPct val="107000"/>
              </a:lnSpc>
              <a:spcBef>
                <a:spcPts val="0"/>
              </a:spcBef>
              <a:spcAft>
                <a:spcPts val="0"/>
              </a:spcAft>
              <a:buFont typeface="+mj-lt"/>
              <a:buAutoNum type="alphaLcPeriod"/>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shâchâh</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(Hebrew) – to depress, that is, prostrate (especially reflexively in homage to royalty or God).</a:t>
            </a:r>
          </a:p>
          <a:p>
            <a:pPr marL="742950" marR="0" lvl="1" indent="-285750">
              <a:lnSpc>
                <a:spcPct val="107000"/>
              </a:lnSpc>
              <a:spcBef>
                <a:spcPts val="0"/>
              </a:spcBef>
              <a:spcAft>
                <a:spcPts val="0"/>
              </a:spcAft>
              <a:buFont typeface="+mj-lt"/>
              <a:buAutoNum type="alphaLcPeriod"/>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proskuneo</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(Greek) – (meaning to kiss, like a dog licking his master’s hand); to fawn or crouch to, that is, (literally or figuratively) prostrate oneself in homage (do reverence to, adore).</a:t>
            </a:r>
          </a:p>
          <a:p>
            <a:pPr marL="742950" marR="0" lvl="1" indent="-285750">
              <a:lnSpc>
                <a:spcPct val="107000"/>
              </a:lnSpc>
              <a:spcBef>
                <a:spcPts val="0"/>
              </a:spcBef>
              <a:spcAft>
                <a:spcPts val="0"/>
              </a:spcAft>
              <a:buFont typeface="+mj-lt"/>
              <a:buAutoNum type="alphaLcPeriod"/>
            </a:pPr>
            <a:r>
              <a:rPr lang="en-US" i="1" dirty="0" smtClean="0">
                <a:effectLst/>
                <a:latin typeface="Calibri" panose="020F0502020204030204" pitchFamily="34" charset="0"/>
                <a:ea typeface="Calibri" panose="020F0502020204030204" pitchFamily="34" charset="0"/>
                <a:cs typeface="Times New Roman" panose="02020603050405020304" pitchFamily="18" charset="0"/>
              </a:rPr>
              <a:t>Vine’s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to make obeisance (a movement of the body expressing deep respect or deferential courtesy, as before a superior; a bow, curtsy, or other similar gesture), do reverence to.</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Inherent Obligation in Creation</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1:2</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life without worship, and worshipful attitude before God.</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There are many things under the sun to engage in.</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Solomon reached the conclusion that all is vain without God. Why? </a:t>
            </a:r>
            <a:r>
              <a:rPr lang="en-US" dirty="0" smtClean="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12:13</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“Man’s all” or his whole created purpose is to pay homage to God continually in life.</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must revere Him, and serve Him.</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As His creation, our purpose is to prostrate ourselves before Him, and fulfill our created purpose.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4</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 throne scene reveals the center of the universe, or creation.</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God is at the center in that being the Creator, all are made to bow before Him and worship.</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u="sng" dirty="0" smtClean="0">
                <a:effectLst/>
                <a:latin typeface="Calibri" panose="020F0502020204030204" pitchFamily="34" charset="0"/>
                <a:ea typeface="Calibri" panose="020F0502020204030204" pitchFamily="34" charset="0"/>
                <a:cs typeface="Times New Roman" panose="02020603050405020304" pitchFamily="18" charset="0"/>
              </a:rPr>
              <a:t>God on throne; 24 Elders; 4 Living Creatures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5:13-14</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Every creature worshipped.</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Some do not wish to worship because of what it suggests. God transcends us; we are not worthy; He IS!</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is why salvation requires humility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James 4:6, 10</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Those who do not prostrate themselves by free-will will eventually by constraint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Romans 14:11</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former will have everlasting life.</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latter will have everlasting death.</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Most who do worship do not consider that there is a proper way to worship.</a:t>
            </a: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It is logical that the Creator, who demands and deserves worship, would define the parameters of acceptable worship.</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Worship is not for us, but for God – If this is the case then He must define true worship.</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BE2CCFC-D2FB-4E54-B1E8-5AFB42A2E16A}" type="slidenum">
              <a:rPr lang="en-US" smtClean="0"/>
              <a:t>3</a:t>
            </a:fld>
            <a:endParaRPr lang="en-US"/>
          </a:p>
        </p:txBody>
      </p:sp>
    </p:spTree>
    <p:extLst>
      <p:ext uri="{BB962C8B-B14F-4D97-AF65-F5344CB8AC3E}">
        <p14:creationId xmlns:p14="http://schemas.microsoft.com/office/powerpoint/2010/main" val="143583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Worship in Spirit</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God is Spirit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John 4:24</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is why the location is not important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Acts 7:47-50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(Stephen’s sermon.)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Worship is not a physical thing, because God is not physical</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Acts 17:24-29</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Going through the motions misses the point!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Micah 6:6-8</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It is not that the commands of sacrifice and ceremonial observance were not needed to please God, </a:t>
            </a:r>
            <a:r>
              <a:rPr lang="en-US" u="sng" dirty="0" smtClean="0">
                <a:effectLst/>
                <a:latin typeface="Calibri" panose="020F0502020204030204" pitchFamily="34" charset="0"/>
                <a:ea typeface="Calibri" panose="020F0502020204030204" pitchFamily="34" charset="0"/>
                <a:cs typeface="Times New Roman" panose="02020603050405020304" pitchFamily="18" charset="0"/>
              </a:rPr>
              <a:t>but that without the proper mindset they were vain</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23:23-28</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 Pharisees worshipped and served God to be seen by men. They went through the motions, but their heart was not in it.</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stretched the law beyond what was commanded.</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neglected to have the proper “spirit.”</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metaphorically filter the gnat, but do not mind swallowing a camel!</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15:8</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 Pharisees gave lip service, but were corrupt inwardly.</a:t>
            </a:r>
          </a:p>
          <a:p>
            <a:pPr marL="1143000" marR="0" lvl="2" indent="-228600">
              <a:lnSpc>
                <a:spcPct val="107000"/>
              </a:lnSpc>
              <a:spcBef>
                <a:spcPts val="0"/>
              </a:spcBef>
              <a:spcAft>
                <a:spcPts val="80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They were insincere, but also did not do as God commanded</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BE2CCFC-D2FB-4E54-B1E8-5AFB42A2E16A}" type="slidenum">
              <a:rPr lang="en-US" smtClean="0"/>
              <a:t>4</a:t>
            </a:fld>
            <a:endParaRPr lang="en-US"/>
          </a:p>
        </p:txBody>
      </p:sp>
    </p:spTree>
    <p:extLst>
      <p:ext uri="{BB962C8B-B14F-4D97-AF65-F5344CB8AC3E}">
        <p14:creationId xmlns:p14="http://schemas.microsoft.com/office/powerpoint/2010/main" val="294813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Worship in Truth</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Worship must be done as God commands.</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It cannot be either spirit or truth, but both spirit and truth. (Sincerity without truth is no better than going through the motions.)</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15:1-9</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 Pharisees were binding tradition as more important than divine precept.</a:t>
            </a:r>
          </a:p>
          <a:p>
            <a:pPr marL="1143000" marR="0" lvl="2" indent="-228600">
              <a:lnSpc>
                <a:spcPct val="107000"/>
              </a:lnSpc>
              <a:spcBef>
                <a:spcPts val="0"/>
              </a:spcBef>
              <a:spcAft>
                <a:spcPts val="0"/>
              </a:spcAft>
              <a:buFont typeface="+mj-lt"/>
              <a:buAutoNum type="roman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were hypocrites – acting as if they were holy and good, when in fact they were corrupt.</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They used their tradition to nullify God’s command. (Have to honor father and mother, but if you do this – their tradition – you don’t have to anymore)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Worship according to how we want to worship is vain</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Worship according to how God instructs is proper, and beneficial</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Sincere worship in error is not accepted.</a:t>
            </a:r>
          </a:p>
          <a:p>
            <a:pPr marL="742950" marR="0" lvl="1" indent="-285750">
              <a:lnSpc>
                <a:spcPct val="107000"/>
              </a:lnSpc>
              <a:spcBef>
                <a:spcPts val="0"/>
              </a:spcBef>
              <a:spcAft>
                <a:spcPts val="0"/>
              </a:spcAft>
              <a:buFont typeface="+mj-lt"/>
              <a:buAutoNum type="alphaLcPeriod"/>
            </a:pP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Matthew 7:21-23</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They praised, worshipped, and served, but not according to God’s specifications!</a:t>
            </a:r>
          </a:p>
          <a:p>
            <a:pPr marL="742950" marR="0" lvl="1" indent="-285750">
              <a:lnSpc>
                <a:spcPct val="107000"/>
              </a:lnSpc>
              <a:spcBef>
                <a:spcPts val="0"/>
              </a:spcBef>
              <a:spcAft>
                <a:spcPts val="80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must do exactly as God says! – </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3:17</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BE2CCFC-D2FB-4E54-B1E8-5AFB42A2E16A}" type="slidenum">
              <a:rPr lang="en-US" smtClean="0"/>
              <a:t>5</a:t>
            </a:fld>
            <a:endParaRPr lang="en-US"/>
          </a:p>
        </p:txBody>
      </p:sp>
    </p:spTree>
    <p:extLst>
      <p:ext uri="{BB962C8B-B14F-4D97-AF65-F5344CB8AC3E}">
        <p14:creationId xmlns:p14="http://schemas.microsoft.com/office/powerpoint/2010/main" val="201615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Conclusion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are all expected to worship God. It is our created purpose to pay homage to Him, and render obeisance to Him.</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However, we must do it in spirit – in sincerity and with heart.</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must also do it according to His specifications.</a:t>
            </a:r>
          </a:p>
          <a:p>
            <a:pPr marL="342900" marR="0" lvl="0" indent="-342900">
              <a:lnSpc>
                <a:spcPct val="107000"/>
              </a:lnSpc>
              <a:spcBef>
                <a:spcPts val="0"/>
              </a:spcBef>
              <a:spcAft>
                <a:spcPts val="0"/>
              </a:spcAft>
              <a:buFont typeface="+mj-lt"/>
              <a:buAutoNum type="arabi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must each examine ourselves (cf</a:t>
            </a:r>
            <a:r>
              <a:rPr lang="en-US"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1 Corinthians 11:26-32</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 consider the act of worship that is the Lord ’s Supper.)</a:t>
            </a:r>
          </a:p>
          <a:p>
            <a:pPr marL="742950" marR="0" lvl="1" indent="-285750">
              <a:lnSpc>
                <a:spcPct val="107000"/>
              </a:lnSpc>
              <a:spcBef>
                <a:spcPts val="0"/>
              </a:spcBef>
              <a:spcAft>
                <a:spcPts val="0"/>
              </a:spcAft>
              <a:buFont typeface="+mj-lt"/>
              <a:buAutoNum type="alphaL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Worship is an individual thing. We do it together in the assembly, and there are acts of worship that can only be done in the assembly, but it is an individual thing.</a:t>
            </a:r>
          </a:p>
          <a:p>
            <a:pPr marL="742950" marR="0" lvl="1" indent="-285750">
              <a:lnSpc>
                <a:spcPct val="107000"/>
              </a:lnSpc>
              <a:spcBef>
                <a:spcPts val="0"/>
              </a:spcBef>
              <a:spcAft>
                <a:spcPts val="0"/>
              </a:spcAft>
              <a:buFont typeface="+mj-lt"/>
              <a:buAutoNum type="alphaLcPeriod"/>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One person cannot worship for another person. Each must worship acceptably on his own accoun</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 </a:t>
            </a:r>
          </a:p>
          <a:p>
            <a:pPr marL="742950" marR="0" lvl="1" indent="-285750">
              <a:lnSpc>
                <a:spcPct val="107000"/>
              </a:lnSpc>
              <a:spcBef>
                <a:spcPts val="0"/>
              </a:spcBef>
              <a:spcAft>
                <a:spcPts val="800"/>
              </a:spcAft>
              <a:buFont typeface="+mj-lt"/>
              <a:buAutoNum type="alphaLcPeriod"/>
            </a:pPr>
            <a:r>
              <a:rPr lang="en-US" b="1" i="1" dirty="0" smtClean="0">
                <a:effectLst/>
                <a:latin typeface="Calibri" panose="020F0502020204030204" pitchFamily="34" charset="0"/>
                <a:ea typeface="Calibri" panose="020F0502020204030204" pitchFamily="34" charset="0"/>
                <a:cs typeface="Times New Roman" panose="02020603050405020304" pitchFamily="18" charset="0"/>
              </a:rPr>
              <a:t>Are you worshipping in spirit and truth?</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BE2CCFC-D2FB-4E54-B1E8-5AFB42A2E16A}" type="slidenum">
              <a:rPr lang="en-US" smtClean="0"/>
              <a:t>6</a:t>
            </a:fld>
            <a:endParaRPr lang="en-US"/>
          </a:p>
        </p:txBody>
      </p:sp>
    </p:spTree>
    <p:extLst>
      <p:ext uri="{BB962C8B-B14F-4D97-AF65-F5344CB8AC3E}">
        <p14:creationId xmlns:p14="http://schemas.microsoft.com/office/powerpoint/2010/main" val="208050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279D86-092E-4971-A6EA-E826B1D1D7EF}"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421204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79D86-092E-4971-A6EA-E826B1D1D7EF}"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68902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79D86-092E-4971-A6EA-E826B1D1D7EF}"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53054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79D86-092E-4971-A6EA-E826B1D1D7EF}"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329782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79D86-092E-4971-A6EA-E826B1D1D7EF}"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240490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279D86-092E-4971-A6EA-E826B1D1D7EF}"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80303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279D86-092E-4971-A6EA-E826B1D1D7EF}"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78021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279D86-092E-4971-A6EA-E826B1D1D7EF}"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223828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79D86-092E-4971-A6EA-E826B1D1D7EF}"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40348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79D86-092E-4971-A6EA-E826B1D1D7EF}"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46358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79D86-092E-4971-A6EA-E826B1D1D7EF}"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F7E2E-3751-4FE0-B78F-13F5DC5D2B49}" type="slidenum">
              <a:rPr lang="en-US" smtClean="0"/>
              <a:t>‹#›</a:t>
            </a:fld>
            <a:endParaRPr lang="en-US"/>
          </a:p>
        </p:txBody>
      </p:sp>
    </p:spTree>
    <p:extLst>
      <p:ext uri="{BB962C8B-B14F-4D97-AF65-F5344CB8AC3E}">
        <p14:creationId xmlns:p14="http://schemas.microsoft.com/office/powerpoint/2010/main" val="303834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79D86-092E-4971-A6EA-E826B1D1D7EF}" type="datetimeFigureOut">
              <a:rPr lang="en-US" smtClean="0"/>
              <a:t>4/25/2016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F7E2E-3751-4FE0-B78F-13F5DC5D2B49}" type="slidenum">
              <a:rPr lang="en-US" smtClean="0"/>
              <a:t>‹#›</a:t>
            </a:fld>
            <a:endParaRPr lang="en-US"/>
          </a:p>
        </p:txBody>
      </p:sp>
    </p:spTree>
    <p:extLst>
      <p:ext uri="{BB962C8B-B14F-4D97-AF65-F5344CB8AC3E}">
        <p14:creationId xmlns:p14="http://schemas.microsoft.com/office/powerpoint/2010/main" val="1471363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041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323"/>
            <a:ext cx="7772400" cy="2387600"/>
          </a:xfrm>
        </p:spPr>
        <p:txBody>
          <a:bodyPr>
            <a:normAutofit/>
          </a:bodyPr>
          <a:lstStyle/>
          <a:p>
            <a:r>
              <a:rPr lang="en-US" sz="9600" dirty="0" smtClean="0">
                <a:solidFill>
                  <a:schemeClr val="bg1"/>
                </a:solidFill>
                <a:latin typeface="Brush Script MT" panose="03060802040406070304" pitchFamily="66" charset="0"/>
              </a:rPr>
              <a:t>True Worship</a:t>
            </a:r>
            <a:endParaRPr lang="en-US" sz="9600" dirty="0">
              <a:solidFill>
                <a:schemeClr val="bg1"/>
              </a:solidFill>
              <a:latin typeface="Brush Script MT" panose="03060802040406070304" pitchFamily="66" charset="0"/>
            </a:endParaRPr>
          </a:p>
        </p:txBody>
      </p:sp>
      <p:sp>
        <p:nvSpPr>
          <p:cNvPr id="3" name="Subtitle 2"/>
          <p:cNvSpPr>
            <a:spLocks noGrp="1"/>
          </p:cNvSpPr>
          <p:nvPr>
            <p:ph type="subTitle" idx="1"/>
          </p:nvPr>
        </p:nvSpPr>
        <p:spPr/>
        <p:txBody>
          <a:bodyPr>
            <a:normAutofit/>
          </a:bodyPr>
          <a:lstStyle/>
          <a:p>
            <a:r>
              <a:rPr lang="en-US" sz="4000" i="1" dirty="0" smtClean="0">
                <a:solidFill>
                  <a:schemeClr val="bg1"/>
                </a:solidFill>
              </a:rPr>
              <a:t>John 4:19-24</a:t>
            </a:r>
            <a:endParaRPr lang="en-US" sz="4000" i="1" dirty="0">
              <a:solidFill>
                <a:schemeClr val="bg1"/>
              </a:solidFill>
            </a:endParaRPr>
          </a:p>
        </p:txBody>
      </p:sp>
    </p:spTree>
    <p:extLst>
      <p:ext uri="{BB962C8B-B14F-4D97-AF65-F5344CB8AC3E}">
        <p14:creationId xmlns:p14="http://schemas.microsoft.com/office/powerpoint/2010/main" val="320706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bg1"/>
                </a:solidFill>
                <a:latin typeface="Brush Script MT" panose="03060802040406070304" pitchFamily="66" charset="0"/>
              </a:rPr>
              <a:t>Worship</a:t>
            </a:r>
            <a:endParaRPr lang="en-US" sz="72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lstStyle/>
          <a:p>
            <a:pPr marL="0" indent="0" algn="ctr">
              <a:buNone/>
            </a:pPr>
            <a:endParaRPr lang="en-US" sz="2000" b="1" dirty="0" smtClean="0">
              <a:solidFill>
                <a:schemeClr val="bg1"/>
              </a:solidFill>
            </a:endParaRPr>
          </a:p>
          <a:p>
            <a:pPr marL="0" indent="0" algn="ctr">
              <a:buNone/>
            </a:pPr>
            <a:r>
              <a:rPr lang="en-US" sz="4400" b="1" dirty="0" smtClean="0">
                <a:solidFill>
                  <a:schemeClr val="bg1"/>
                </a:solidFill>
              </a:rPr>
              <a:t>Inherent Obligation in Creation</a:t>
            </a:r>
          </a:p>
          <a:p>
            <a:pPr marL="0" indent="0" algn="ctr">
              <a:buNone/>
            </a:pPr>
            <a:r>
              <a:rPr lang="en-US" sz="4000" i="1" dirty="0" smtClean="0">
                <a:solidFill>
                  <a:schemeClr val="bg1"/>
                </a:solidFill>
              </a:rPr>
              <a:t>Ecclesiastes 1:2; 12:13; Revelation 4; 5:13-14</a:t>
            </a:r>
          </a:p>
          <a:p>
            <a:pPr marL="0" indent="0" algn="ctr">
              <a:buNone/>
            </a:pPr>
            <a:r>
              <a:rPr lang="en-US" sz="4400" b="1" dirty="0" smtClean="0">
                <a:solidFill>
                  <a:schemeClr val="bg1"/>
                </a:solidFill>
              </a:rPr>
              <a:t>Some Don’t Want to Worship</a:t>
            </a:r>
          </a:p>
          <a:p>
            <a:pPr marL="0" indent="0" algn="ctr">
              <a:buNone/>
            </a:pPr>
            <a:r>
              <a:rPr lang="en-US" sz="4000" i="1" dirty="0" smtClean="0">
                <a:solidFill>
                  <a:schemeClr val="bg1"/>
                </a:solidFill>
              </a:rPr>
              <a:t>James 4:6, 10; Romans 14:11</a:t>
            </a:r>
          </a:p>
          <a:p>
            <a:pPr marL="0" indent="0">
              <a:buNone/>
            </a:pPr>
            <a:endParaRPr lang="en-US" dirty="0" smtClean="0">
              <a:solidFill>
                <a:schemeClr val="bg1"/>
              </a:solidFill>
            </a:endParaRPr>
          </a:p>
          <a:p>
            <a:pPr marL="0" indent="0">
              <a:buNone/>
            </a:pPr>
            <a:endParaRPr lang="en-US" dirty="0" smtClean="0">
              <a:solidFill>
                <a:schemeClr val="bg1"/>
              </a:solidFill>
            </a:endParaRPr>
          </a:p>
        </p:txBody>
      </p:sp>
    </p:spTree>
    <p:extLst>
      <p:ext uri="{BB962C8B-B14F-4D97-AF65-F5344CB8AC3E}">
        <p14:creationId xmlns:p14="http://schemas.microsoft.com/office/powerpoint/2010/main" val="26159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bg1"/>
                </a:solidFill>
                <a:latin typeface="Brush Script MT" panose="03060802040406070304" pitchFamily="66" charset="0"/>
              </a:rPr>
              <a:t>Worship in Spirit</a:t>
            </a:r>
            <a:endParaRPr lang="en-US" sz="72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lstStyle/>
          <a:p>
            <a:pPr marL="0" indent="0" algn="ctr">
              <a:buNone/>
            </a:pPr>
            <a:endParaRPr lang="en-US" sz="2400" b="1" dirty="0" smtClean="0">
              <a:solidFill>
                <a:schemeClr val="bg1"/>
              </a:solidFill>
            </a:endParaRPr>
          </a:p>
          <a:p>
            <a:pPr marL="0" indent="0" algn="ctr">
              <a:buNone/>
            </a:pPr>
            <a:r>
              <a:rPr lang="en-US" sz="4400" b="1" dirty="0" smtClean="0">
                <a:solidFill>
                  <a:schemeClr val="bg1"/>
                </a:solidFill>
              </a:rPr>
              <a:t>God is Spirit</a:t>
            </a:r>
          </a:p>
          <a:p>
            <a:pPr marL="0" indent="0" algn="ctr">
              <a:buNone/>
            </a:pPr>
            <a:r>
              <a:rPr lang="en-US" sz="4000" i="1" dirty="0" smtClean="0">
                <a:solidFill>
                  <a:schemeClr val="bg1"/>
                </a:solidFill>
              </a:rPr>
              <a:t>John 4:24; </a:t>
            </a:r>
            <a:r>
              <a:rPr lang="en-US" sz="4000" i="1" smtClean="0">
                <a:solidFill>
                  <a:schemeClr val="bg1"/>
                </a:solidFill>
              </a:rPr>
              <a:t>Acts </a:t>
            </a:r>
            <a:r>
              <a:rPr lang="en-US" sz="4000" i="1" smtClean="0">
                <a:solidFill>
                  <a:schemeClr val="bg1"/>
                </a:solidFill>
              </a:rPr>
              <a:t>7:40-47; </a:t>
            </a:r>
            <a:r>
              <a:rPr lang="en-US" sz="4000" i="1" dirty="0" smtClean="0">
                <a:solidFill>
                  <a:schemeClr val="bg1"/>
                </a:solidFill>
              </a:rPr>
              <a:t>17:24-29</a:t>
            </a:r>
          </a:p>
          <a:p>
            <a:pPr marL="0" indent="0" algn="ctr">
              <a:buNone/>
            </a:pPr>
            <a:r>
              <a:rPr lang="en-US" sz="4400" b="1" dirty="0" smtClean="0">
                <a:solidFill>
                  <a:schemeClr val="bg1"/>
                </a:solidFill>
              </a:rPr>
              <a:t>Going Through the Motions</a:t>
            </a:r>
          </a:p>
          <a:p>
            <a:pPr marL="0" indent="0" algn="ctr">
              <a:buNone/>
            </a:pPr>
            <a:r>
              <a:rPr lang="en-US" sz="4000" i="1" dirty="0" smtClean="0">
                <a:solidFill>
                  <a:schemeClr val="bg1"/>
                </a:solidFill>
              </a:rPr>
              <a:t>Micah 6:6-8; Matthew 23:23-28; 15:8</a:t>
            </a:r>
          </a:p>
          <a:p>
            <a:pPr marL="0" indent="0">
              <a:buNone/>
            </a:pPr>
            <a:endParaRPr lang="en-US" dirty="0" smtClean="0">
              <a:solidFill>
                <a:schemeClr val="bg1"/>
              </a:solidFill>
            </a:endParaRPr>
          </a:p>
          <a:p>
            <a:pPr marL="0" indent="0">
              <a:buNone/>
            </a:pPr>
            <a:endParaRPr lang="en-US" dirty="0" smtClean="0">
              <a:solidFill>
                <a:schemeClr val="bg1"/>
              </a:solidFill>
            </a:endParaRPr>
          </a:p>
        </p:txBody>
      </p:sp>
    </p:spTree>
    <p:extLst>
      <p:ext uri="{BB962C8B-B14F-4D97-AF65-F5344CB8AC3E}">
        <p14:creationId xmlns:p14="http://schemas.microsoft.com/office/powerpoint/2010/main" val="2243635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bg1"/>
                </a:solidFill>
                <a:latin typeface="Brush Script MT" panose="03060802040406070304" pitchFamily="66" charset="0"/>
              </a:rPr>
              <a:t>Worship in Truth</a:t>
            </a:r>
            <a:endParaRPr lang="en-US" sz="72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lstStyle/>
          <a:p>
            <a:pPr marL="0" indent="0" algn="ctr">
              <a:buNone/>
            </a:pPr>
            <a:endParaRPr lang="en-US" sz="3600" b="1" dirty="0" smtClean="0">
              <a:solidFill>
                <a:schemeClr val="bg1"/>
              </a:solidFill>
            </a:endParaRPr>
          </a:p>
          <a:p>
            <a:pPr marL="0" indent="0" algn="ctr">
              <a:buNone/>
            </a:pPr>
            <a:r>
              <a:rPr lang="en-US" sz="4400" b="1" dirty="0" smtClean="0">
                <a:solidFill>
                  <a:schemeClr val="bg1"/>
                </a:solidFill>
              </a:rPr>
              <a:t>As God Commands</a:t>
            </a:r>
          </a:p>
          <a:p>
            <a:pPr marL="0" indent="0" algn="ctr">
              <a:buNone/>
            </a:pPr>
            <a:r>
              <a:rPr lang="en-US" sz="4000" i="1" dirty="0" smtClean="0">
                <a:solidFill>
                  <a:schemeClr val="bg1"/>
                </a:solidFill>
              </a:rPr>
              <a:t>Matthew 15:1-9</a:t>
            </a:r>
          </a:p>
          <a:p>
            <a:pPr marL="0" indent="0" algn="ctr">
              <a:buNone/>
            </a:pPr>
            <a:r>
              <a:rPr lang="en-US" sz="4400" b="1" dirty="0" smtClean="0">
                <a:solidFill>
                  <a:schemeClr val="bg1"/>
                </a:solidFill>
              </a:rPr>
              <a:t>Worship in Error is Not Accepted</a:t>
            </a:r>
          </a:p>
          <a:p>
            <a:pPr marL="0" indent="0" algn="ctr">
              <a:buNone/>
            </a:pPr>
            <a:r>
              <a:rPr lang="en-US" sz="4000" i="1" dirty="0" smtClean="0">
                <a:solidFill>
                  <a:schemeClr val="bg1"/>
                </a:solidFill>
              </a:rPr>
              <a:t>Matthew 7:21-23; Colossians 3:17</a:t>
            </a:r>
          </a:p>
          <a:p>
            <a:pPr marL="0" indent="0">
              <a:buNone/>
            </a:pPr>
            <a:endParaRPr lang="en-US" dirty="0" smtClean="0">
              <a:solidFill>
                <a:schemeClr val="bg1"/>
              </a:solidFill>
            </a:endParaRPr>
          </a:p>
          <a:p>
            <a:pPr marL="0" indent="0">
              <a:buNone/>
            </a:pPr>
            <a:endParaRPr lang="en-US" dirty="0" smtClean="0">
              <a:solidFill>
                <a:schemeClr val="bg1"/>
              </a:solidFill>
            </a:endParaRPr>
          </a:p>
        </p:txBody>
      </p:sp>
    </p:spTree>
    <p:extLst>
      <p:ext uri="{BB962C8B-B14F-4D97-AF65-F5344CB8AC3E}">
        <p14:creationId xmlns:p14="http://schemas.microsoft.com/office/powerpoint/2010/main" val="1463630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solidFill>
                  <a:schemeClr val="bg1"/>
                </a:solidFill>
                <a:latin typeface="Brush Script MT" panose="03060802040406070304" pitchFamily="66" charset="0"/>
              </a:rPr>
              <a:t>True Worship</a:t>
            </a:r>
            <a:endParaRPr lang="en-US" sz="9600" dirty="0">
              <a:solidFill>
                <a:schemeClr val="bg1"/>
              </a:solidFill>
              <a:latin typeface="Brush Script MT" panose="03060802040406070304" pitchFamily="66" charset="0"/>
            </a:endParaRPr>
          </a:p>
        </p:txBody>
      </p:sp>
      <p:sp>
        <p:nvSpPr>
          <p:cNvPr id="3" name="Subtitle 2"/>
          <p:cNvSpPr>
            <a:spLocks noGrp="1"/>
          </p:cNvSpPr>
          <p:nvPr>
            <p:ph type="subTitle" idx="1"/>
          </p:nvPr>
        </p:nvSpPr>
        <p:spPr/>
        <p:txBody>
          <a:bodyPr>
            <a:normAutofit/>
          </a:bodyPr>
          <a:lstStyle/>
          <a:p>
            <a:r>
              <a:rPr lang="en-US" sz="4000" i="1" dirty="0" smtClean="0">
                <a:solidFill>
                  <a:schemeClr val="bg1"/>
                </a:solidFill>
              </a:rPr>
              <a:t>Is </a:t>
            </a:r>
            <a:r>
              <a:rPr lang="en-US" sz="4000" i="1" u="sng" dirty="0" smtClean="0">
                <a:solidFill>
                  <a:schemeClr val="bg1"/>
                </a:solidFill>
              </a:rPr>
              <a:t>your</a:t>
            </a:r>
            <a:r>
              <a:rPr lang="en-US" sz="4000" i="1" dirty="0" smtClean="0">
                <a:solidFill>
                  <a:schemeClr val="bg1"/>
                </a:solidFill>
              </a:rPr>
              <a:t> worship acceptable?</a:t>
            </a:r>
          </a:p>
          <a:p>
            <a:r>
              <a:rPr lang="en-US" sz="4000" i="1" dirty="0" smtClean="0">
                <a:solidFill>
                  <a:schemeClr val="bg1"/>
                </a:solidFill>
              </a:rPr>
              <a:t>1 Corinthians 11:26-32</a:t>
            </a:r>
            <a:endParaRPr lang="en-US" sz="4000" i="1" dirty="0">
              <a:solidFill>
                <a:schemeClr val="bg1"/>
              </a:solidFill>
            </a:endParaRPr>
          </a:p>
        </p:txBody>
      </p:sp>
    </p:spTree>
    <p:extLst>
      <p:ext uri="{BB962C8B-B14F-4D97-AF65-F5344CB8AC3E}">
        <p14:creationId xmlns:p14="http://schemas.microsoft.com/office/powerpoint/2010/main" val="1466337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1165</Words>
  <Application>Microsoft Office PowerPoint</Application>
  <PresentationFormat>On-screen Show (4:3)</PresentationFormat>
  <Paragraphs>97</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Brush Script MT</vt:lpstr>
      <vt:lpstr>Calibri</vt:lpstr>
      <vt:lpstr>Calibri Light</vt:lpstr>
      <vt:lpstr>Times New Roman</vt:lpstr>
      <vt:lpstr>Wingdings</vt:lpstr>
      <vt:lpstr>Office Theme</vt:lpstr>
      <vt:lpstr>PowerPoint Presentation</vt:lpstr>
      <vt:lpstr>True Worship</vt:lpstr>
      <vt:lpstr>Worship</vt:lpstr>
      <vt:lpstr>Worship in Spirit</vt:lpstr>
      <vt:lpstr>Worship in Truth</vt:lpstr>
      <vt:lpstr>True Worship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4</cp:revision>
  <dcterms:created xsi:type="dcterms:W3CDTF">2016-04-24T21:29:36Z</dcterms:created>
  <dcterms:modified xsi:type="dcterms:W3CDTF">2016-04-25T17:04:36Z</dcterms:modified>
</cp:coreProperties>
</file>