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66" r:id="rId2"/>
    <p:sldId id="25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594" y="72"/>
      </p:cViewPr>
      <p:guideLst/>
    </p:cSldViewPr>
  </p:slideViewPr>
  <p:notesTextViewPr>
    <p:cViewPr>
      <p:scale>
        <a:sx n="3" d="2"/>
        <a:sy n="3" d="2"/>
      </p:scale>
      <p:origin x="0" y="0"/>
    </p:cViewPr>
  </p:notesTextViewPr>
  <p:notesViewPr>
    <p:cSldViewPr snapToGrid="0">
      <p:cViewPr varScale="1">
        <p:scale>
          <a:sx n="56" d="100"/>
          <a:sy n="56" d="100"/>
        </p:scale>
        <p:origin x="1998"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880FA0-70D4-4037-8D97-C78C53835904}" type="datetimeFigureOut">
              <a:rPr lang="en-US" smtClean="0"/>
              <a:t>5/14/2016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77B8D8-245A-49CD-B60A-99EE4C17AC51}" type="slidenum">
              <a:rPr lang="en-US" smtClean="0"/>
              <a:t>‹#›</a:t>
            </a:fld>
            <a:endParaRPr lang="en-US"/>
          </a:p>
        </p:txBody>
      </p:sp>
    </p:spTree>
    <p:extLst>
      <p:ext uri="{BB962C8B-B14F-4D97-AF65-F5344CB8AC3E}">
        <p14:creationId xmlns:p14="http://schemas.microsoft.com/office/powerpoint/2010/main" val="3658635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Adorned in Modest Apparel</a:t>
            </a:r>
            <a:endParaRPr lang="en-US"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i="1" dirty="0">
                <a:latin typeface="Calibri" panose="020F0502020204030204" pitchFamily="34" charset="0"/>
                <a:ea typeface="Calibri" panose="020F0502020204030204" pitchFamily="34" charset="0"/>
                <a:cs typeface="Times New Roman" panose="02020603050405020304" pitchFamily="18" charset="0"/>
              </a:rPr>
              <a:t>1 Timothy 2:9-10</a:t>
            </a:r>
            <a:endParaRPr lang="en-US" sz="105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God is the One who sets the boundaries for our lives. He directs us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Jeremiah 10:23)</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With His instruction and demands He is to be the controller of every facet of our lives – thought, speech, action.</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We must keep this in mind before taking any action, understanding that failure to act in the way in which God commands is deserving of death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Romans 6:23)</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We cannot decide which facets of our lives God is able to dictate. We must submit wholly to Him!</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Dress/Adornment is included.</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 Summer season manifests extreme insubordination toward this concept.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People dress how they want to. They give the excuse of heat in Summer to wear less.</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Sadly, this is true for many Christians. They, of all people, should have their dress governed by Almighty God.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God has commanded for our apparel to be modest.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Many who understand this fail to draw a definite line of modesty.</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They claim that it is a gray area – that God has not fully disclosed exact guidelines.</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God WOULD NOT command something of us and leave us in the dark on how exactly to fulfill that command.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What is modest apparel?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D177B8D8-245A-49CD-B60A-99EE4C17AC51}" type="slidenum">
              <a:rPr lang="en-US" smtClean="0"/>
              <a:t>2</a:t>
            </a:fld>
            <a:endParaRPr lang="en-US"/>
          </a:p>
        </p:txBody>
      </p:sp>
    </p:spTree>
    <p:extLst>
      <p:ext uri="{BB962C8B-B14F-4D97-AF65-F5344CB8AC3E}">
        <p14:creationId xmlns:p14="http://schemas.microsoft.com/office/powerpoint/2010/main" val="7867861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There are Christians who agree to the need for modesty, but balk at drawing a line.</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This is not due to a lack of revelation from God, but a desire to be more like the world.</a:t>
            </a:r>
          </a:p>
          <a:p>
            <a:pPr marL="342900" marR="0" lvl="0" indent="-3429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12:1-2</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We are not to be like the world. We are to prove what God’s will is, and adhere to it.</a:t>
            </a:r>
          </a:p>
          <a:p>
            <a:pPr marL="342900" marR="0" lvl="0" indent="-342900">
              <a:lnSpc>
                <a:spcPct val="107000"/>
              </a:lnSpc>
              <a:spcBef>
                <a:spcPts val="0"/>
              </a:spcBef>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Do you dress modestly? Do you need a change of wardrobe? Are fashionable clothes worth your eternal soul?</a:t>
            </a:r>
          </a:p>
          <a:p>
            <a:endParaRPr lang="en-US" dirty="0"/>
          </a:p>
        </p:txBody>
      </p:sp>
      <p:sp>
        <p:nvSpPr>
          <p:cNvPr id="4" name="Slide Number Placeholder 3"/>
          <p:cNvSpPr>
            <a:spLocks noGrp="1"/>
          </p:cNvSpPr>
          <p:nvPr>
            <p:ph type="sldNum" sz="quarter" idx="10"/>
          </p:nvPr>
        </p:nvSpPr>
        <p:spPr/>
        <p:txBody>
          <a:bodyPr/>
          <a:lstStyle/>
          <a:p>
            <a:fld id="{D177B8D8-245A-49CD-B60A-99EE4C17AC51}" type="slidenum">
              <a:rPr lang="en-US" smtClean="0"/>
              <a:t>11</a:t>
            </a:fld>
            <a:endParaRPr lang="en-US"/>
          </a:p>
        </p:txBody>
      </p:sp>
    </p:spTree>
    <p:extLst>
      <p:ext uri="{BB962C8B-B14F-4D97-AF65-F5344CB8AC3E}">
        <p14:creationId xmlns:p14="http://schemas.microsoft.com/office/powerpoint/2010/main" val="848917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 Command for Modest Apparel</a:t>
            </a:r>
          </a:p>
          <a:p>
            <a:pPr marL="342900" marR="0" lvl="0" indent="-342900">
              <a:lnSpc>
                <a:spcPct val="107000"/>
              </a:lnSpc>
              <a:spcBef>
                <a:spcPts val="0"/>
              </a:spcBef>
              <a:spcAft>
                <a:spcPts val="0"/>
              </a:spcAft>
              <a:buFont typeface="+mj-lt"/>
              <a:buAutoNum type="alphaU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Timothy 2:9-10</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Instructions for men in the worship assembly.</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Men – </a:t>
            </a:r>
            <a:r>
              <a:rPr lang="en-US" i="1" dirty="0" err="1">
                <a:latin typeface="Calibri" panose="020F0502020204030204" pitchFamily="34" charset="0"/>
                <a:ea typeface="Calibri" panose="020F0502020204030204" pitchFamily="34" charset="0"/>
                <a:cs typeface="Times New Roman" panose="02020603050405020304" pitchFamily="18" charset="0"/>
              </a:rPr>
              <a:t>anēr</a:t>
            </a:r>
            <a:r>
              <a:rPr lang="en-US" dirty="0">
                <a:latin typeface="Calibri" panose="020F0502020204030204" pitchFamily="34" charset="0"/>
                <a:ea typeface="Calibri" panose="020F0502020204030204" pitchFamily="34" charset="0"/>
                <a:cs typeface="Times New Roman" panose="02020603050405020304" pitchFamily="18" charset="0"/>
              </a:rPr>
              <a:t> – male (different from v. 1 – humanity; human beings)</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Only men are to take leadership roles in the assembly. How are they to approach this act?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Lifting up hands – custom when praying, not a command.</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Holy hands</a:t>
            </a:r>
            <a:r>
              <a:rPr lang="en-US" dirty="0">
                <a:latin typeface="Calibri" panose="020F0502020204030204" pitchFamily="34" charset="0"/>
                <a:ea typeface="Calibri" panose="020F0502020204030204" pitchFamily="34" charset="0"/>
                <a:cs typeface="Times New Roman" panose="02020603050405020304" pitchFamily="18" charset="0"/>
              </a:rPr>
              <a:t> – religiously right; pure; righteous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James 4:8</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“Without wrath and doubting”</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i="1" dirty="0">
                <a:latin typeface="Calibri" panose="020F0502020204030204" pitchFamily="34" charset="0"/>
                <a:ea typeface="Calibri" panose="020F0502020204030204" pitchFamily="34" charset="0"/>
                <a:cs typeface="Times New Roman" panose="02020603050405020304" pitchFamily="18" charset="0"/>
              </a:rPr>
              <a:t>When we approach God we are to do so in a pure and holy manner.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Instructions for women in the worship assembly.</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Adorn in modest apparel.</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Adorn – </a:t>
            </a:r>
            <a:r>
              <a:rPr lang="en-US" i="1" dirty="0" err="1">
                <a:latin typeface="Calibri" panose="020F0502020204030204" pitchFamily="34" charset="0"/>
                <a:ea typeface="Calibri" panose="020F0502020204030204" pitchFamily="34" charset="0"/>
                <a:cs typeface="Times New Roman" panose="02020603050405020304" pitchFamily="18" charset="0"/>
              </a:rPr>
              <a:t>kosmeo</a:t>
            </a:r>
            <a:r>
              <a:rPr lang="en-US" i="1" dirty="0">
                <a:latin typeface="Calibri" panose="020F0502020204030204" pitchFamily="34" charset="0"/>
                <a:ea typeface="Calibri" panose="020F0502020204030204" pitchFamily="34" charset="0"/>
                <a:cs typeface="Times New Roman" panose="02020603050405020304" pitchFamily="18" charset="0"/>
              </a:rPr>
              <a:t>̄</a:t>
            </a:r>
            <a:r>
              <a:rPr lang="en-US" dirty="0">
                <a:latin typeface="Calibri" panose="020F0502020204030204" pitchFamily="34" charset="0"/>
                <a:ea typeface="Calibri" panose="020F0502020204030204" pitchFamily="34" charset="0"/>
                <a:cs typeface="Times New Roman" panose="02020603050405020304" pitchFamily="18" charset="0"/>
              </a:rPr>
              <a:t> – to put in </a:t>
            </a:r>
            <a:r>
              <a:rPr lang="en-US" u="sng" dirty="0">
                <a:latin typeface="Calibri" panose="020F0502020204030204" pitchFamily="34" charset="0"/>
                <a:ea typeface="Calibri" panose="020F0502020204030204" pitchFamily="34" charset="0"/>
                <a:cs typeface="Times New Roman" panose="02020603050405020304" pitchFamily="18" charset="0"/>
              </a:rPr>
              <a:t>proper</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u="sng" dirty="0">
                <a:latin typeface="Calibri" panose="020F0502020204030204" pitchFamily="34" charset="0"/>
                <a:ea typeface="Calibri" panose="020F0502020204030204" pitchFamily="34" charset="0"/>
                <a:cs typeface="Times New Roman" panose="02020603050405020304" pitchFamily="18" charset="0"/>
              </a:rPr>
              <a:t>order</a:t>
            </a:r>
            <a:r>
              <a:rPr lang="en-US" dirty="0">
                <a:latin typeface="Calibri" panose="020F0502020204030204" pitchFamily="34" charset="0"/>
                <a:ea typeface="Calibri" panose="020F0502020204030204" pitchFamily="34" charset="0"/>
                <a:cs typeface="Times New Roman" panose="02020603050405020304" pitchFamily="18" charset="0"/>
              </a:rPr>
              <a:t>, i.e. decorate.</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Modest – </a:t>
            </a:r>
            <a:r>
              <a:rPr lang="en-US" i="1" dirty="0" err="1">
                <a:latin typeface="Calibri" panose="020F0502020204030204" pitchFamily="34" charset="0"/>
                <a:ea typeface="Calibri" panose="020F0502020204030204" pitchFamily="34" charset="0"/>
                <a:cs typeface="Times New Roman" panose="02020603050405020304" pitchFamily="18" charset="0"/>
              </a:rPr>
              <a:t>kosmios</a:t>
            </a:r>
            <a:r>
              <a:rPr lang="en-US" dirty="0">
                <a:latin typeface="Calibri" panose="020F0502020204030204" pitchFamily="34" charset="0"/>
                <a:ea typeface="Calibri" panose="020F0502020204030204" pitchFamily="34" charset="0"/>
                <a:cs typeface="Times New Roman" panose="02020603050405020304" pitchFamily="18" charset="0"/>
              </a:rPr>
              <a:t> – orderly, i.e. decorous: — of good behavior, modest.</a:t>
            </a:r>
          </a:p>
          <a:p>
            <a:pPr marL="2057400" marR="0" lvl="4" indent="-22860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3:2</a:t>
            </a:r>
            <a:r>
              <a:rPr lang="en-US" dirty="0">
                <a:latin typeface="Calibri" panose="020F0502020204030204" pitchFamily="34" charset="0"/>
                <a:ea typeface="Calibri" panose="020F0502020204030204" pitchFamily="34" charset="0"/>
                <a:cs typeface="Times New Roman" panose="02020603050405020304" pitchFamily="18" charset="0"/>
              </a:rPr>
              <a:t> – qualification of an elder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“of good behavior”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b="1" i="1" dirty="0">
                <a:latin typeface="Calibri" panose="020F0502020204030204" pitchFamily="34" charset="0"/>
                <a:ea typeface="Calibri" panose="020F0502020204030204" pitchFamily="34" charset="0"/>
                <a:cs typeface="Times New Roman" panose="02020603050405020304" pitchFamily="18" charset="0"/>
              </a:rPr>
              <a:t>Does not simply indicate outer wear, but inner character.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Apparel – </a:t>
            </a:r>
            <a:r>
              <a:rPr lang="en-US" i="1" dirty="0" err="1">
                <a:latin typeface="Calibri" panose="020F0502020204030204" pitchFamily="34" charset="0"/>
                <a:ea typeface="Calibri" panose="020F0502020204030204" pitchFamily="34" charset="0"/>
                <a:cs typeface="Times New Roman" panose="02020603050405020304" pitchFamily="18" charset="0"/>
              </a:rPr>
              <a:t>katastole</a:t>
            </a:r>
            <a:r>
              <a:rPr lang="en-US" i="1" dirty="0">
                <a:latin typeface="Calibri" panose="020F0502020204030204" pitchFamily="34" charset="0"/>
                <a:ea typeface="Calibri" panose="020F0502020204030204" pitchFamily="34" charset="0"/>
                <a:cs typeface="Times New Roman" panose="02020603050405020304" pitchFamily="18" charset="0"/>
              </a:rPr>
              <a:t>̄</a:t>
            </a:r>
            <a:r>
              <a:rPr lang="en-US" dirty="0">
                <a:latin typeface="Calibri" panose="020F0502020204030204" pitchFamily="34" charset="0"/>
                <a:ea typeface="Calibri" panose="020F0502020204030204" pitchFamily="34" charset="0"/>
                <a:cs typeface="Times New Roman" panose="02020603050405020304" pitchFamily="18" charset="0"/>
              </a:rPr>
              <a:t> – a garment let down, dress, attire.</a:t>
            </a:r>
          </a:p>
          <a:p>
            <a:pPr marL="1143000" marR="0" lvl="2" indent="-228600">
              <a:lnSpc>
                <a:spcPct val="107000"/>
              </a:lnSpc>
              <a:spcBef>
                <a:spcPts val="0"/>
              </a:spcBef>
              <a:spcAft>
                <a:spcPts val="0"/>
              </a:spcAft>
              <a:buFont typeface="+mj-lt"/>
              <a:buAutoNum type="romanLcPeriod"/>
            </a:pPr>
            <a:r>
              <a:rPr lang="en-US" i="1" dirty="0">
                <a:latin typeface="Calibri" panose="020F0502020204030204" pitchFamily="34" charset="0"/>
                <a:ea typeface="Calibri" panose="020F0502020204030204" pitchFamily="34" charset="0"/>
                <a:cs typeface="Times New Roman" panose="02020603050405020304" pitchFamily="18" charset="0"/>
              </a:rPr>
              <a:t>“Adorn” and “modest” have to do with more than outer appearance. It is the orderliness of inner life.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i="1" dirty="0">
                <a:latin typeface="Calibri" panose="020F0502020204030204" pitchFamily="34" charset="0"/>
                <a:ea typeface="Calibri" panose="020F0502020204030204" pitchFamily="34" charset="0"/>
                <a:cs typeface="Times New Roman" panose="02020603050405020304" pitchFamily="18" charset="0"/>
              </a:rPr>
              <a:t>“Apparel” is a broader term involving outer appearance and behavior.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In other words, our dress is closely related to our inner man, and should reflect who that inner man is</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10)</a:t>
            </a:r>
            <a:r>
              <a:rPr lang="en-US" b="1" dirty="0">
                <a:latin typeface="Calibri" panose="020F0502020204030204" pitchFamily="34" charset="0"/>
                <a:ea typeface="Calibri" panose="020F0502020204030204" pitchFamily="34" charset="0"/>
                <a:cs typeface="Times New Roman" panose="02020603050405020304" pitchFamily="18" charset="0"/>
              </a:rPr>
              <a:t> – The outer garment of a woman should reflect her relationship with God.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She is godly </a:t>
            </a:r>
            <a:r>
              <a:rPr lang="en-US" dirty="0">
                <a:latin typeface="Calibri" panose="020F0502020204030204" pitchFamily="34" charset="0"/>
                <a:ea typeface="Calibri" panose="020F0502020204030204" pitchFamily="34" charset="0"/>
                <a:cs typeface="Times New Roman" panose="02020603050405020304" pitchFamily="18" charset="0"/>
              </a:rPr>
              <a:t>– Godward piety; mindset that is always conscious of God, and seeks to please Him.</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She is not materialistic and worldly – </a:t>
            </a:r>
            <a:r>
              <a:rPr lang="en-US" dirty="0">
                <a:latin typeface="Calibri" panose="020F0502020204030204" pitchFamily="34" charset="0"/>
                <a:ea typeface="Calibri" panose="020F0502020204030204" pitchFamily="34" charset="0"/>
                <a:cs typeface="Times New Roman" panose="02020603050405020304" pitchFamily="18" charset="0"/>
              </a:rPr>
              <a:t>her true garments, and attraction, find their origin in her godly conduct – good works</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 Peter 3:3-4)</a:t>
            </a:r>
            <a:r>
              <a:rPr lang="en-US" b="1" dirty="0">
                <a:latin typeface="Calibri" panose="020F0502020204030204" pitchFamily="34"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mj-lt"/>
              <a:buAutoNum type="alphaLcPeriod"/>
            </a:pPr>
            <a:r>
              <a:rPr lang="en-US" b="1" i="1" dirty="0">
                <a:latin typeface="Calibri" panose="020F0502020204030204" pitchFamily="34" charset="0"/>
                <a:ea typeface="Calibri" panose="020F0502020204030204" pitchFamily="34" charset="0"/>
                <a:cs typeface="Times New Roman" panose="02020603050405020304" pitchFamily="18" charset="0"/>
              </a:rPr>
              <a:t>This instruction applies to both men and women. The problem was especially unique to women during that time. We can see the same today.</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D177B8D8-245A-49CD-B60A-99EE4C17AC51}" type="slidenum">
              <a:rPr lang="en-US" smtClean="0"/>
              <a:t>3</a:t>
            </a:fld>
            <a:endParaRPr lang="en-US"/>
          </a:p>
        </p:txBody>
      </p:sp>
    </p:spTree>
    <p:extLst>
      <p:ext uri="{BB962C8B-B14F-4D97-AF65-F5344CB8AC3E}">
        <p14:creationId xmlns:p14="http://schemas.microsoft.com/office/powerpoint/2010/main" val="36070142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Propriety and Moderation</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Propriety – </a:t>
            </a:r>
            <a:r>
              <a:rPr lang="en-US" i="1" dirty="0" err="1">
                <a:latin typeface="Calibri" panose="020F0502020204030204" pitchFamily="34" charset="0"/>
                <a:ea typeface="Calibri" panose="020F0502020204030204" pitchFamily="34" charset="0"/>
                <a:cs typeface="Times New Roman" panose="02020603050405020304" pitchFamily="18" charset="0"/>
              </a:rPr>
              <a:t>aidōs</a:t>
            </a:r>
            <a:r>
              <a:rPr lang="en-US" dirty="0">
                <a:latin typeface="Calibri" panose="020F0502020204030204" pitchFamily="34" charset="0"/>
                <a:ea typeface="Calibri" panose="020F0502020204030204" pitchFamily="34" charset="0"/>
                <a:cs typeface="Times New Roman" panose="02020603050405020304" pitchFamily="18" charset="0"/>
              </a:rPr>
              <a:t> – a sense of shame or honor, modesty, bashfulness, reverence, regard for others, respect.</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t>
            </a:r>
            <a:r>
              <a:rPr lang="en-US" b="1" i="1" dirty="0" err="1">
                <a:highlight>
                  <a:srgbClr val="FFFF00"/>
                </a:highlight>
                <a:latin typeface="Calibri" panose="020F0502020204030204" pitchFamily="34" charset="0"/>
                <a:ea typeface="Calibri" panose="020F0502020204030204" pitchFamily="34" charset="0"/>
                <a:cs typeface="Times New Roman" panose="02020603050405020304" pitchFamily="18" charset="0"/>
              </a:rPr>
              <a:t>shamefastness</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t>
            </a:r>
            <a:r>
              <a:rPr lang="en-US" dirty="0">
                <a:latin typeface="Calibri" panose="020F0502020204030204" pitchFamily="34" charset="0"/>
                <a:ea typeface="Calibri" panose="020F0502020204030204" pitchFamily="34" charset="0"/>
                <a:cs typeface="Times New Roman" panose="02020603050405020304" pitchFamily="18" charset="0"/>
              </a:rPr>
              <a:t> (ASV)</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“innate moral repugnance to the doing of the doing of [a] dishonorable act” (Trench).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i="1" dirty="0">
                <a:latin typeface="Calibri" panose="020F0502020204030204" pitchFamily="34" charset="0"/>
                <a:ea typeface="Calibri" panose="020F0502020204030204" pitchFamily="34" charset="0"/>
                <a:cs typeface="Times New Roman" panose="02020603050405020304" pitchFamily="18" charset="0"/>
              </a:rPr>
              <a:t>Related to clothing in the text. Clothing that arouses evil passions in others.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Ability to blush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Jeremiah 6:15).</a:t>
            </a:r>
            <a:r>
              <a:rPr lang="en-US" dirty="0">
                <a:latin typeface="Calibri" panose="020F0502020204030204" pitchFamily="34" charset="0"/>
                <a:ea typeface="Calibri" panose="020F0502020204030204" pitchFamily="34" charset="0"/>
                <a:cs typeface="Times New Roman" panose="02020603050405020304" pitchFamily="18" charset="0"/>
              </a:rPr>
              <a:t> – having a sense of shame with regard to wrong doing.</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Shame regarding nakedness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Isaiah 20:3-4</a:t>
            </a:r>
            <a:r>
              <a:rPr lang="en-US" dirty="0">
                <a:latin typeface="Calibri" panose="020F0502020204030204" pitchFamily="34" charset="0"/>
                <a:ea typeface="Calibri" panose="020F0502020204030204" pitchFamily="34" charset="0"/>
                <a:cs typeface="Times New Roman" panose="02020603050405020304" pitchFamily="18" charset="0"/>
              </a:rPr>
              <a:t> – foreshadowing overthrow of Ethiopia and Egypt)</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Naked – </a:t>
            </a:r>
            <a:r>
              <a:rPr lang="en-US" i="1" dirty="0">
                <a:latin typeface="Calibri" panose="020F0502020204030204" pitchFamily="34" charset="0"/>
                <a:ea typeface="Calibri" panose="020F0502020204030204" pitchFamily="34" charset="0"/>
                <a:cs typeface="Times New Roman" panose="02020603050405020304" pitchFamily="18" charset="0"/>
              </a:rPr>
              <a:t>‘</a:t>
            </a:r>
            <a:r>
              <a:rPr lang="en-US" i="1" dirty="0" err="1">
                <a:latin typeface="Calibri" panose="020F0502020204030204" pitchFamily="34" charset="0"/>
                <a:ea typeface="Calibri" panose="020F0502020204030204" pitchFamily="34" charset="0"/>
                <a:cs typeface="Times New Roman" panose="02020603050405020304" pitchFamily="18" charset="0"/>
              </a:rPr>
              <a:t>ârôm</a:t>
            </a:r>
            <a:r>
              <a:rPr lang="en-US" i="1" dirty="0">
                <a:latin typeface="Calibri" panose="020F0502020204030204" pitchFamily="34" charset="0"/>
                <a:ea typeface="Calibri" panose="020F0502020204030204" pitchFamily="34" charset="0"/>
                <a:cs typeface="Times New Roman" panose="02020603050405020304" pitchFamily="18" charset="0"/>
              </a:rPr>
              <a:t>, </a:t>
            </a:r>
            <a:r>
              <a:rPr lang="en-US" i="1" dirty="0" err="1">
                <a:latin typeface="Calibri" panose="020F0502020204030204" pitchFamily="34" charset="0"/>
                <a:ea typeface="Calibri" panose="020F0502020204030204" pitchFamily="34" charset="0"/>
                <a:cs typeface="Times New Roman" panose="02020603050405020304" pitchFamily="18" charset="0"/>
              </a:rPr>
              <a:t>arowm</a:t>
            </a:r>
            <a:r>
              <a:rPr lang="en-US" dirty="0">
                <a:latin typeface="Calibri" panose="020F0502020204030204" pitchFamily="34" charset="0"/>
                <a:ea typeface="Calibri" panose="020F0502020204030204" pitchFamily="34" charset="0"/>
                <a:cs typeface="Times New Roman" panose="02020603050405020304" pitchFamily="18" charset="0"/>
              </a:rPr>
              <a:t> – nude, either partially or totally.</a:t>
            </a:r>
          </a:p>
          <a:p>
            <a:pPr marL="1600200" marR="0" lvl="3" indent="-228600">
              <a:lnSpc>
                <a:spcPct val="107000"/>
              </a:lnSpc>
              <a:spcBef>
                <a:spcPts val="0"/>
              </a:spcBef>
              <a:spcAft>
                <a:spcPts val="0"/>
              </a:spcAft>
              <a:buFont typeface="+mj-lt"/>
              <a:buAutoNum type="arabicPeriod"/>
            </a:pPr>
            <a:r>
              <a:rPr lang="en-US" b="1" i="1" dirty="0">
                <a:latin typeface="Calibri" panose="020F0502020204030204" pitchFamily="34" charset="0"/>
                <a:ea typeface="Calibri" panose="020F0502020204030204" pitchFamily="34" charset="0"/>
                <a:cs typeface="Times New Roman" panose="02020603050405020304" pitchFamily="18" charset="0"/>
              </a:rPr>
              <a:t>One can still be naked with clothes 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Moderation – </a:t>
            </a:r>
            <a:r>
              <a:rPr lang="en-US" i="1" dirty="0" err="1">
                <a:latin typeface="Calibri" panose="020F0502020204030204" pitchFamily="34" charset="0"/>
                <a:ea typeface="Calibri" panose="020F0502020204030204" pitchFamily="34" charset="0"/>
                <a:cs typeface="Times New Roman" panose="02020603050405020304" pitchFamily="18" charset="0"/>
              </a:rPr>
              <a:t>sōphrosyne</a:t>
            </a:r>
            <a:r>
              <a:rPr lang="en-US" i="1" dirty="0">
                <a:latin typeface="Calibri" panose="020F0502020204030204" pitchFamily="34" charset="0"/>
                <a:ea typeface="Calibri" panose="020F0502020204030204" pitchFamily="34" charset="0"/>
                <a:cs typeface="Times New Roman" panose="02020603050405020304" pitchFamily="18" charset="0"/>
              </a:rPr>
              <a:t>̄</a:t>
            </a:r>
            <a:r>
              <a:rPr lang="en-US" dirty="0">
                <a:latin typeface="Calibri" panose="020F0502020204030204" pitchFamily="34" charset="0"/>
                <a:ea typeface="Calibri" panose="020F0502020204030204" pitchFamily="34" charset="0"/>
                <a:cs typeface="Times New Roman" panose="02020603050405020304" pitchFamily="18" charset="0"/>
              </a:rPr>
              <a:t> – soundness of mind, i.e. (literally) sanity or (figuratively) self-control.</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Shame of nakedness translates into a self-control that regulates one’s apparel.</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80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Must be able to blush, and recognize what is shameful, and cover up accordingly</a:t>
            </a:r>
            <a:r>
              <a:rPr lang="en-US" b="1" dirty="0" smtClean="0">
                <a:latin typeface="Calibri" panose="020F0502020204030204" pitchFamily="34"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“not with braided hair or gold or pearls or costly clothing”</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D177B8D8-245A-49CD-B60A-99EE4C17AC51}" type="slidenum">
              <a:rPr lang="en-US" smtClean="0"/>
              <a:t>4</a:t>
            </a:fld>
            <a:endParaRPr lang="en-US"/>
          </a:p>
        </p:txBody>
      </p:sp>
    </p:spTree>
    <p:extLst>
      <p:ext uri="{BB962C8B-B14F-4D97-AF65-F5344CB8AC3E}">
        <p14:creationId xmlns:p14="http://schemas.microsoft.com/office/powerpoint/2010/main" val="21731561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“not with braided hair or gold or pearls or costly clothing”</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A Christian should not be identified by their riches, but by their profession of godliness.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Riches cause problems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 Timothy 6:10, 17</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Bringing attention to oneself by ostentatious dress is sinful, and ungodly.</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However, the expensive apparel during that time (as well as now of course) was notorious for its sexual appeal. (less cost more)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i="1" dirty="0">
                <a:latin typeface="Calibri" panose="020F0502020204030204" pitchFamily="34" charset="0"/>
                <a:ea typeface="Calibri" panose="020F0502020204030204" pitchFamily="34" charset="0"/>
                <a:cs typeface="Times New Roman" panose="02020603050405020304" pitchFamily="18" charset="0"/>
              </a:rPr>
              <a:t>Silk in its natural state clung to the female form in a way that was infinitely more pleasing to the eye than Parthian banners. But Roman ladies did not stop at that. For one thing, there was not enough pure silk to go around at first. And, anyway, it was not sexy enough for those freewheeling days. So, they unraveled the close-woven Chinese fabric and rewove it into a flimsy gauze which left little to the imagination. So unlike Chinese silk was this Roman adaptation that the Chinese, when they eventually saw it, named it "ling," assuming that Rome was growing a special product of its own. For the average Roman girl-watcher those were golden years, but the moralists raised a fearful outcry. "I see clothes of silk, if clothes they can be called," wrote the philosopher Seneca (4 B.C. - A.D. 64), "affording protection neither to the body nor to the modesty of the wearer, and which are purchased for enormous sums, from unknown people." Pliny told of garments that "render women naked." Other writers waggishly referred to clothes "made of glass." [Robert Collen 's book, East to Cathay: The Silk Road (pp. 44-46)]</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lphaUcPeriod"/>
            </a:pPr>
            <a:r>
              <a:rPr lang="en-US" b="1" dirty="0">
                <a:latin typeface="Calibri" panose="020F0502020204030204" pitchFamily="34" charset="0"/>
                <a:ea typeface="Calibri" panose="020F0502020204030204" pitchFamily="34" charset="0"/>
                <a:cs typeface="Times New Roman" panose="02020603050405020304" pitchFamily="18" charset="0"/>
              </a:rPr>
              <a:t>God has given explicit instruction for the Christian to dress modestly. Wouldn’t He draw specific lines? Or would He leave it as a gray area? (</a:t>
            </a:r>
            <a:r>
              <a:rPr lang="en-US" b="1" i="1" dirty="0">
                <a:latin typeface="Calibri" panose="020F0502020204030204" pitchFamily="34" charset="0"/>
                <a:ea typeface="Calibri" panose="020F0502020204030204" pitchFamily="34" charset="0"/>
                <a:cs typeface="Times New Roman" panose="02020603050405020304" pitchFamily="18" charset="0"/>
              </a:rPr>
              <a:t>If God expects something of us He always reveals exactly how to please Him.</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D177B8D8-245A-49CD-B60A-99EE4C17AC51}" type="slidenum">
              <a:rPr lang="en-US" smtClean="0"/>
              <a:t>5</a:t>
            </a:fld>
            <a:endParaRPr lang="en-US"/>
          </a:p>
        </p:txBody>
      </p:sp>
    </p:spTree>
    <p:extLst>
      <p:ext uri="{BB962C8B-B14F-4D97-AF65-F5344CB8AC3E}">
        <p14:creationId xmlns:p14="http://schemas.microsoft.com/office/powerpoint/2010/main" val="1318332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77B8D8-245A-49CD-B60A-99EE4C17AC51}" type="slidenum">
              <a:rPr lang="en-US" smtClean="0"/>
              <a:t>6</a:t>
            </a:fld>
            <a:endParaRPr lang="en-US"/>
          </a:p>
        </p:txBody>
      </p:sp>
    </p:spTree>
    <p:extLst>
      <p:ext uri="{BB962C8B-B14F-4D97-AF65-F5344CB8AC3E}">
        <p14:creationId xmlns:p14="http://schemas.microsoft.com/office/powerpoint/2010/main" val="27848900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b="1" dirty="0">
                <a:latin typeface="Calibri" panose="020F0502020204030204" pitchFamily="34" charset="0"/>
                <a:ea typeface="Calibri" panose="020F0502020204030204" pitchFamily="34" charset="0"/>
                <a:cs typeface="Times New Roman" panose="02020603050405020304" pitchFamily="18" charset="0"/>
              </a:rPr>
              <a:t>God has given explicit instruction for the Christian to dress modestly. Wouldn’t He draw specific lines? Or would He leave it as a gray area? (</a:t>
            </a:r>
            <a:r>
              <a:rPr lang="en-US" b="1" i="1" dirty="0">
                <a:latin typeface="Calibri" panose="020F0502020204030204" pitchFamily="34" charset="0"/>
                <a:ea typeface="Calibri" panose="020F0502020204030204" pitchFamily="34" charset="0"/>
                <a:cs typeface="Times New Roman" panose="02020603050405020304" pitchFamily="18" charset="0"/>
              </a:rPr>
              <a:t>If God expects something of us He always reveals exactly how to please Him.</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 Guidelines of Modest Apparel</a:t>
            </a:r>
          </a:p>
          <a:p>
            <a:endParaRPr lang="en-US" dirty="0"/>
          </a:p>
        </p:txBody>
      </p:sp>
      <p:sp>
        <p:nvSpPr>
          <p:cNvPr id="4" name="Slide Number Placeholder 3"/>
          <p:cNvSpPr>
            <a:spLocks noGrp="1"/>
          </p:cNvSpPr>
          <p:nvPr>
            <p:ph type="sldNum" sz="quarter" idx="10"/>
          </p:nvPr>
        </p:nvSpPr>
        <p:spPr/>
        <p:txBody>
          <a:bodyPr/>
          <a:lstStyle/>
          <a:p>
            <a:fld id="{D177B8D8-245A-49CD-B60A-99EE4C17AC51}" type="slidenum">
              <a:rPr lang="en-US" smtClean="0"/>
              <a:t>7</a:t>
            </a:fld>
            <a:endParaRPr lang="en-US"/>
          </a:p>
        </p:txBody>
      </p:sp>
    </p:spTree>
    <p:extLst>
      <p:ext uri="{BB962C8B-B14F-4D97-AF65-F5344CB8AC3E}">
        <p14:creationId xmlns:p14="http://schemas.microsoft.com/office/powerpoint/2010/main" val="23070305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 Guidelines of Modest Apparel</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Nakedness and the Old Testament</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15:4; 1 Corinthians 10:6</a:t>
            </a:r>
            <a:r>
              <a:rPr lang="en-US" dirty="0">
                <a:latin typeface="Calibri" panose="020F0502020204030204" pitchFamily="34" charset="0"/>
                <a:ea typeface="Calibri" panose="020F0502020204030204" pitchFamily="34" charset="0"/>
                <a:cs typeface="Times New Roman" panose="02020603050405020304" pitchFamily="18" charset="0"/>
              </a:rPr>
              <a:t> – going to the OT to determine nakedness is proper use of the scriptures.</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Nakedness has not changed from the OLD to the NEW.</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Nakedness was defined before the OT was inaugurated. </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There are things condemned in the Old that are still condemned in the New – nakedness is obviously one of them.</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Using examples from Old Testament passages, we can determine what we must cover to be modest.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Adam and Eve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Genesis 3:7-10, 21</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Adam and Eve hid themselves because they were naked even after sewing together fig leaves.</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God made them clothes for the purpose of covering their nakedness. We can discern what is naked by what God clothed.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Tunic – </a:t>
            </a:r>
            <a:r>
              <a:rPr lang="en-US" i="1" dirty="0" err="1">
                <a:latin typeface="Calibri" panose="020F0502020204030204" pitchFamily="34" charset="0"/>
                <a:ea typeface="Calibri" panose="020F0502020204030204" pitchFamily="34" charset="0"/>
                <a:cs typeface="Times New Roman" panose="02020603050405020304" pitchFamily="18" charset="0"/>
              </a:rPr>
              <a:t>ḵeṯônet</a:t>
            </a:r>
            <a:r>
              <a:rPr lang="en-US" i="1" dirty="0">
                <a:latin typeface="Calibri" panose="020F0502020204030204" pitchFamily="34" charset="0"/>
                <a:ea typeface="Calibri" panose="020F0502020204030204" pitchFamily="34" charset="0"/>
                <a:cs typeface="Times New Roman" panose="02020603050405020304" pitchFamily="18" charset="0"/>
              </a:rPr>
              <a:t>̱; </a:t>
            </a:r>
            <a:r>
              <a:rPr lang="en-US" i="1" dirty="0" err="1">
                <a:latin typeface="Calibri" panose="020F0502020204030204" pitchFamily="34" charset="0"/>
                <a:ea typeface="Calibri" panose="020F0502020204030204" pitchFamily="34" charset="0"/>
                <a:cs typeface="Times New Roman" panose="02020603050405020304" pitchFamily="18" charset="0"/>
              </a:rPr>
              <a:t>kuttoneth</a:t>
            </a:r>
            <a:r>
              <a:rPr lang="en-US" dirty="0">
                <a:latin typeface="Calibri" panose="020F0502020204030204" pitchFamily="34" charset="0"/>
                <a:ea typeface="Calibri" panose="020F0502020204030204" pitchFamily="34" charset="0"/>
                <a:cs typeface="Times New Roman" panose="02020603050405020304" pitchFamily="18" charset="0"/>
              </a:rPr>
              <a:t> – from an unused root meaning to cover; a shirt: — coat, garment, robe; a long shirt-like garment usually of linen.</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Scholars agree at least from neck to knee. (</a:t>
            </a:r>
            <a:r>
              <a:rPr lang="en-US" b="1" i="1" dirty="0">
                <a:latin typeface="Calibri" panose="020F0502020204030204" pitchFamily="34" charset="0"/>
                <a:ea typeface="Calibri" panose="020F0502020204030204" pitchFamily="34" charset="0"/>
                <a:cs typeface="Times New Roman" panose="02020603050405020304" pitchFamily="18" charset="0"/>
              </a:rPr>
              <a:t>Nakedness? – area between neck and knee</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800"/>
              </a:spcAft>
              <a:buFont typeface="+mj-lt"/>
              <a:buAutoNum type="romanLcPeriod"/>
            </a:pPr>
            <a:r>
              <a:rPr lang="en-US" i="1" dirty="0">
                <a:latin typeface="Calibri" panose="020F0502020204030204" pitchFamily="34" charset="0"/>
                <a:ea typeface="Calibri" panose="020F0502020204030204" pitchFamily="34" charset="0"/>
                <a:cs typeface="Times New Roman" panose="02020603050405020304" pitchFamily="18" charset="0"/>
              </a:rPr>
              <a:t>Note: no distinction between Adam and Eve (man and woman). Both were given tunics</a:t>
            </a:r>
            <a:r>
              <a:rPr lang="en-US" dirty="0">
                <a:latin typeface="Calibri" panose="020F0502020204030204" pitchFamily="34" charset="0"/>
                <a:ea typeface="Calibri" panose="020F0502020204030204" pitchFamily="34" charset="0"/>
                <a:cs typeface="Times New Roman" panose="02020603050405020304" pitchFamily="18" charset="0"/>
              </a:rPr>
              <a:t>.</a:t>
            </a:r>
          </a:p>
          <a:p>
            <a:endParaRPr lang="en-US" dirty="0"/>
          </a:p>
        </p:txBody>
      </p:sp>
      <p:sp>
        <p:nvSpPr>
          <p:cNvPr id="4" name="Slide Number Placeholder 3"/>
          <p:cNvSpPr>
            <a:spLocks noGrp="1"/>
          </p:cNvSpPr>
          <p:nvPr>
            <p:ph type="sldNum" sz="quarter" idx="10"/>
          </p:nvPr>
        </p:nvSpPr>
        <p:spPr/>
        <p:txBody>
          <a:bodyPr/>
          <a:lstStyle/>
          <a:p>
            <a:fld id="{D177B8D8-245A-49CD-B60A-99EE4C17AC51}" type="slidenum">
              <a:rPr lang="en-US" smtClean="0"/>
              <a:t>8</a:t>
            </a:fld>
            <a:endParaRPr lang="en-US"/>
          </a:p>
        </p:txBody>
      </p:sp>
    </p:spTree>
    <p:extLst>
      <p:ext uri="{BB962C8B-B14F-4D97-AF65-F5344CB8AC3E}">
        <p14:creationId xmlns:p14="http://schemas.microsoft.com/office/powerpoint/2010/main" val="13152863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Priests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Exodus 28:42-43</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Shorts were worn under the tunics so when the served above the people their nakedness would be covered under their tunics. Lest when the people looked up they saw their nakedness.</a:t>
            </a:r>
          </a:p>
          <a:p>
            <a:pPr marL="742950" marR="0" lvl="1" indent="-285750">
              <a:lnSpc>
                <a:spcPct val="107000"/>
              </a:lnSpc>
              <a:spcBef>
                <a:spcPts val="0"/>
              </a:spcBef>
              <a:spcAft>
                <a:spcPts val="80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What is nakedness? – waist to thighs.</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b="1" dirty="0">
                <a:latin typeface="Calibri" panose="020F0502020204030204" pitchFamily="34" charset="0"/>
                <a:ea typeface="Calibri" panose="020F0502020204030204" pitchFamily="34" charset="0"/>
                <a:cs typeface="Times New Roman" panose="02020603050405020304" pitchFamily="18" charset="0"/>
              </a:rPr>
              <a:t>Note: the simple use of “thigh” suggests the whole thigh. Not to the point of which the thigh starts, nor just before the thigh ends, but the whole thigh is to be covered.</a:t>
            </a:r>
            <a:endParaRPr lang="en-US" dirty="0"/>
          </a:p>
        </p:txBody>
      </p:sp>
      <p:sp>
        <p:nvSpPr>
          <p:cNvPr id="4" name="Slide Number Placeholder 3"/>
          <p:cNvSpPr>
            <a:spLocks noGrp="1"/>
          </p:cNvSpPr>
          <p:nvPr>
            <p:ph type="sldNum" sz="quarter" idx="10"/>
          </p:nvPr>
        </p:nvSpPr>
        <p:spPr/>
        <p:txBody>
          <a:bodyPr/>
          <a:lstStyle/>
          <a:p>
            <a:fld id="{D177B8D8-245A-49CD-B60A-99EE4C17AC51}" type="slidenum">
              <a:rPr lang="en-US" smtClean="0"/>
              <a:t>9</a:t>
            </a:fld>
            <a:endParaRPr lang="en-US"/>
          </a:p>
        </p:txBody>
      </p:sp>
    </p:spTree>
    <p:extLst>
      <p:ext uri="{BB962C8B-B14F-4D97-AF65-F5344CB8AC3E}">
        <p14:creationId xmlns:p14="http://schemas.microsoft.com/office/powerpoint/2010/main" val="38212288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Humiliation of Babylon and The Woe of Nineveh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Isaiah 47:2-3; Nahum 3:5</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These passages are symbolic. However, it would not make sense to use these metaphors if they were not legitimate in and of themselves.</a:t>
            </a:r>
          </a:p>
          <a:p>
            <a:pPr marL="742950" marR="0" lvl="1" indent="-285750">
              <a:lnSpc>
                <a:spcPct val="107000"/>
              </a:lnSpc>
              <a:spcBef>
                <a:spcPts val="0"/>
              </a:spcBef>
              <a:spcAft>
                <a:spcPts val="80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The uncovered thigh is considered nakedness. It is shameful!</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D177B8D8-245A-49CD-B60A-99EE4C17AC51}" type="slidenum">
              <a:rPr lang="en-US" smtClean="0"/>
              <a:t>10</a:t>
            </a:fld>
            <a:endParaRPr lang="en-US"/>
          </a:p>
        </p:txBody>
      </p:sp>
    </p:spTree>
    <p:extLst>
      <p:ext uri="{BB962C8B-B14F-4D97-AF65-F5344CB8AC3E}">
        <p14:creationId xmlns:p14="http://schemas.microsoft.com/office/powerpoint/2010/main" val="4213179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046791F-9BEA-434F-8E0D-C3BA582270A8}" type="datetimeFigureOut">
              <a:rPr lang="en-US" smtClean="0"/>
              <a:t>5/14/2016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CFEC76-F8E2-4814-AA5F-7629BA9BC15D}" type="slidenum">
              <a:rPr lang="en-US" smtClean="0"/>
              <a:t>‹#›</a:t>
            </a:fld>
            <a:endParaRPr lang="en-US"/>
          </a:p>
        </p:txBody>
      </p:sp>
    </p:spTree>
    <p:extLst>
      <p:ext uri="{BB962C8B-B14F-4D97-AF65-F5344CB8AC3E}">
        <p14:creationId xmlns:p14="http://schemas.microsoft.com/office/powerpoint/2010/main" val="1067546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46791F-9BEA-434F-8E0D-C3BA582270A8}" type="datetimeFigureOut">
              <a:rPr lang="en-US" smtClean="0"/>
              <a:t>5/14/2016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CFEC76-F8E2-4814-AA5F-7629BA9BC15D}" type="slidenum">
              <a:rPr lang="en-US" smtClean="0"/>
              <a:t>‹#›</a:t>
            </a:fld>
            <a:endParaRPr lang="en-US"/>
          </a:p>
        </p:txBody>
      </p:sp>
    </p:spTree>
    <p:extLst>
      <p:ext uri="{BB962C8B-B14F-4D97-AF65-F5344CB8AC3E}">
        <p14:creationId xmlns:p14="http://schemas.microsoft.com/office/powerpoint/2010/main" val="251087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46791F-9BEA-434F-8E0D-C3BA582270A8}" type="datetimeFigureOut">
              <a:rPr lang="en-US" smtClean="0"/>
              <a:t>5/14/2016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CFEC76-F8E2-4814-AA5F-7629BA9BC15D}" type="slidenum">
              <a:rPr lang="en-US" smtClean="0"/>
              <a:t>‹#›</a:t>
            </a:fld>
            <a:endParaRPr lang="en-US"/>
          </a:p>
        </p:txBody>
      </p:sp>
    </p:spTree>
    <p:extLst>
      <p:ext uri="{BB962C8B-B14F-4D97-AF65-F5344CB8AC3E}">
        <p14:creationId xmlns:p14="http://schemas.microsoft.com/office/powerpoint/2010/main" val="1832468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46791F-9BEA-434F-8E0D-C3BA582270A8}" type="datetimeFigureOut">
              <a:rPr lang="en-US" smtClean="0"/>
              <a:t>5/14/2016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CFEC76-F8E2-4814-AA5F-7629BA9BC15D}" type="slidenum">
              <a:rPr lang="en-US" smtClean="0"/>
              <a:t>‹#›</a:t>
            </a:fld>
            <a:endParaRPr lang="en-US"/>
          </a:p>
        </p:txBody>
      </p:sp>
    </p:spTree>
    <p:extLst>
      <p:ext uri="{BB962C8B-B14F-4D97-AF65-F5344CB8AC3E}">
        <p14:creationId xmlns:p14="http://schemas.microsoft.com/office/powerpoint/2010/main" val="1757659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046791F-9BEA-434F-8E0D-C3BA582270A8}" type="datetimeFigureOut">
              <a:rPr lang="en-US" smtClean="0"/>
              <a:t>5/14/2016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CFEC76-F8E2-4814-AA5F-7629BA9BC15D}" type="slidenum">
              <a:rPr lang="en-US" smtClean="0"/>
              <a:t>‹#›</a:t>
            </a:fld>
            <a:endParaRPr lang="en-US"/>
          </a:p>
        </p:txBody>
      </p:sp>
    </p:spTree>
    <p:extLst>
      <p:ext uri="{BB962C8B-B14F-4D97-AF65-F5344CB8AC3E}">
        <p14:creationId xmlns:p14="http://schemas.microsoft.com/office/powerpoint/2010/main" val="2278738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046791F-9BEA-434F-8E0D-C3BA582270A8}" type="datetimeFigureOut">
              <a:rPr lang="en-US" smtClean="0"/>
              <a:t>5/14/2016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CFEC76-F8E2-4814-AA5F-7629BA9BC15D}" type="slidenum">
              <a:rPr lang="en-US" smtClean="0"/>
              <a:t>‹#›</a:t>
            </a:fld>
            <a:endParaRPr lang="en-US"/>
          </a:p>
        </p:txBody>
      </p:sp>
    </p:spTree>
    <p:extLst>
      <p:ext uri="{BB962C8B-B14F-4D97-AF65-F5344CB8AC3E}">
        <p14:creationId xmlns:p14="http://schemas.microsoft.com/office/powerpoint/2010/main" val="2286448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046791F-9BEA-434F-8E0D-C3BA582270A8}" type="datetimeFigureOut">
              <a:rPr lang="en-US" smtClean="0"/>
              <a:t>5/14/2016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CFEC76-F8E2-4814-AA5F-7629BA9BC15D}" type="slidenum">
              <a:rPr lang="en-US" smtClean="0"/>
              <a:t>‹#›</a:t>
            </a:fld>
            <a:endParaRPr lang="en-US"/>
          </a:p>
        </p:txBody>
      </p:sp>
    </p:spTree>
    <p:extLst>
      <p:ext uri="{BB962C8B-B14F-4D97-AF65-F5344CB8AC3E}">
        <p14:creationId xmlns:p14="http://schemas.microsoft.com/office/powerpoint/2010/main" val="2811912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046791F-9BEA-434F-8E0D-C3BA582270A8}" type="datetimeFigureOut">
              <a:rPr lang="en-US" smtClean="0"/>
              <a:t>5/14/2016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CFEC76-F8E2-4814-AA5F-7629BA9BC15D}" type="slidenum">
              <a:rPr lang="en-US" smtClean="0"/>
              <a:t>‹#›</a:t>
            </a:fld>
            <a:endParaRPr lang="en-US"/>
          </a:p>
        </p:txBody>
      </p:sp>
    </p:spTree>
    <p:extLst>
      <p:ext uri="{BB962C8B-B14F-4D97-AF65-F5344CB8AC3E}">
        <p14:creationId xmlns:p14="http://schemas.microsoft.com/office/powerpoint/2010/main" val="986455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46791F-9BEA-434F-8E0D-C3BA582270A8}" type="datetimeFigureOut">
              <a:rPr lang="en-US" smtClean="0"/>
              <a:t>5/14/2016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CFEC76-F8E2-4814-AA5F-7629BA9BC15D}" type="slidenum">
              <a:rPr lang="en-US" smtClean="0"/>
              <a:t>‹#›</a:t>
            </a:fld>
            <a:endParaRPr lang="en-US"/>
          </a:p>
        </p:txBody>
      </p:sp>
    </p:spTree>
    <p:extLst>
      <p:ext uri="{BB962C8B-B14F-4D97-AF65-F5344CB8AC3E}">
        <p14:creationId xmlns:p14="http://schemas.microsoft.com/office/powerpoint/2010/main" val="462047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046791F-9BEA-434F-8E0D-C3BA582270A8}" type="datetimeFigureOut">
              <a:rPr lang="en-US" smtClean="0"/>
              <a:t>5/14/2016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CFEC76-F8E2-4814-AA5F-7629BA9BC15D}" type="slidenum">
              <a:rPr lang="en-US" smtClean="0"/>
              <a:t>‹#›</a:t>
            </a:fld>
            <a:endParaRPr lang="en-US"/>
          </a:p>
        </p:txBody>
      </p:sp>
    </p:spTree>
    <p:extLst>
      <p:ext uri="{BB962C8B-B14F-4D97-AF65-F5344CB8AC3E}">
        <p14:creationId xmlns:p14="http://schemas.microsoft.com/office/powerpoint/2010/main" val="1791423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046791F-9BEA-434F-8E0D-C3BA582270A8}" type="datetimeFigureOut">
              <a:rPr lang="en-US" smtClean="0"/>
              <a:t>5/14/2016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CFEC76-F8E2-4814-AA5F-7629BA9BC15D}" type="slidenum">
              <a:rPr lang="en-US" smtClean="0"/>
              <a:t>‹#›</a:t>
            </a:fld>
            <a:endParaRPr lang="en-US"/>
          </a:p>
        </p:txBody>
      </p:sp>
    </p:spTree>
    <p:extLst>
      <p:ext uri="{BB962C8B-B14F-4D97-AF65-F5344CB8AC3E}">
        <p14:creationId xmlns:p14="http://schemas.microsoft.com/office/powerpoint/2010/main" val="166425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46791F-9BEA-434F-8E0D-C3BA582270A8}" type="datetimeFigureOut">
              <a:rPr lang="en-US" smtClean="0"/>
              <a:t>5/14/2016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CFEC76-F8E2-4814-AA5F-7629BA9BC15D}" type="slidenum">
              <a:rPr lang="en-US" smtClean="0"/>
              <a:t>‹#›</a:t>
            </a:fld>
            <a:endParaRPr lang="en-US"/>
          </a:p>
        </p:txBody>
      </p:sp>
    </p:spTree>
    <p:extLst>
      <p:ext uri="{BB962C8B-B14F-4D97-AF65-F5344CB8AC3E}">
        <p14:creationId xmlns:p14="http://schemas.microsoft.com/office/powerpoint/2010/main" val="39342271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832351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600" b="1" dirty="0" smtClean="0">
                <a:solidFill>
                  <a:schemeClr val="bg1"/>
                </a:solidFill>
                <a:latin typeface="Edwardian Script ITC" panose="030303020407070D0804" pitchFamily="66" charset="0"/>
              </a:rPr>
              <a:t>The Guidelines of Modest Apparel</a:t>
            </a:r>
            <a:endParaRPr lang="en-US" sz="6600" b="1" dirty="0">
              <a:solidFill>
                <a:schemeClr val="bg1"/>
              </a:solidFill>
              <a:latin typeface="Edwardian Script ITC" panose="030303020407070D0804" pitchFamily="66" charset="0"/>
            </a:endParaRPr>
          </a:p>
        </p:txBody>
      </p:sp>
      <p:sp>
        <p:nvSpPr>
          <p:cNvPr id="3" name="Content Placeholder 2"/>
          <p:cNvSpPr>
            <a:spLocks noGrp="1"/>
          </p:cNvSpPr>
          <p:nvPr>
            <p:ph idx="1"/>
          </p:nvPr>
        </p:nvSpPr>
        <p:spPr>
          <a:solidFill>
            <a:schemeClr val="bg1">
              <a:alpha val="60000"/>
            </a:schemeClr>
          </a:solidFill>
          <a:effectLst>
            <a:softEdge rad="190500"/>
          </a:effectLst>
        </p:spPr>
        <p:txBody>
          <a:bodyPr>
            <a:normAutofit/>
          </a:bodyPr>
          <a:lstStyle/>
          <a:p>
            <a:pPr marL="0" indent="0" algn="ctr">
              <a:buNone/>
            </a:pPr>
            <a:endParaRPr lang="en-US" sz="2000" b="1" dirty="0" smtClean="0"/>
          </a:p>
          <a:p>
            <a:pPr marL="0" indent="0" algn="ctr">
              <a:buNone/>
            </a:pPr>
            <a:r>
              <a:rPr lang="en-US" sz="3200" b="1" dirty="0" smtClean="0"/>
              <a:t>Nakedness and the Old Testament</a:t>
            </a:r>
          </a:p>
          <a:p>
            <a:pPr marL="0" indent="0" algn="ctr">
              <a:buNone/>
            </a:pPr>
            <a:r>
              <a:rPr lang="en-US" sz="3200" i="1" dirty="0" smtClean="0"/>
              <a:t>Romans 15:4; 1 Corinthians 10:6</a:t>
            </a:r>
          </a:p>
          <a:p>
            <a:pPr marL="0" indent="0" algn="ctr">
              <a:buNone/>
            </a:pPr>
            <a:r>
              <a:rPr lang="en-US" sz="3200" b="1" i="1" dirty="0" smtClean="0"/>
              <a:t>Humiliation of Babylon and The Woe of Nineveh </a:t>
            </a:r>
            <a:r>
              <a:rPr lang="en-US" sz="3200" i="1" dirty="0" smtClean="0"/>
              <a:t>– Isaiah 47:2-3; Nahum 3:5</a:t>
            </a:r>
          </a:p>
          <a:p>
            <a:pPr marL="0" indent="0" algn="ctr">
              <a:buNone/>
            </a:pPr>
            <a:r>
              <a:rPr lang="en-US" sz="3200" dirty="0" smtClean="0"/>
              <a:t>Symbolic, but true, because the uncovered thigh is nakedness.</a:t>
            </a:r>
          </a:p>
          <a:p>
            <a:pPr marL="0" indent="0" algn="ctr">
              <a:buNone/>
            </a:pPr>
            <a:endParaRPr lang="en-US" sz="3200" i="1" dirty="0"/>
          </a:p>
        </p:txBody>
      </p:sp>
    </p:spTree>
    <p:extLst>
      <p:ext uri="{BB962C8B-B14F-4D97-AF65-F5344CB8AC3E}">
        <p14:creationId xmlns:p14="http://schemas.microsoft.com/office/powerpoint/2010/main" val="4080371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21914"/>
            <a:ext cx="7772400" cy="2387600"/>
          </a:xfrm>
        </p:spPr>
        <p:txBody>
          <a:bodyPr>
            <a:noAutofit/>
          </a:bodyPr>
          <a:lstStyle/>
          <a:p>
            <a:r>
              <a:rPr lang="en-US" sz="9600" b="1" dirty="0" smtClean="0">
                <a:solidFill>
                  <a:schemeClr val="bg1"/>
                </a:solidFill>
                <a:latin typeface="Edwardian Script ITC" panose="030303020407070D0804" pitchFamily="66" charset="0"/>
              </a:rPr>
              <a:t>Adorned in Modest Apparel</a:t>
            </a:r>
            <a:endParaRPr lang="en-US" sz="9600" b="1" dirty="0">
              <a:solidFill>
                <a:schemeClr val="bg1"/>
              </a:solidFill>
              <a:latin typeface="Edwardian Script ITC" panose="030303020407070D0804" pitchFamily="66" charset="0"/>
            </a:endParaRPr>
          </a:p>
        </p:txBody>
      </p:sp>
      <p:sp>
        <p:nvSpPr>
          <p:cNvPr id="3" name="Subtitle 2"/>
          <p:cNvSpPr>
            <a:spLocks noGrp="1"/>
          </p:cNvSpPr>
          <p:nvPr>
            <p:ph type="subTitle" idx="1"/>
          </p:nvPr>
        </p:nvSpPr>
        <p:spPr>
          <a:xfrm>
            <a:off x="1143000" y="3187337"/>
            <a:ext cx="6858000" cy="3461656"/>
          </a:xfrm>
          <a:solidFill>
            <a:schemeClr val="bg1">
              <a:alpha val="60000"/>
            </a:schemeClr>
          </a:solidFill>
          <a:effectLst>
            <a:softEdge rad="190500"/>
          </a:effectLst>
        </p:spPr>
        <p:txBody>
          <a:bodyPr>
            <a:normAutofit fontScale="70000" lnSpcReduction="20000"/>
          </a:bodyPr>
          <a:lstStyle/>
          <a:p>
            <a:endParaRPr lang="en-US" sz="2600" i="1" dirty="0" smtClean="0"/>
          </a:p>
          <a:p>
            <a:r>
              <a:rPr lang="en-US" sz="4000" i="1" dirty="0" smtClean="0"/>
              <a:t>“I beseech you therefore, brethren, by the mercies of God, that you present your bodies a living sacrifice, holy, acceptable to God, which is your reasonable service.   </a:t>
            </a:r>
            <a:r>
              <a:rPr lang="en-US" sz="4000" i="1" u="sng" dirty="0" smtClean="0"/>
              <a:t>And do not be conformed to this world</a:t>
            </a:r>
            <a:r>
              <a:rPr lang="en-US" sz="4000" i="1" dirty="0" smtClean="0"/>
              <a:t>, but be transformed by the renewing of your mind, that you may </a:t>
            </a:r>
            <a:r>
              <a:rPr lang="en-US" sz="4000" i="1" u="sng" dirty="0" smtClean="0"/>
              <a:t>prove what is that good and acceptable and perfect will of God</a:t>
            </a:r>
            <a:r>
              <a:rPr lang="en-US" sz="4000" i="1" dirty="0" smtClean="0"/>
              <a:t>.”</a:t>
            </a:r>
          </a:p>
          <a:p>
            <a:r>
              <a:rPr lang="en-US" sz="4000" b="1" i="1" dirty="0" smtClean="0"/>
              <a:t>Romans 12:1-2</a:t>
            </a:r>
            <a:endParaRPr lang="en-US" sz="4000" b="1" i="1" dirty="0"/>
          </a:p>
        </p:txBody>
      </p:sp>
    </p:spTree>
    <p:extLst>
      <p:ext uri="{BB962C8B-B14F-4D97-AF65-F5344CB8AC3E}">
        <p14:creationId xmlns:p14="http://schemas.microsoft.com/office/powerpoint/2010/main" val="399411838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75952"/>
            <a:ext cx="7772400" cy="2387600"/>
          </a:xfrm>
        </p:spPr>
        <p:txBody>
          <a:bodyPr>
            <a:noAutofit/>
          </a:bodyPr>
          <a:lstStyle/>
          <a:p>
            <a:r>
              <a:rPr lang="en-US" sz="9600" b="1" dirty="0" smtClean="0">
                <a:solidFill>
                  <a:schemeClr val="bg1"/>
                </a:solidFill>
                <a:latin typeface="Edwardian Script ITC" panose="030303020407070D0804" pitchFamily="66" charset="0"/>
              </a:rPr>
              <a:t>Adorned in Modest Apparel</a:t>
            </a:r>
            <a:endParaRPr lang="en-US" sz="9600" b="1" dirty="0">
              <a:solidFill>
                <a:schemeClr val="bg1"/>
              </a:solidFill>
              <a:latin typeface="Edwardian Script ITC" panose="030303020407070D0804" pitchFamily="66" charset="0"/>
            </a:endParaRPr>
          </a:p>
        </p:txBody>
      </p:sp>
      <p:sp>
        <p:nvSpPr>
          <p:cNvPr id="3" name="Subtitle 2"/>
          <p:cNvSpPr>
            <a:spLocks noGrp="1"/>
          </p:cNvSpPr>
          <p:nvPr>
            <p:ph type="subTitle" idx="1"/>
          </p:nvPr>
        </p:nvSpPr>
        <p:spPr>
          <a:xfrm>
            <a:off x="1143000" y="4529501"/>
            <a:ext cx="6858000" cy="1655762"/>
          </a:xfrm>
        </p:spPr>
        <p:txBody>
          <a:bodyPr>
            <a:normAutofit/>
          </a:bodyPr>
          <a:lstStyle/>
          <a:p>
            <a:r>
              <a:rPr lang="en-US" sz="4000" b="1" i="1" dirty="0" smtClean="0">
                <a:solidFill>
                  <a:schemeClr val="bg1"/>
                </a:solidFill>
              </a:rPr>
              <a:t>1 Timothy 2:9-10</a:t>
            </a:r>
            <a:endParaRPr lang="en-US" sz="4000" b="1" i="1" dirty="0">
              <a:solidFill>
                <a:schemeClr val="bg1"/>
              </a:solidFill>
            </a:endParaRPr>
          </a:p>
        </p:txBody>
      </p:sp>
    </p:spTree>
    <p:extLst>
      <p:ext uri="{BB962C8B-B14F-4D97-AF65-F5344CB8AC3E}">
        <p14:creationId xmlns:p14="http://schemas.microsoft.com/office/powerpoint/2010/main" val="190995798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600" b="1" dirty="0" smtClean="0">
                <a:solidFill>
                  <a:schemeClr val="bg1"/>
                </a:solidFill>
                <a:latin typeface="Edwardian Script ITC" panose="030303020407070D0804" pitchFamily="66" charset="0"/>
              </a:rPr>
              <a:t>The Command for Modest Apparel</a:t>
            </a:r>
            <a:endParaRPr lang="en-US" sz="6600" b="1" dirty="0">
              <a:solidFill>
                <a:schemeClr val="bg1"/>
              </a:solidFill>
              <a:latin typeface="Edwardian Script ITC" panose="030303020407070D0804" pitchFamily="66" charset="0"/>
            </a:endParaRPr>
          </a:p>
        </p:txBody>
      </p:sp>
      <p:sp>
        <p:nvSpPr>
          <p:cNvPr id="3" name="Content Placeholder 2"/>
          <p:cNvSpPr>
            <a:spLocks noGrp="1"/>
          </p:cNvSpPr>
          <p:nvPr>
            <p:ph idx="1"/>
          </p:nvPr>
        </p:nvSpPr>
        <p:spPr>
          <a:solidFill>
            <a:schemeClr val="bg1">
              <a:alpha val="60000"/>
            </a:schemeClr>
          </a:solidFill>
          <a:effectLst>
            <a:softEdge rad="190500"/>
          </a:effectLst>
        </p:spPr>
        <p:txBody>
          <a:bodyPr>
            <a:normAutofit lnSpcReduction="10000"/>
          </a:bodyPr>
          <a:lstStyle/>
          <a:p>
            <a:pPr marL="0" indent="0" algn="ctr">
              <a:buNone/>
            </a:pPr>
            <a:endParaRPr lang="en-US" sz="1600" dirty="0" smtClean="0"/>
          </a:p>
          <a:p>
            <a:pPr marL="0" indent="0" algn="ctr">
              <a:buNone/>
            </a:pPr>
            <a:r>
              <a:rPr lang="en-US" sz="3200" b="1" i="1" dirty="0" smtClean="0"/>
              <a:t>1 Timothy 2:9-10</a:t>
            </a:r>
          </a:p>
          <a:p>
            <a:pPr marL="0" indent="0" algn="ctr">
              <a:buNone/>
            </a:pPr>
            <a:r>
              <a:rPr lang="en-US" sz="3200" dirty="0" smtClean="0"/>
              <a:t>Adorn </a:t>
            </a:r>
            <a:r>
              <a:rPr lang="en-US" sz="3200" dirty="0"/>
              <a:t>– </a:t>
            </a:r>
            <a:r>
              <a:rPr lang="en-US" sz="3200" i="1" dirty="0" err="1"/>
              <a:t>kosmeo</a:t>
            </a:r>
            <a:r>
              <a:rPr lang="en-US" sz="3200" dirty="0"/>
              <a:t>̄ – to put in proper order, i.e. </a:t>
            </a:r>
            <a:r>
              <a:rPr lang="en-US" sz="3200" dirty="0" smtClean="0"/>
              <a:t>decorate.</a:t>
            </a:r>
          </a:p>
          <a:p>
            <a:pPr marL="0" indent="0" algn="ctr">
              <a:buNone/>
            </a:pPr>
            <a:r>
              <a:rPr lang="en-US" sz="3200" dirty="0" smtClean="0"/>
              <a:t>Modest </a:t>
            </a:r>
            <a:r>
              <a:rPr lang="en-US" sz="3200" dirty="0"/>
              <a:t>– </a:t>
            </a:r>
            <a:r>
              <a:rPr lang="en-US" sz="3200" i="1" dirty="0" err="1"/>
              <a:t>kosmios</a:t>
            </a:r>
            <a:r>
              <a:rPr lang="en-US" sz="3200" dirty="0"/>
              <a:t> – orderly, i.e. decorous: — of good behavior, </a:t>
            </a:r>
            <a:r>
              <a:rPr lang="en-US" sz="3200" dirty="0" smtClean="0"/>
              <a:t>modest.</a:t>
            </a:r>
          </a:p>
          <a:p>
            <a:pPr marL="0" indent="0" algn="ctr">
              <a:buNone/>
            </a:pPr>
            <a:r>
              <a:rPr lang="en-US" sz="3200" dirty="0" smtClean="0"/>
              <a:t>Apparel </a:t>
            </a:r>
            <a:r>
              <a:rPr lang="en-US" sz="3200" dirty="0"/>
              <a:t>– </a:t>
            </a:r>
            <a:r>
              <a:rPr lang="en-US" sz="3200" i="1" dirty="0" err="1"/>
              <a:t>katastole</a:t>
            </a:r>
            <a:r>
              <a:rPr lang="en-US" sz="3200" dirty="0"/>
              <a:t>̄ – a garment let down, dress, attire</a:t>
            </a:r>
            <a:r>
              <a:rPr lang="en-US" sz="3200" dirty="0" smtClean="0"/>
              <a:t>.</a:t>
            </a:r>
          </a:p>
          <a:p>
            <a:pPr marL="0" indent="0" algn="ctr">
              <a:buNone/>
            </a:pPr>
            <a:r>
              <a:rPr lang="en-US" sz="3200" b="1" i="1" dirty="0" smtClean="0"/>
              <a:t>V. 10; 1 Peter 3:3-4</a:t>
            </a:r>
            <a:endParaRPr lang="en-US" sz="3200" b="1" i="1" dirty="0"/>
          </a:p>
        </p:txBody>
      </p:sp>
    </p:spTree>
    <p:extLst>
      <p:ext uri="{BB962C8B-B14F-4D97-AF65-F5344CB8AC3E}">
        <p14:creationId xmlns:p14="http://schemas.microsoft.com/office/powerpoint/2010/main" val="4902990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600" b="1" dirty="0" smtClean="0">
                <a:solidFill>
                  <a:schemeClr val="bg1"/>
                </a:solidFill>
                <a:latin typeface="Edwardian Script ITC" panose="030303020407070D0804" pitchFamily="66" charset="0"/>
              </a:rPr>
              <a:t>The Command for Modest Apparel</a:t>
            </a:r>
            <a:endParaRPr lang="en-US" sz="6600" b="1" dirty="0">
              <a:solidFill>
                <a:schemeClr val="bg1"/>
              </a:solidFill>
              <a:latin typeface="Edwardian Script ITC" panose="030303020407070D0804" pitchFamily="66" charset="0"/>
            </a:endParaRPr>
          </a:p>
        </p:txBody>
      </p:sp>
      <p:sp>
        <p:nvSpPr>
          <p:cNvPr id="3" name="Content Placeholder 2"/>
          <p:cNvSpPr>
            <a:spLocks noGrp="1"/>
          </p:cNvSpPr>
          <p:nvPr>
            <p:ph idx="1"/>
          </p:nvPr>
        </p:nvSpPr>
        <p:spPr>
          <a:solidFill>
            <a:schemeClr val="bg1">
              <a:alpha val="60000"/>
            </a:schemeClr>
          </a:solidFill>
          <a:effectLst>
            <a:softEdge rad="190500"/>
          </a:effectLst>
        </p:spPr>
        <p:txBody>
          <a:bodyPr>
            <a:normAutofit lnSpcReduction="10000"/>
          </a:bodyPr>
          <a:lstStyle/>
          <a:p>
            <a:pPr marL="0" indent="0" algn="ctr">
              <a:buNone/>
            </a:pPr>
            <a:endParaRPr lang="en-US" sz="1800" b="1" dirty="0" smtClean="0"/>
          </a:p>
          <a:p>
            <a:pPr marL="0" indent="0" algn="ctr">
              <a:buNone/>
            </a:pPr>
            <a:r>
              <a:rPr lang="en-US" sz="3200" b="1" dirty="0" smtClean="0"/>
              <a:t>Propriety and Moderation</a:t>
            </a:r>
          </a:p>
          <a:p>
            <a:pPr marL="0" indent="0" algn="ctr">
              <a:buNone/>
            </a:pPr>
            <a:r>
              <a:rPr lang="en-US" sz="3200" dirty="0" smtClean="0"/>
              <a:t>Propriety </a:t>
            </a:r>
            <a:r>
              <a:rPr lang="en-US" sz="3200" dirty="0"/>
              <a:t>– </a:t>
            </a:r>
            <a:r>
              <a:rPr lang="en-US" sz="3200" i="1" dirty="0" err="1"/>
              <a:t>aidōs</a:t>
            </a:r>
            <a:r>
              <a:rPr lang="en-US" sz="3200" dirty="0"/>
              <a:t> – a sense of shame or honor, modesty, bashfulness, reverence, regard for others, respect</a:t>
            </a:r>
            <a:r>
              <a:rPr lang="en-US" sz="3200" dirty="0" smtClean="0"/>
              <a:t>.</a:t>
            </a:r>
            <a:endParaRPr lang="en-US" sz="3200" b="1" i="1" dirty="0" smtClean="0"/>
          </a:p>
          <a:p>
            <a:pPr marL="0" indent="0" algn="ctr">
              <a:buNone/>
            </a:pPr>
            <a:r>
              <a:rPr lang="en-US" sz="3200" b="1" i="1" dirty="0" smtClean="0"/>
              <a:t>Jeremiah 6:15; Isaiah 20:3-4</a:t>
            </a:r>
          </a:p>
          <a:p>
            <a:pPr marL="0" indent="0" algn="ctr">
              <a:buNone/>
            </a:pPr>
            <a:r>
              <a:rPr lang="en-US" sz="3200" dirty="0" smtClean="0"/>
              <a:t>Moderation </a:t>
            </a:r>
            <a:r>
              <a:rPr lang="en-US" sz="3200" dirty="0"/>
              <a:t>– </a:t>
            </a:r>
            <a:r>
              <a:rPr lang="en-US" sz="3200" i="1" dirty="0" err="1"/>
              <a:t>sōphrosyne</a:t>
            </a:r>
            <a:r>
              <a:rPr lang="en-US" sz="3200" dirty="0"/>
              <a:t>̄ – soundness of mind, i.e. (literally) sanity or (figuratively) self-control.</a:t>
            </a:r>
            <a:endParaRPr lang="en-US" sz="3200" dirty="0" smtClean="0"/>
          </a:p>
        </p:txBody>
      </p:sp>
    </p:spTree>
    <p:extLst>
      <p:ext uri="{BB962C8B-B14F-4D97-AF65-F5344CB8AC3E}">
        <p14:creationId xmlns:p14="http://schemas.microsoft.com/office/powerpoint/2010/main" val="223296658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600" b="1" dirty="0" smtClean="0">
                <a:solidFill>
                  <a:schemeClr val="bg1"/>
                </a:solidFill>
                <a:latin typeface="Edwardian Script ITC" panose="030303020407070D0804" pitchFamily="66" charset="0"/>
              </a:rPr>
              <a:t>The Command for Modest Apparel</a:t>
            </a:r>
            <a:endParaRPr lang="en-US" sz="6600" b="1" dirty="0">
              <a:solidFill>
                <a:schemeClr val="bg1"/>
              </a:solidFill>
              <a:latin typeface="Edwardian Script ITC" panose="030303020407070D0804" pitchFamily="66" charset="0"/>
            </a:endParaRPr>
          </a:p>
        </p:txBody>
      </p:sp>
      <p:sp>
        <p:nvSpPr>
          <p:cNvPr id="3" name="Content Placeholder 2"/>
          <p:cNvSpPr>
            <a:spLocks noGrp="1"/>
          </p:cNvSpPr>
          <p:nvPr>
            <p:ph idx="1"/>
          </p:nvPr>
        </p:nvSpPr>
        <p:spPr>
          <a:solidFill>
            <a:schemeClr val="bg1">
              <a:alpha val="60000"/>
            </a:schemeClr>
          </a:solidFill>
          <a:effectLst>
            <a:softEdge rad="190500"/>
          </a:effectLst>
        </p:spPr>
        <p:txBody>
          <a:bodyPr>
            <a:normAutofit/>
          </a:bodyPr>
          <a:lstStyle/>
          <a:p>
            <a:pPr marL="0" indent="0" algn="ctr">
              <a:buNone/>
            </a:pPr>
            <a:endParaRPr lang="en-US" sz="3200" b="1" i="1" dirty="0" smtClean="0"/>
          </a:p>
          <a:p>
            <a:pPr marL="0" indent="0" algn="ctr">
              <a:buNone/>
            </a:pPr>
            <a:endParaRPr lang="en-US" sz="3200" b="1" i="1" dirty="0"/>
          </a:p>
          <a:p>
            <a:pPr marL="0" indent="0" algn="ctr">
              <a:buNone/>
            </a:pPr>
            <a:r>
              <a:rPr lang="en-US" sz="3200" b="1" i="1" dirty="0" smtClean="0"/>
              <a:t>“not </a:t>
            </a:r>
            <a:r>
              <a:rPr lang="en-US" sz="3200" b="1" i="1" dirty="0"/>
              <a:t>with braided hair or gold or pearls or costly clothing</a:t>
            </a:r>
            <a:r>
              <a:rPr lang="en-US" sz="3200" b="1" i="1" dirty="0" smtClean="0"/>
              <a:t>”</a:t>
            </a:r>
          </a:p>
          <a:p>
            <a:pPr marL="0" indent="0" algn="ctr">
              <a:buNone/>
            </a:pPr>
            <a:r>
              <a:rPr lang="en-US" sz="3200" b="1" i="1" dirty="0" smtClean="0"/>
              <a:t>1 Timothy 6:10, 17</a:t>
            </a:r>
          </a:p>
          <a:p>
            <a:pPr marL="0" indent="0" algn="ctr">
              <a:buNone/>
            </a:pPr>
            <a:r>
              <a:rPr lang="en-US" sz="3200" i="1" dirty="0" smtClean="0"/>
              <a:t>Also has to do with lack of clothing. </a:t>
            </a:r>
            <a:r>
              <a:rPr lang="en-US" sz="3200" i="1" dirty="0" smtClean="0">
                <a:sym typeface="Wingdings" panose="05000000000000000000" pitchFamily="2" charset="2"/>
              </a:rPr>
              <a:t></a:t>
            </a:r>
            <a:endParaRPr lang="en-US" sz="3200" i="1" dirty="0" smtClean="0"/>
          </a:p>
        </p:txBody>
      </p:sp>
    </p:spTree>
    <p:extLst>
      <p:ext uri="{BB962C8B-B14F-4D97-AF65-F5344CB8AC3E}">
        <p14:creationId xmlns:p14="http://schemas.microsoft.com/office/powerpoint/2010/main" val="41565765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600" b="1" dirty="0" smtClean="0">
                <a:solidFill>
                  <a:schemeClr val="bg1"/>
                </a:solidFill>
                <a:latin typeface="Edwardian Script ITC" panose="030303020407070D0804" pitchFamily="66" charset="0"/>
              </a:rPr>
              <a:t>The Command for Modest Apparel</a:t>
            </a:r>
            <a:endParaRPr lang="en-US" sz="6600" b="1" dirty="0">
              <a:solidFill>
                <a:schemeClr val="bg1"/>
              </a:solidFill>
              <a:latin typeface="Edwardian Script ITC" panose="030303020407070D0804" pitchFamily="66" charset="0"/>
            </a:endParaRPr>
          </a:p>
        </p:txBody>
      </p:sp>
      <p:sp>
        <p:nvSpPr>
          <p:cNvPr id="3" name="Content Placeholder 2"/>
          <p:cNvSpPr>
            <a:spLocks noGrp="1"/>
          </p:cNvSpPr>
          <p:nvPr>
            <p:ph idx="1"/>
          </p:nvPr>
        </p:nvSpPr>
        <p:spPr>
          <a:solidFill>
            <a:schemeClr val="bg1">
              <a:alpha val="60000"/>
            </a:schemeClr>
          </a:solidFill>
          <a:effectLst>
            <a:softEdge rad="190500"/>
          </a:effectLst>
        </p:spPr>
        <p:txBody>
          <a:bodyPr>
            <a:normAutofit fontScale="85000" lnSpcReduction="20000"/>
          </a:bodyPr>
          <a:lstStyle/>
          <a:p>
            <a:pPr marL="0" indent="0" algn="ctr">
              <a:buNone/>
            </a:pPr>
            <a:endParaRPr lang="en-US" sz="3200" i="1" dirty="0" smtClean="0"/>
          </a:p>
          <a:p>
            <a:pPr marL="0" indent="0" algn="ctr">
              <a:buNone/>
            </a:pPr>
            <a:r>
              <a:rPr lang="en-US" sz="3300" i="1" dirty="0" smtClean="0"/>
              <a:t>Silk </a:t>
            </a:r>
            <a:r>
              <a:rPr lang="en-US" sz="3300" i="1" dirty="0"/>
              <a:t>in its natural state clung to the female form in a way that was infinitely more pleasing to the eye than Parthian banners. But Roman ladies did not stop at that. For one thing, there was not enough pure silk to go around at first. And, anyway, it was not sexy enough for those freewheeling days. So, they unraveled the close-woven Chinese fabric and rewove it into a flimsy gauze which left little to the imagination. So unlike Chinese silk was this Roman adaptation that the Chinese, when they eventually saw it, named it "ling," assuming that Rome was growing a special product of its own. </a:t>
            </a:r>
            <a:endParaRPr lang="en-US" sz="3300" i="1" dirty="0" smtClean="0"/>
          </a:p>
        </p:txBody>
      </p:sp>
    </p:spTree>
    <p:extLst>
      <p:ext uri="{BB962C8B-B14F-4D97-AF65-F5344CB8AC3E}">
        <p14:creationId xmlns:p14="http://schemas.microsoft.com/office/powerpoint/2010/main" val="29630826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600" b="1" dirty="0" smtClean="0">
                <a:solidFill>
                  <a:schemeClr val="bg1"/>
                </a:solidFill>
                <a:latin typeface="Edwardian Script ITC" panose="030303020407070D0804" pitchFamily="66" charset="0"/>
              </a:rPr>
              <a:t>The Command for Modest Apparel</a:t>
            </a:r>
            <a:endParaRPr lang="en-US" sz="6600" b="1" dirty="0">
              <a:solidFill>
                <a:schemeClr val="bg1"/>
              </a:solidFill>
              <a:latin typeface="Edwardian Script ITC" panose="030303020407070D0804" pitchFamily="66" charset="0"/>
            </a:endParaRPr>
          </a:p>
        </p:txBody>
      </p:sp>
      <p:sp>
        <p:nvSpPr>
          <p:cNvPr id="3" name="Content Placeholder 2"/>
          <p:cNvSpPr>
            <a:spLocks noGrp="1"/>
          </p:cNvSpPr>
          <p:nvPr>
            <p:ph idx="1"/>
          </p:nvPr>
        </p:nvSpPr>
        <p:spPr>
          <a:solidFill>
            <a:schemeClr val="bg1">
              <a:alpha val="60000"/>
            </a:schemeClr>
          </a:solidFill>
          <a:effectLst>
            <a:softEdge rad="190500"/>
          </a:effectLst>
        </p:spPr>
        <p:txBody>
          <a:bodyPr>
            <a:normAutofit fontScale="92500" lnSpcReduction="10000"/>
          </a:bodyPr>
          <a:lstStyle/>
          <a:p>
            <a:pPr marL="0" indent="0" algn="ctr">
              <a:buNone/>
            </a:pPr>
            <a:endParaRPr lang="en-US" sz="1700" i="1" dirty="0" smtClean="0"/>
          </a:p>
          <a:p>
            <a:pPr marL="0" indent="0" algn="ctr">
              <a:buNone/>
            </a:pPr>
            <a:r>
              <a:rPr lang="en-US" sz="3000" i="1" dirty="0" smtClean="0"/>
              <a:t>For </a:t>
            </a:r>
            <a:r>
              <a:rPr lang="en-US" sz="3000" i="1" dirty="0"/>
              <a:t>the average Roman girl-watcher those were golden years, but the moralists raised a fearful outcry. "I see clothes of silk, if clothes they can be called," wrote the philosopher Seneca (4 B.C. - A.D. 64), "affording protection neither to the body nor to the modesty of the wearer, and which are purchased for enormous sums, from unknown people." Pliny told of garments that "render women naked." Other writers waggishly referred to clothes "made of glass." [Robert Collen 's book, East to Cathay: The Silk Road (pp. 44-46)]</a:t>
            </a:r>
            <a:endParaRPr lang="en-US" sz="3000" i="1" dirty="0" smtClean="0"/>
          </a:p>
        </p:txBody>
      </p:sp>
    </p:spTree>
    <p:extLst>
      <p:ext uri="{BB962C8B-B14F-4D97-AF65-F5344CB8AC3E}">
        <p14:creationId xmlns:p14="http://schemas.microsoft.com/office/powerpoint/2010/main" val="19247147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600" b="1" dirty="0" smtClean="0">
                <a:solidFill>
                  <a:schemeClr val="bg1"/>
                </a:solidFill>
                <a:latin typeface="Edwardian Script ITC" panose="030303020407070D0804" pitchFamily="66" charset="0"/>
              </a:rPr>
              <a:t>The Guidelines of Modest Apparel</a:t>
            </a:r>
            <a:endParaRPr lang="en-US" sz="6600" b="1" dirty="0">
              <a:solidFill>
                <a:schemeClr val="bg1"/>
              </a:solidFill>
              <a:latin typeface="Edwardian Script ITC" panose="030303020407070D0804" pitchFamily="66" charset="0"/>
            </a:endParaRPr>
          </a:p>
        </p:txBody>
      </p:sp>
      <p:sp>
        <p:nvSpPr>
          <p:cNvPr id="3" name="Content Placeholder 2"/>
          <p:cNvSpPr>
            <a:spLocks noGrp="1"/>
          </p:cNvSpPr>
          <p:nvPr>
            <p:ph idx="1"/>
          </p:nvPr>
        </p:nvSpPr>
        <p:spPr>
          <a:solidFill>
            <a:schemeClr val="bg1">
              <a:alpha val="60000"/>
            </a:schemeClr>
          </a:solidFill>
          <a:effectLst>
            <a:softEdge rad="190500"/>
          </a:effectLst>
        </p:spPr>
        <p:txBody>
          <a:bodyPr>
            <a:normAutofit lnSpcReduction="10000"/>
          </a:bodyPr>
          <a:lstStyle/>
          <a:p>
            <a:pPr marL="0" indent="0" algn="ctr">
              <a:buNone/>
            </a:pPr>
            <a:endParaRPr lang="en-US" sz="2000" b="1" dirty="0" smtClean="0"/>
          </a:p>
          <a:p>
            <a:pPr marL="0" indent="0" algn="ctr">
              <a:buNone/>
            </a:pPr>
            <a:r>
              <a:rPr lang="en-US" sz="3200" b="1" dirty="0" smtClean="0"/>
              <a:t>Nakedness and the Old Testament</a:t>
            </a:r>
          </a:p>
          <a:p>
            <a:pPr marL="0" indent="0" algn="ctr">
              <a:buNone/>
            </a:pPr>
            <a:r>
              <a:rPr lang="en-US" sz="3200" i="1" dirty="0" smtClean="0"/>
              <a:t>Romans 15:4; 1 Corinthians 10:6</a:t>
            </a:r>
          </a:p>
          <a:p>
            <a:pPr marL="0" indent="0" algn="ctr">
              <a:buNone/>
            </a:pPr>
            <a:r>
              <a:rPr lang="en-US" sz="3200" b="1" i="1" dirty="0" smtClean="0"/>
              <a:t>Adam and Eve </a:t>
            </a:r>
            <a:r>
              <a:rPr lang="en-US" sz="3200" i="1" dirty="0" smtClean="0"/>
              <a:t>– Genesis 3:7-10, 21</a:t>
            </a:r>
          </a:p>
          <a:p>
            <a:pPr marL="0" indent="0" algn="ctr">
              <a:buNone/>
            </a:pPr>
            <a:r>
              <a:rPr lang="en-US" sz="3200" dirty="0" smtClean="0"/>
              <a:t>Tunic </a:t>
            </a:r>
            <a:r>
              <a:rPr lang="en-US" sz="3200" dirty="0"/>
              <a:t>– </a:t>
            </a:r>
            <a:r>
              <a:rPr lang="en-US" sz="3200" i="1" dirty="0" err="1"/>
              <a:t>ḵeṯônet</a:t>
            </a:r>
            <a:r>
              <a:rPr lang="en-US" sz="3200" i="1" dirty="0"/>
              <a:t>̱; </a:t>
            </a:r>
            <a:r>
              <a:rPr lang="en-US" sz="3200" i="1" dirty="0" err="1"/>
              <a:t>kuttoneth</a:t>
            </a:r>
            <a:r>
              <a:rPr lang="en-US" sz="3200" dirty="0"/>
              <a:t> – from an unused root meaning to cover; a shirt: — coat, garment, robe; a long shirt-like garment usually of linen</a:t>
            </a:r>
            <a:r>
              <a:rPr lang="en-US" sz="3200" dirty="0" smtClean="0"/>
              <a:t>. (</a:t>
            </a:r>
            <a:r>
              <a:rPr lang="en-US" sz="3200" i="1" dirty="0" smtClean="0"/>
              <a:t>Scholars agree at least from neck to knee.</a:t>
            </a:r>
            <a:r>
              <a:rPr lang="en-US" sz="3200" dirty="0" smtClean="0"/>
              <a:t>)</a:t>
            </a:r>
          </a:p>
          <a:p>
            <a:pPr marL="0" indent="0" algn="ctr">
              <a:buNone/>
            </a:pPr>
            <a:endParaRPr lang="en-US" sz="3200" i="1" dirty="0"/>
          </a:p>
        </p:txBody>
      </p:sp>
    </p:spTree>
    <p:extLst>
      <p:ext uri="{BB962C8B-B14F-4D97-AF65-F5344CB8AC3E}">
        <p14:creationId xmlns:p14="http://schemas.microsoft.com/office/powerpoint/2010/main" val="3089243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600" b="1" dirty="0" smtClean="0">
                <a:solidFill>
                  <a:schemeClr val="bg1"/>
                </a:solidFill>
                <a:latin typeface="Edwardian Script ITC" panose="030303020407070D0804" pitchFamily="66" charset="0"/>
              </a:rPr>
              <a:t>The Guidelines of Modest Apparel</a:t>
            </a:r>
            <a:endParaRPr lang="en-US" sz="6600" b="1" dirty="0">
              <a:solidFill>
                <a:schemeClr val="bg1"/>
              </a:solidFill>
              <a:latin typeface="Edwardian Script ITC" panose="030303020407070D0804" pitchFamily="66" charset="0"/>
            </a:endParaRPr>
          </a:p>
        </p:txBody>
      </p:sp>
      <p:sp>
        <p:nvSpPr>
          <p:cNvPr id="3" name="Content Placeholder 2"/>
          <p:cNvSpPr>
            <a:spLocks noGrp="1"/>
          </p:cNvSpPr>
          <p:nvPr>
            <p:ph idx="1"/>
          </p:nvPr>
        </p:nvSpPr>
        <p:spPr>
          <a:solidFill>
            <a:schemeClr val="bg1">
              <a:alpha val="60000"/>
            </a:schemeClr>
          </a:solidFill>
          <a:effectLst>
            <a:softEdge rad="190500"/>
          </a:effectLst>
        </p:spPr>
        <p:txBody>
          <a:bodyPr>
            <a:normAutofit/>
          </a:bodyPr>
          <a:lstStyle/>
          <a:p>
            <a:pPr marL="0" indent="0" algn="ctr">
              <a:buNone/>
            </a:pPr>
            <a:endParaRPr lang="en-US" sz="2000" b="1" dirty="0" smtClean="0"/>
          </a:p>
          <a:p>
            <a:pPr marL="0" indent="0" algn="ctr">
              <a:buNone/>
            </a:pPr>
            <a:r>
              <a:rPr lang="en-US" sz="3200" b="1" dirty="0" smtClean="0"/>
              <a:t>Nakedness and the Old Testament</a:t>
            </a:r>
          </a:p>
          <a:p>
            <a:pPr marL="0" indent="0" algn="ctr">
              <a:buNone/>
            </a:pPr>
            <a:r>
              <a:rPr lang="en-US" sz="3200" i="1" dirty="0" smtClean="0"/>
              <a:t>Romans 15:4; 1 Corinthians 10:6</a:t>
            </a:r>
          </a:p>
          <a:p>
            <a:pPr marL="0" indent="0" algn="ctr">
              <a:buNone/>
            </a:pPr>
            <a:r>
              <a:rPr lang="en-US" sz="3200" b="1" i="1" dirty="0" smtClean="0"/>
              <a:t>Priests </a:t>
            </a:r>
            <a:r>
              <a:rPr lang="en-US" sz="3200" i="1" dirty="0" smtClean="0"/>
              <a:t>– Exodus 28:42-43</a:t>
            </a:r>
          </a:p>
          <a:p>
            <a:pPr marL="0" indent="0" algn="ctr">
              <a:buNone/>
            </a:pPr>
            <a:r>
              <a:rPr lang="en-US" sz="3200" dirty="0" smtClean="0"/>
              <a:t>Nakedness – area ranging from waist to thighs (whole thigh).</a:t>
            </a:r>
          </a:p>
          <a:p>
            <a:pPr marL="0" indent="0" algn="ctr">
              <a:buNone/>
            </a:pPr>
            <a:endParaRPr lang="en-US" sz="3200" i="1" dirty="0"/>
          </a:p>
        </p:txBody>
      </p:sp>
    </p:spTree>
    <p:extLst>
      <p:ext uri="{BB962C8B-B14F-4D97-AF65-F5344CB8AC3E}">
        <p14:creationId xmlns:p14="http://schemas.microsoft.com/office/powerpoint/2010/main" val="4518630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TotalTime>
  <Words>2271</Words>
  <Application>Microsoft Office PowerPoint</Application>
  <PresentationFormat>On-screen Show (4:3)</PresentationFormat>
  <Paragraphs>145</Paragraphs>
  <Slides>11</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Edwardian Script ITC</vt:lpstr>
      <vt:lpstr>Times New Roman</vt:lpstr>
      <vt:lpstr>Wingdings</vt:lpstr>
      <vt:lpstr>Office Theme</vt:lpstr>
      <vt:lpstr>PowerPoint Presentation</vt:lpstr>
      <vt:lpstr>Adorned in Modest Apparel</vt:lpstr>
      <vt:lpstr>The Command for Modest Apparel</vt:lpstr>
      <vt:lpstr>The Command for Modest Apparel</vt:lpstr>
      <vt:lpstr>The Command for Modest Apparel</vt:lpstr>
      <vt:lpstr>The Command for Modest Apparel</vt:lpstr>
      <vt:lpstr>The Command for Modest Apparel</vt:lpstr>
      <vt:lpstr>The Guidelines of Modest Apparel</vt:lpstr>
      <vt:lpstr>The Guidelines of Modest Apparel</vt:lpstr>
      <vt:lpstr>The Guidelines of Modest Apparel</vt:lpstr>
      <vt:lpstr>Adorned in Modest Apparel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Adorned in Modest Apparel</dc:title>
  <dc:creator>Jeremiah Cox</dc:creator>
  <cp:lastModifiedBy>Jeremiah Cox</cp:lastModifiedBy>
  <cp:revision>5</cp:revision>
  <dcterms:created xsi:type="dcterms:W3CDTF">2016-05-14T19:24:30Z</dcterms:created>
  <dcterms:modified xsi:type="dcterms:W3CDTF">2016-05-14T20:03:45Z</dcterms:modified>
</cp:coreProperties>
</file>