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56"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72"/>
      </p:cViewPr>
      <p:guideLst/>
    </p:cSldViewPr>
  </p:slideViewPr>
  <p:notesTextViewPr>
    <p:cViewPr>
      <p:scale>
        <a:sx n="1" d="1"/>
        <a:sy n="1" d="1"/>
      </p:scale>
      <p:origin x="0" y="0"/>
    </p:cViewPr>
  </p:notesTextViewPr>
  <p:notesViewPr>
    <p:cSldViewPr snapToGrid="0">
      <p:cViewPr varScale="1">
        <p:scale>
          <a:sx n="53" d="100"/>
          <a:sy n="53" d="100"/>
        </p:scale>
        <p:origin x="29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0282B-494F-438A-8861-5A4D23FE4124}" type="datetimeFigureOut">
              <a:rPr lang="en-US" smtClean="0"/>
              <a:t>5/8/2016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C44945-9A16-4A95-B7B8-60C7C296D36E}" type="slidenum">
              <a:rPr lang="en-US" smtClean="0"/>
              <a:t>‹#›</a:t>
            </a:fld>
            <a:endParaRPr lang="en-US"/>
          </a:p>
        </p:txBody>
      </p:sp>
    </p:spTree>
    <p:extLst>
      <p:ext uri="{BB962C8B-B14F-4D97-AF65-F5344CB8AC3E}">
        <p14:creationId xmlns:p14="http://schemas.microsoft.com/office/powerpoint/2010/main" val="3767025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Establishing Authority</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Acts 15</a:t>
            </a: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fifteenth chapter of Acts has been abused by several to promote unauthorized practices.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Used to suggest a church council who regulates points of doctrine or discipline is scriptural. (Denominational)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Used to suggest settling doctrinal questions by means of voting is scriptural. (Suggested before by some Christians)</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passage does not authorize church councils, nor does it authorize settling doctrinal questions by popular vote. It rather disputes such unlawful practices of establishing authority by showing the proper way to establish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consideration of the chapter supplies fundamental truths concerning doctrinal authority, and how to determine if something is authorized.</a:t>
            </a:r>
          </a:p>
          <a:p>
            <a:endParaRPr lang="en-US" dirty="0"/>
          </a:p>
        </p:txBody>
      </p:sp>
      <p:sp>
        <p:nvSpPr>
          <p:cNvPr id="4" name="Slide Number Placeholder 3"/>
          <p:cNvSpPr>
            <a:spLocks noGrp="1"/>
          </p:cNvSpPr>
          <p:nvPr>
            <p:ph type="sldNum" sz="quarter" idx="10"/>
          </p:nvPr>
        </p:nvSpPr>
        <p:spPr/>
        <p:txBody>
          <a:bodyPr/>
          <a:lstStyle/>
          <a:p>
            <a:fld id="{89C44945-9A16-4A95-B7B8-60C7C296D36E}" type="slidenum">
              <a:rPr lang="en-US" smtClean="0"/>
              <a:t>2</a:t>
            </a:fld>
            <a:endParaRPr lang="en-US"/>
          </a:p>
        </p:txBody>
      </p:sp>
    </p:spTree>
    <p:extLst>
      <p:ext uri="{BB962C8B-B14F-4D97-AF65-F5344CB8AC3E}">
        <p14:creationId xmlns:p14="http://schemas.microsoft.com/office/powerpoint/2010/main" val="14403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Conflict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err="1">
                <a:latin typeface="Calibri" panose="020F0502020204030204" pitchFamily="34" charset="0"/>
                <a:ea typeface="Calibri" panose="020F0502020204030204" pitchFamily="34" charset="0"/>
                <a:cs typeface="Times New Roman" panose="02020603050405020304" pitchFamily="18" charset="0"/>
              </a:rPr>
              <a:t>Judaizers</a:t>
            </a:r>
            <a:r>
              <a:rPr lang="en-US" dirty="0">
                <a:latin typeface="Calibri" panose="020F0502020204030204" pitchFamily="34" charset="0"/>
                <a:ea typeface="Calibri" panose="020F0502020204030204" pitchFamily="34" charset="0"/>
                <a:cs typeface="Times New Roman" panose="02020603050405020304" pitchFamily="18" charset="0"/>
              </a:rPr>
              <a:t> to Antioch from Jerusalem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Claimed to represent Jerusalem church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Taught circumcision (becoming a Jew, and observing OT) necessary for salvation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would mean Gentiles are not gospel subjects.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and Barnabas to go address the problem, and encourage the Jerusalem church to make publicly, and thus abundantly clear, their stand for truth. (Sent letter.)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Paul, Barnabas, and certain others sent to Jerusalem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went by revelation – God told him to go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others didn’t tell him anything he didn’t know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2:6)</a:t>
            </a:r>
            <a:r>
              <a:rPr lang="en-US" dirty="0">
                <a:latin typeface="Calibri" panose="020F0502020204030204" pitchFamily="34" charset="0"/>
                <a:ea typeface="Calibri" panose="020F0502020204030204" pitchFamily="34" charset="0"/>
                <a:cs typeface="Times New Roman" panose="02020603050405020304" pitchFamily="18" charset="0"/>
              </a:rPr>
              <a:t>. He was given the truth on the matter from God Himself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1:11-12)</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(Holy Spirit has already revealed the truth on this matter. It is not to be decided upon.)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Visit not to consider if binding circumcision is scriptural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Truth Preached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Peter Speaks – Necessary Implication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Cornelius’ household – </a:t>
            </a:r>
            <a:r>
              <a:rPr lang="en-US" dirty="0" err="1">
                <a:latin typeface="Calibri" panose="020F0502020204030204" pitchFamily="34" charset="0"/>
                <a:ea typeface="Calibri" panose="020F0502020204030204" pitchFamily="34" charset="0"/>
                <a:cs typeface="Times New Roman" panose="02020603050405020304" pitchFamily="18" charset="0"/>
              </a:rPr>
              <a:t>ch.</a:t>
            </a:r>
            <a:r>
              <a:rPr lang="en-US" dirty="0">
                <a:latin typeface="Calibri" panose="020F0502020204030204" pitchFamily="34" charset="0"/>
                <a:ea typeface="Calibri" panose="020F0502020204030204" pitchFamily="34" charset="0"/>
                <a:cs typeface="Times New Roman" panose="02020603050405020304" pitchFamily="18" charset="0"/>
              </a:rPr>
              <a:t> 10, 11.</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Given HS, Saved by Faith, and Grace. (NOT Old Law)</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Paul and Barnabas Speak – Approved Example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Spoke of their work among Gentiles – God approving and bearing witness by miracles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(14:27; 15:3)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Example – Gentiles converted by Paul; Approved – God performed miracles among them.</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James Speaks – Direct Statement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Quote from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Amos 9:11-12</a:t>
            </a:r>
            <a:r>
              <a:rPr lang="en-US" dirty="0">
                <a:latin typeface="Calibri" panose="020F0502020204030204" pitchFamily="34" charset="0"/>
                <a:ea typeface="Calibri" panose="020F0502020204030204" pitchFamily="34" charset="0"/>
                <a:cs typeface="Times New Roman" panose="02020603050405020304" pitchFamily="18" charset="0"/>
              </a:rPr>
              <a:t> that agrees with what Peter stated.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was always God’s plan – from the beginning – to save Gentiles apart from Old Law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Solution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Old Law not binding does not mean not restrictions whatsoever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19-21)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Jews needed to understand that just because the Gentiles were not subject to the Law of Moses, and neither were they, did not mean that they were lawless.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Under Law of Christ – sinful practices still prohibited.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Letter that was sent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22-29)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err="1">
                <a:latin typeface="Calibri" panose="020F0502020204030204" pitchFamily="34" charset="0"/>
                <a:ea typeface="Calibri" panose="020F0502020204030204" pitchFamily="34" charset="0"/>
                <a:cs typeface="Times New Roman" panose="02020603050405020304" pitchFamily="18" charset="0"/>
              </a:rPr>
              <a:t>Judaizers</a:t>
            </a:r>
            <a:r>
              <a:rPr lang="en-US" dirty="0">
                <a:latin typeface="Calibri" panose="020F0502020204030204" pitchFamily="34" charset="0"/>
                <a:ea typeface="Calibri" panose="020F0502020204030204" pitchFamily="34" charset="0"/>
                <a:cs typeface="Times New Roman" panose="02020603050405020304" pitchFamily="18" charset="0"/>
              </a:rPr>
              <a:t> – false teachers – did not represent Jerusalem church stance (v. 24).</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Holy Spirit made decision – not decided upon by man arbitrarily (v. 28).</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Gentile converts encouraged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30-33).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did not have to bear a yoke that was unbearable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Their salvation was legitimate.</a:t>
            </a:r>
          </a:p>
          <a:p>
            <a:endParaRPr lang="en-US" dirty="0"/>
          </a:p>
        </p:txBody>
      </p:sp>
      <p:sp>
        <p:nvSpPr>
          <p:cNvPr id="4" name="Slide Number Placeholder 3"/>
          <p:cNvSpPr>
            <a:spLocks noGrp="1"/>
          </p:cNvSpPr>
          <p:nvPr>
            <p:ph type="sldNum" sz="quarter" idx="10"/>
          </p:nvPr>
        </p:nvSpPr>
        <p:spPr/>
        <p:txBody>
          <a:bodyPr/>
          <a:lstStyle/>
          <a:p>
            <a:fld id="{89C44945-9A16-4A95-B7B8-60C7C296D36E}" type="slidenum">
              <a:rPr lang="en-US" smtClean="0"/>
              <a:t>3</a:t>
            </a:fld>
            <a:endParaRPr lang="en-US"/>
          </a:p>
        </p:txBody>
      </p:sp>
    </p:spTree>
    <p:extLst>
      <p:ext uri="{BB962C8B-B14F-4D97-AF65-F5344CB8AC3E}">
        <p14:creationId xmlns:p14="http://schemas.microsoft.com/office/powerpoint/2010/main" val="241548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Acts 15 teaches us several things. None of which include authority for church councils, and settling doctrine by popular vote.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Who authorizes? God; Jesus; Holy Spirit.</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 do we determine what is authorized? Direct Statement/Command; Necessary Implication; Approved Example – as did the apostles!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9C44945-9A16-4A95-B7B8-60C7C296D36E}" type="slidenum">
              <a:rPr lang="en-US" smtClean="0"/>
              <a:t>4</a:t>
            </a:fld>
            <a:endParaRPr lang="en-US"/>
          </a:p>
        </p:txBody>
      </p:sp>
    </p:spTree>
    <p:extLst>
      <p:ext uri="{BB962C8B-B14F-4D97-AF65-F5344CB8AC3E}">
        <p14:creationId xmlns:p14="http://schemas.microsoft.com/office/powerpoint/2010/main" val="311806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7421FB-B832-4C93-9730-68AEB644BB3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334740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7421FB-B832-4C93-9730-68AEB644BB3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213786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7421FB-B832-4C93-9730-68AEB644BB3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165534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7421FB-B832-4C93-9730-68AEB644BB3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8923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421FB-B832-4C93-9730-68AEB644BB3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32717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7421FB-B832-4C93-9730-68AEB644BB32}"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133118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7421FB-B832-4C93-9730-68AEB644BB32}"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399590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7421FB-B832-4C93-9730-68AEB644BB32}"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246449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421FB-B832-4C93-9730-68AEB644BB32}"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52508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421FB-B832-4C93-9730-68AEB644BB32}"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111528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421FB-B832-4C93-9730-68AEB644BB32}"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B21A0-3E75-42F4-973E-200ACAABB769}" type="slidenum">
              <a:rPr lang="en-US" smtClean="0"/>
              <a:t>‹#›</a:t>
            </a:fld>
            <a:endParaRPr lang="en-US"/>
          </a:p>
        </p:txBody>
      </p:sp>
    </p:spTree>
    <p:extLst>
      <p:ext uri="{BB962C8B-B14F-4D97-AF65-F5344CB8AC3E}">
        <p14:creationId xmlns:p14="http://schemas.microsoft.com/office/powerpoint/2010/main" val="125381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4000" r="-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421FB-B832-4C93-9730-68AEB644BB32}" type="datetimeFigureOut">
              <a:rPr lang="en-US" smtClean="0"/>
              <a:t>5/8/2016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B21A0-3E75-42F4-973E-200ACAABB769}" type="slidenum">
              <a:rPr lang="en-US" smtClean="0"/>
              <a:t>‹#›</a:t>
            </a:fld>
            <a:endParaRPr lang="en-US"/>
          </a:p>
        </p:txBody>
      </p:sp>
    </p:spTree>
    <p:extLst>
      <p:ext uri="{BB962C8B-B14F-4D97-AF65-F5344CB8AC3E}">
        <p14:creationId xmlns:p14="http://schemas.microsoft.com/office/powerpoint/2010/main" val="3945387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405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7459"/>
            <a:ext cx="5155442" cy="2387600"/>
          </a:xfrm>
        </p:spPr>
        <p:txBody>
          <a:bodyPr>
            <a:normAutofit/>
          </a:bodyPr>
          <a:lstStyle/>
          <a:p>
            <a:r>
              <a:rPr lang="en-US" sz="8000" b="1" dirty="0" smtClean="0">
                <a:effectLst>
                  <a:outerShdw blurRad="50800" dist="38100" dir="2700000" algn="tl" rotWithShape="0">
                    <a:prstClr val="black">
                      <a:alpha val="40000"/>
                    </a:prstClr>
                  </a:outerShdw>
                </a:effectLst>
                <a:latin typeface="Agency FB" panose="020B0503020202020204" pitchFamily="34" charset="0"/>
              </a:rPr>
              <a:t>Establishing</a:t>
            </a:r>
            <a:br>
              <a:rPr lang="en-US" sz="8000" b="1" dirty="0" smtClean="0">
                <a:effectLst>
                  <a:outerShdw blurRad="50800" dist="38100" dir="2700000" algn="tl" rotWithShape="0">
                    <a:prstClr val="black">
                      <a:alpha val="40000"/>
                    </a:prstClr>
                  </a:outerShdw>
                </a:effectLst>
                <a:latin typeface="Agency FB" panose="020B0503020202020204" pitchFamily="34" charset="0"/>
              </a:rPr>
            </a:br>
            <a:r>
              <a:rPr lang="en-US" sz="8000" b="1" dirty="0" smtClean="0">
                <a:effectLst>
                  <a:outerShdw blurRad="50800" dist="38100" dir="2700000" algn="tl" rotWithShape="0">
                    <a:prstClr val="black">
                      <a:alpha val="40000"/>
                    </a:prstClr>
                  </a:outerShdw>
                </a:effectLst>
                <a:latin typeface="Agency FB" panose="020B0503020202020204" pitchFamily="34" charset="0"/>
              </a:rPr>
              <a:t>Authority</a:t>
            </a:r>
            <a:endParaRPr lang="en-US" sz="8000" b="1" dirty="0">
              <a:effectLst>
                <a:outerShdw blurRad="50800" dist="38100" dir="2700000" algn="tl" rotWithShape="0">
                  <a:prstClr val="black">
                    <a:alpha val="40000"/>
                  </a:prstClr>
                </a:outerShdw>
              </a:effectLst>
              <a:latin typeface="Agency FB" panose="020B0503020202020204" pitchFamily="34" charset="0"/>
            </a:endParaRPr>
          </a:p>
        </p:txBody>
      </p:sp>
      <p:sp>
        <p:nvSpPr>
          <p:cNvPr id="3" name="Subtitle 2"/>
          <p:cNvSpPr>
            <a:spLocks noGrp="1"/>
          </p:cNvSpPr>
          <p:nvPr>
            <p:ph type="subTitle" idx="1"/>
          </p:nvPr>
        </p:nvSpPr>
        <p:spPr>
          <a:xfrm>
            <a:off x="1487606" y="4342480"/>
            <a:ext cx="3551830" cy="1655762"/>
          </a:xfrm>
        </p:spPr>
        <p:txBody>
          <a:bodyPr>
            <a:normAutofit/>
          </a:bodyPr>
          <a:lstStyle/>
          <a:p>
            <a:r>
              <a:rPr lang="en-US" sz="4400" i="1" dirty="0" smtClean="0">
                <a:latin typeface="Agency FB" panose="020B0503020202020204" pitchFamily="34" charset="0"/>
              </a:rPr>
              <a:t>Acts 15</a:t>
            </a:r>
            <a:endParaRPr lang="en-US" sz="4400" i="1" dirty="0">
              <a:latin typeface="Agency FB" panose="020B0503020202020204" pitchFamily="34" charset="0"/>
            </a:endParaRPr>
          </a:p>
        </p:txBody>
      </p:sp>
    </p:spTree>
    <p:extLst>
      <p:ext uri="{BB962C8B-B14F-4D97-AF65-F5344CB8AC3E}">
        <p14:creationId xmlns:p14="http://schemas.microsoft.com/office/powerpoint/2010/main" val="37986123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690263" cy="1325563"/>
          </a:xfrm>
        </p:spPr>
        <p:txBody>
          <a:bodyPr>
            <a:normAutofit/>
          </a:bodyPr>
          <a:lstStyle/>
          <a:p>
            <a:pPr algn="ctr"/>
            <a:r>
              <a:rPr lang="en-US" sz="6000" b="1" dirty="0" smtClean="0">
                <a:effectLst>
                  <a:outerShdw blurRad="50800" dist="38100" dir="2700000" algn="tl" rotWithShape="0">
                    <a:prstClr val="black">
                      <a:alpha val="40000"/>
                    </a:prstClr>
                  </a:outerShdw>
                </a:effectLst>
                <a:latin typeface="Agency FB" panose="020B0503020202020204" pitchFamily="34" charset="0"/>
              </a:rPr>
              <a:t>Acts 15</a:t>
            </a:r>
            <a:endParaRPr lang="en-US" sz="6000" dirty="0"/>
          </a:p>
        </p:txBody>
      </p:sp>
      <p:sp>
        <p:nvSpPr>
          <p:cNvPr id="3" name="Content Placeholder 2"/>
          <p:cNvSpPr>
            <a:spLocks noGrp="1"/>
          </p:cNvSpPr>
          <p:nvPr>
            <p:ph idx="1"/>
          </p:nvPr>
        </p:nvSpPr>
        <p:spPr>
          <a:xfrm>
            <a:off x="546142" y="1825625"/>
            <a:ext cx="5855277" cy="4351338"/>
          </a:xfrm>
        </p:spPr>
        <p:txBody>
          <a:bodyPr>
            <a:normAutofit/>
          </a:bodyPr>
          <a:lstStyle/>
          <a:p>
            <a:pPr marL="0" indent="0" algn="ctr">
              <a:buNone/>
            </a:pPr>
            <a:endParaRPr lang="en-US" sz="2000" b="1" dirty="0" smtClean="0"/>
          </a:p>
          <a:p>
            <a:pPr marL="0" indent="0" algn="ctr">
              <a:buNone/>
            </a:pPr>
            <a:r>
              <a:rPr lang="en-US" sz="3600" b="1" dirty="0" smtClean="0"/>
              <a:t>Conflict – </a:t>
            </a:r>
            <a:r>
              <a:rPr lang="en-US" sz="3200" i="1" dirty="0" smtClean="0"/>
              <a:t>(v. 1-5); Galatians 2</a:t>
            </a:r>
          </a:p>
          <a:p>
            <a:pPr marL="0" indent="0" algn="ctr">
              <a:buNone/>
            </a:pPr>
            <a:r>
              <a:rPr lang="en-US" sz="3600" b="1" dirty="0" smtClean="0"/>
              <a:t>Truth Preached – </a:t>
            </a:r>
            <a:r>
              <a:rPr lang="en-US" sz="3200" i="1" dirty="0" smtClean="0"/>
              <a:t>(v. 6-18)</a:t>
            </a:r>
            <a:endParaRPr lang="en-US" sz="3600" i="1" dirty="0" smtClean="0"/>
          </a:p>
          <a:p>
            <a:pPr marL="0" indent="0" algn="ctr">
              <a:buNone/>
            </a:pPr>
            <a:r>
              <a:rPr lang="en-US" sz="3200" i="1" dirty="0" smtClean="0"/>
              <a:t>Peter (Implication – v. 6-11)</a:t>
            </a:r>
          </a:p>
          <a:p>
            <a:pPr marL="0" indent="0" algn="ctr">
              <a:buNone/>
            </a:pPr>
            <a:r>
              <a:rPr lang="en-US" sz="3200" i="1" dirty="0" smtClean="0"/>
              <a:t>Paul, Barnabas (Example – v. 12)</a:t>
            </a:r>
          </a:p>
          <a:p>
            <a:pPr marL="0" indent="0" algn="ctr">
              <a:buNone/>
            </a:pPr>
            <a:r>
              <a:rPr lang="en-US" sz="3200" i="1" dirty="0" smtClean="0"/>
              <a:t>James (Statement – v. 13-18)</a:t>
            </a:r>
          </a:p>
          <a:p>
            <a:pPr marL="0" indent="0" algn="ctr">
              <a:buNone/>
            </a:pPr>
            <a:r>
              <a:rPr lang="en-US" sz="3600" b="1" dirty="0" smtClean="0"/>
              <a:t>Solution –</a:t>
            </a:r>
            <a:r>
              <a:rPr lang="en-US" sz="3600" dirty="0" smtClean="0"/>
              <a:t> </a:t>
            </a:r>
            <a:r>
              <a:rPr lang="en-US" sz="3200" i="1" dirty="0" smtClean="0"/>
              <a:t>(v. 19-35)</a:t>
            </a:r>
            <a:endParaRPr lang="en-US" sz="3600" i="1" dirty="0" smtClean="0"/>
          </a:p>
        </p:txBody>
      </p:sp>
    </p:spTree>
    <p:extLst>
      <p:ext uri="{BB962C8B-B14F-4D97-AF65-F5344CB8AC3E}">
        <p14:creationId xmlns:p14="http://schemas.microsoft.com/office/powerpoint/2010/main" val="187813240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7459"/>
            <a:ext cx="5155442" cy="2387600"/>
          </a:xfrm>
        </p:spPr>
        <p:txBody>
          <a:bodyPr>
            <a:normAutofit/>
          </a:bodyPr>
          <a:lstStyle/>
          <a:p>
            <a:r>
              <a:rPr lang="en-US" sz="8000" b="1" dirty="0" smtClean="0">
                <a:effectLst>
                  <a:outerShdw blurRad="50800" dist="38100" dir="2700000" algn="tl" rotWithShape="0">
                    <a:prstClr val="black">
                      <a:alpha val="40000"/>
                    </a:prstClr>
                  </a:outerShdw>
                </a:effectLst>
                <a:latin typeface="Agency FB" panose="020B0503020202020204" pitchFamily="34" charset="0"/>
              </a:rPr>
              <a:t>Establishing</a:t>
            </a:r>
            <a:br>
              <a:rPr lang="en-US" sz="8000" b="1" dirty="0" smtClean="0">
                <a:effectLst>
                  <a:outerShdw blurRad="50800" dist="38100" dir="2700000" algn="tl" rotWithShape="0">
                    <a:prstClr val="black">
                      <a:alpha val="40000"/>
                    </a:prstClr>
                  </a:outerShdw>
                </a:effectLst>
                <a:latin typeface="Agency FB" panose="020B0503020202020204" pitchFamily="34" charset="0"/>
              </a:rPr>
            </a:br>
            <a:r>
              <a:rPr lang="en-US" sz="8000" b="1" dirty="0" smtClean="0">
                <a:effectLst>
                  <a:outerShdw blurRad="50800" dist="38100" dir="2700000" algn="tl" rotWithShape="0">
                    <a:prstClr val="black">
                      <a:alpha val="40000"/>
                    </a:prstClr>
                  </a:outerShdw>
                </a:effectLst>
                <a:latin typeface="Agency FB" panose="020B0503020202020204" pitchFamily="34" charset="0"/>
              </a:rPr>
              <a:t>Authority</a:t>
            </a:r>
            <a:endParaRPr lang="en-US" sz="8000" b="1" dirty="0">
              <a:effectLst>
                <a:outerShdw blurRad="50800" dist="38100" dir="2700000" algn="tl" rotWithShape="0">
                  <a:prstClr val="black">
                    <a:alpha val="40000"/>
                  </a:prstClr>
                </a:outerShdw>
              </a:effectLst>
              <a:latin typeface="Agency FB" panose="020B0503020202020204" pitchFamily="34" charset="0"/>
            </a:endParaRPr>
          </a:p>
        </p:txBody>
      </p:sp>
      <p:sp>
        <p:nvSpPr>
          <p:cNvPr id="3" name="Subtitle 2"/>
          <p:cNvSpPr>
            <a:spLocks noGrp="1"/>
          </p:cNvSpPr>
          <p:nvPr>
            <p:ph type="subTitle" idx="1"/>
          </p:nvPr>
        </p:nvSpPr>
        <p:spPr>
          <a:xfrm>
            <a:off x="1487606" y="4342480"/>
            <a:ext cx="3551830" cy="1655762"/>
          </a:xfrm>
        </p:spPr>
        <p:txBody>
          <a:bodyPr>
            <a:normAutofit/>
          </a:bodyPr>
          <a:lstStyle/>
          <a:p>
            <a:r>
              <a:rPr lang="en-US" sz="4400" i="1" dirty="0" smtClean="0">
                <a:latin typeface="Agency FB" panose="020B0503020202020204" pitchFamily="34" charset="0"/>
              </a:rPr>
              <a:t>Acts 15</a:t>
            </a:r>
            <a:endParaRPr lang="en-US" sz="4400" i="1" dirty="0">
              <a:latin typeface="Agency FB" panose="020B0503020202020204" pitchFamily="34" charset="0"/>
            </a:endParaRPr>
          </a:p>
        </p:txBody>
      </p:sp>
    </p:spTree>
    <p:extLst>
      <p:ext uri="{BB962C8B-B14F-4D97-AF65-F5344CB8AC3E}">
        <p14:creationId xmlns:p14="http://schemas.microsoft.com/office/powerpoint/2010/main" val="85284497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679</Words>
  <Application>Microsoft Office PowerPoint</Application>
  <PresentationFormat>On-screen Show (4:3)</PresentationFormat>
  <Paragraphs>57</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Agency FB</vt:lpstr>
      <vt:lpstr>Arial</vt:lpstr>
      <vt:lpstr>Calibri</vt:lpstr>
      <vt:lpstr>Calibri Light</vt:lpstr>
      <vt:lpstr>Times New Roman</vt:lpstr>
      <vt:lpstr>Office Theme</vt:lpstr>
      <vt:lpstr>PowerPoint Presentation</vt:lpstr>
      <vt:lpstr>Establishing Authority</vt:lpstr>
      <vt:lpstr>Acts 15</vt:lpstr>
      <vt:lpstr>Establishing Authority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Authority</dc:title>
  <dc:creator>Jeremiah Cox</dc:creator>
  <cp:lastModifiedBy>Jeremiah Cox</cp:lastModifiedBy>
  <cp:revision>9</cp:revision>
  <dcterms:created xsi:type="dcterms:W3CDTF">2016-05-05T20:07:05Z</dcterms:created>
  <dcterms:modified xsi:type="dcterms:W3CDTF">2016-05-08T21:53:25Z</dcterms:modified>
</cp:coreProperties>
</file>