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9"/>
  </p:notesMasterIdLst>
  <p:sldIdLst>
    <p:sldId id="266" r:id="rId2"/>
    <p:sldId id="256" r:id="rId3"/>
    <p:sldId id="257" r:id="rId4"/>
    <p:sldId id="259" r:id="rId5"/>
    <p:sldId id="261" r:id="rId6"/>
    <p:sldId id="262" r:id="rId7"/>
    <p:sldId id="265" r:id="rId8"/>
  </p:sldIdLst>
  <p:sldSz cx="9144000" cy="6858000" type="screen4x3"/>
  <p:notesSz cx="6858000" cy="9144000"/>
  <p:embeddedFontLst>
    <p:embeddedFont>
      <p:font typeface="Chiller" panose="04020404031007020602" pitchFamily="82"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45" autoAdjust="0"/>
  </p:normalViewPr>
  <p:slideViewPr>
    <p:cSldViewPr snapToGrid="0">
      <p:cViewPr varScale="1">
        <p:scale>
          <a:sx n="69" d="100"/>
          <a:sy n="69" d="100"/>
        </p:scale>
        <p:origin x="1440" y="60"/>
      </p:cViewPr>
      <p:guideLst/>
    </p:cSldViewPr>
  </p:slideViewPr>
  <p:outlineViewPr>
    <p:cViewPr>
      <p:scale>
        <a:sx n="33" d="100"/>
        <a:sy n="33" d="100"/>
      </p:scale>
      <p:origin x="0" y="-648"/>
    </p:cViewPr>
  </p:outlineViewPr>
  <p:notesTextViewPr>
    <p:cViewPr>
      <p:scale>
        <a:sx n="3" d="2"/>
        <a:sy n="3" d="2"/>
      </p:scale>
      <p:origin x="0" y="0"/>
    </p:cViewPr>
  </p:notesTextViewPr>
  <p:notesViewPr>
    <p:cSldViewPr snapToGrid="0">
      <p:cViewPr varScale="1">
        <p:scale>
          <a:sx n="52" d="100"/>
          <a:sy n="52" d="100"/>
        </p:scale>
        <p:origin x="29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63DB5-8AEB-4394-9829-D3EA92905718}" type="datetimeFigureOut">
              <a:rPr lang="en-US" smtClean="0"/>
              <a:t>5/8/2016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6727-DE69-43F6-8A25-57589B05F049}" type="slidenum">
              <a:rPr lang="en-US" smtClean="0"/>
              <a:t>‹#›</a:t>
            </a:fld>
            <a:endParaRPr lang="en-US"/>
          </a:p>
        </p:txBody>
      </p:sp>
    </p:spTree>
    <p:extLst>
      <p:ext uri="{BB962C8B-B14F-4D97-AF65-F5344CB8AC3E}">
        <p14:creationId xmlns:p14="http://schemas.microsoft.com/office/powerpoint/2010/main" val="40266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96727-DE69-43F6-8A25-57589B05F049}" type="slidenum">
              <a:rPr lang="en-US" smtClean="0"/>
              <a:t>1</a:t>
            </a:fld>
            <a:endParaRPr lang="en-US"/>
          </a:p>
        </p:txBody>
      </p:sp>
    </p:spTree>
    <p:extLst>
      <p:ext uri="{BB962C8B-B14F-4D97-AF65-F5344CB8AC3E}">
        <p14:creationId xmlns:p14="http://schemas.microsoft.com/office/powerpoint/2010/main" val="369286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He Hardened His Heart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4:21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God’s plan to deliver the Israelites included Him hardening Pharaoh’s heart.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verse, like others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Peter 3:15-16</a:t>
            </a:r>
            <a:r>
              <a:rPr lang="en-US" dirty="0">
                <a:latin typeface="Calibri" panose="020F0502020204030204" pitchFamily="34" charset="0"/>
                <a:ea typeface="Calibri" panose="020F0502020204030204" pitchFamily="34" charset="0"/>
                <a:cs typeface="Times New Roman" panose="02020603050405020304" pitchFamily="18" charset="0"/>
              </a:rPr>
              <a:t>), can be twisted to our destruction.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But what does it mean that God hardened Pharaoh’s heart?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did He harden Pharaoh’s heart?</a:t>
            </a: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Unconditional election and reprobation (Calvinism)</a:t>
            </a: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The Statement in their Creed.</a:t>
            </a:r>
          </a:p>
          <a:p>
            <a:pPr marL="342900" marR="0" lvl="0" indent="-342900">
              <a:lnSpc>
                <a:spcPct val="107000"/>
              </a:lnSpc>
              <a:spcBef>
                <a:spcPts val="0"/>
              </a:spcBef>
              <a:spcAft>
                <a:spcPts val="80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The Calvinist’s would explain the hardening of Pharaoh’s heart with their doctrine of unconditional election or reprobation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2</a:t>
            </a:fld>
            <a:endParaRPr lang="en-US"/>
          </a:p>
        </p:txBody>
      </p:sp>
    </p:spTree>
    <p:extLst>
      <p:ext uri="{BB962C8B-B14F-4D97-AF65-F5344CB8AC3E}">
        <p14:creationId xmlns:p14="http://schemas.microsoft.com/office/powerpoint/2010/main" val="281372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“By the decree of God, for the manifestation of his glory, some men and angels are predestinated unto everlasting life, and others fore-ordained to everlasting death. </a:t>
            </a:r>
            <a:r>
              <a:rPr lang="en-US" u="sng" dirty="0">
                <a:latin typeface="Calibri" panose="020F0502020204030204" pitchFamily="34" charset="0"/>
                <a:ea typeface="Calibri" panose="020F0502020204030204" pitchFamily="34" charset="0"/>
                <a:cs typeface="Times New Roman" panose="02020603050405020304" pitchFamily="18" charset="0"/>
              </a:rPr>
              <a:t>These angels and men thus predestinated and fore-ordained </a:t>
            </a:r>
            <a:r>
              <a:rPr lang="en-US" b="1" u="sng" dirty="0">
                <a:latin typeface="Calibri" panose="020F0502020204030204" pitchFamily="34" charset="0"/>
                <a:ea typeface="Calibri" panose="020F0502020204030204" pitchFamily="34" charset="0"/>
                <a:cs typeface="Times New Roman" panose="02020603050405020304" pitchFamily="18" charset="0"/>
              </a:rPr>
              <a:t>are particularly and unchangeably designed</a:t>
            </a:r>
            <a:r>
              <a:rPr lang="en-US" u="sng" dirty="0">
                <a:latin typeface="Calibri" panose="020F0502020204030204" pitchFamily="34" charset="0"/>
                <a:ea typeface="Calibri" panose="020F0502020204030204" pitchFamily="34" charset="0"/>
                <a:cs typeface="Times New Roman" panose="02020603050405020304" pitchFamily="18" charset="0"/>
              </a:rPr>
              <a:t>, and their number is so certain and definite that it cannot be either increased or diminished.</a:t>
            </a:r>
            <a:r>
              <a:rPr lang="en-US" dirty="0">
                <a:latin typeface="Calibri" panose="020F0502020204030204" pitchFamily="34" charset="0"/>
                <a:ea typeface="Calibri" panose="020F0502020204030204" pitchFamily="34" charset="0"/>
                <a:cs typeface="Times New Roman" panose="02020603050405020304" pitchFamily="18" charset="0"/>
              </a:rPr>
              <a:t>” (Confession of Faith, chap. 3 secs. 3, 4, 5.)</a:t>
            </a: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When such positions are held, there are necessary, and logical consequences that follow such a claim.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If this be so, then Pharaoh’s heart was hardened beforehand, thus God wouldn’t have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WILL harden Pharaoh’s heart,”</a:t>
            </a:r>
            <a:r>
              <a:rPr lang="en-US" b="1" i="1" dirty="0">
                <a:latin typeface="Calibri" panose="020F0502020204030204" pitchFamily="34" charset="0"/>
                <a:ea typeface="Calibri" panose="020F0502020204030204" pitchFamily="34" charset="0"/>
                <a:cs typeface="Times New Roman" panose="02020603050405020304" pitchFamily="18" charset="0"/>
              </a:rPr>
              <a:t> but, “I HAVE created Pharaoh with a hardened heart.”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In addition, this creed speaks of individual predestination for salvation or damnation. The repercussion of such is the inability of man to choose. </a:t>
            </a:r>
            <a:r>
              <a:rPr lang="en-US" b="1" i="1" u="sng" dirty="0">
                <a:latin typeface="Calibri" panose="020F0502020204030204" pitchFamily="34" charset="0"/>
                <a:ea typeface="Calibri" panose="020F0502020204030204" pitchFamily="34" charset="0"/>
                <a:cs typeface="Times New Roman" panose="02020603050405020304" pitchFamily="18" charset="0"/>
              </a:rPr>
              <a:t>Therefore, free will is an impossibility.</a:t>
            </a:r>
            <a:r>
              <a:rPr lang="en-US" b="1" i="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So many are quick to assume God will accomplish such by a direct operation. Does this show in the account?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What we see is God implying that He WILL harden Pharaoh’s heart by giving him a choice to obey a command.</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How did God know how Pharaoh would react?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3:18-20 (What does this mean? How is God sure of this?)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3</a:t>
            </a:fld>
            <a:endParaRPr lang="en-US"/>
          </a:p>
        </p:txBody>
      </p:sp>
    </p:spTree>
    <p:extLst>
      <p:ext uri="{BB962C8B-B14F-4D97-AF65-F5344CB8AC3E}">
        <p14:creationId xmlns:p14="http://schemas.microsoft.com/office/powerpoint/2010/main" val="65190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What we see is God implying that He WILL harden Pharaoh’s heart by giving him a choice to obey a command.</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How did God know how Pharaoh would react?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3:18-20 (What does this mean? How is God sure of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God searches, and therefore knows, the hearts of man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17:10; 1 Chronicles 28:9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It would be inaccurate to say that God created Pharaoh with an evil heart to fulfill His purpose.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u="sng" dirty="0">
                <a:latin typeface="Calibri" panose="020F0502020204030204" pitchFamily="34" charset="0"/>
                <a:ea typeface="Calibri" panose="020F0502020204030204" pitchFamily="34" charset="0"/>
                <a:cs typeface="Times New Roman" panose="02020603050405020304" pitchFamily="18" charset="0"/>
              </a:rPr>
              <a:t>God chose Pharaoh specifically because He knew that Pharaoh had an obstinate heart within his own free-will that would allow for God’s plan to be carried out.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His plan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7:3-5</a:t>
            </a:r>
            <a:r>
              <a:rPr lang="en-US" dirty="0">
                <a:latin typeface="Calibri" panose="020F0502020204030204" pitchFamily="34" charset="0"/>
                <a:ea typeface="Calibri" panose="020F0502020204030204" pitchFamily="34" charset="0"/>
                <a:cs typeface="Times New Roman" panose="02020603050405020304" pitchFamily="18" charset="0"/>
              </a:rPr>
              <a:t> – To make all know that He is Lord.</a:t>
            </a: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God raised Pharaoh to power because, in His omniscience, He knew Pharaoh would disobey when given the choice. He was right</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9:15-17</a:t>
            </a:r>
            <a:r>
              <a:rPr lang="en-US" b="1" dirty="0">
                <a:latin typeface="Calibri" panose="020F0502020204030204" pitchFamily="34" charset="0"/>
                <a:ea typeface="Calibri" panose="020F0502020204030204" pitchFamily="34" charset="0"/>
                <a:cs typeface="Times New Roman" panose="02020603050405020304" pitchFamily="18" charset="0"/>
              </a:rPr>
              <a:t> (After the 6</a:t>
            </a:r>
            <a:r>
              <a:rPr lang="en-US" b="1" baseline="30000" dirty="0">
                <a:latin typeface="Calibri" panose="020F0502020204030204" pitchFamily="34" charset="0"/>
                <a:ea typeface="Calibri" panose="020F0502020204030204" pitchFamily="34" charset="0"/>
                <a:cs typeface="Times New Roman" panose="02020603050405020304" pitchFamily="18" charset="0"/>
              </a:rPr>
              <a:t>th</a:t>
            </a:r>
            <a:r>
              <a:rPr lang="en-US" b="1" dirty="0">
                <a:latin typeface="Calibri" panose="020F0502020204030204" pitchFamily="34" charset="0"/>
                <a:ea typeface="Calibri" panose="020F0502020204030204" pitchFamily="34" charset="0"/>
                <a:cs typeface="Times New Roman" panose="02020603050405020304" pitchFamily="18" charset="0"/>
              </a:rPr>
              <a:t> Plague, just before the 7</a:t>
            </a:r>
            <a:r>
              <a:rPr lang="en-US" b="1" baseline="30000" dirty="0">
                <a:latin typeface="Calibri" panose="020F0502020204030204" pitchFamily="34" charset="0"/>
                <a:ea typeface="Calibri" panose="020F0502020204030204" pitchFamily="34" charset="0"/>
                <a:cs typeface="Times New Roman" panose="02020603050405020304" pitchFamily="18" charset="0"/>
              </a:rPr>
              <a:t>th</a:t>
            </a:r>
            <a:r>
              <a:rPr lang="en-US" b="1" dirty="0">
                <a:latin typeface="Calibri" panose="020F0502020204030204" pitchFamily="34" charset="0"/>
                <a:ea typeface="Calibri" panose="020F0502020204030204" pitchFamily="34" charset="0"/>
                <a:cs typeface="Times New Roman" panose="02020603050405020304" pitchFamily="18" charset="0"/>
              </a:rPr>
              <a:t> – already been given several chances.)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God’s predestined purpose was not for Pharaoh to choose wrongly, thus condemning him to hell before Pharaoh ever existed.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wasn’t about God’s plan for Pharaoh, but Pharaoh’s part in God’s plan.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God’s predestined purpose was for His power to be displayed to the world, and for the Israelites to be delivered – to carry about His greater purpose of man’s redemption.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Pharaoh was included in this plan, only in that God knew what kind of person he was, and thus knew he would be effective in God’s overall plan.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Calvinist doctrine suggests an individual predestination for eternal whereabouts – predestined to heaven or hell.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Does that have anything to do with God hardening Pharaoh’s heart?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Does the account in Exodus indicate anything about Pharaoh’s eternal destiny?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Pharaoh had a choice in where he would spend eternity. That choice is always made with a person’s reaction to God’s commands.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 God’s Commands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4</a:t>
            </a:fld>
            <a:endParaRPr lang="en-US"/>
          </a:p>
        </p:txBody>
      </p:sp>
    </p:spTree>
    <p:extLst>
      <p:ext uri="{BB962C8B-B14F-4D97-AF65-F5344CB8AC3E}">
        <p14:creationId xmlns:p14="http://schemas.microsoft.com/office/powerpoint/2010/main" val="158311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 God’s Commands </a:t>
            </a:r>
          </a:p>
          <a:p>
            <a:pPr marL="342900" marR="0" lvl="0" indent="-3429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God’s commands can produce one of two outcomes – submission or rebellion – softening or hardening.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The command for Pharaoh to let God’s people go gave him the option of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plagues contributed to the hardening of Pharaoh’s heart, </a:t>
            </a:r>
            <a:r>
              <a:rPr lang="en-US" b="1" u="sng" dirty="0">
                <a:latin typeface="Calibri" panose="020F0502020204030204" pitchFamily="34" charset="0"/>
                <a:ea typeface="Calibri" panose="020F0502020204030204" pitchFamily="34" charset="0"/>
                <a:cs typeface="Times New Roman" panose="02020603050405020304" pitchFamily="18" charset="0"/>
              </a:rPr>
              <a:t>but only in that it revealed his true character.</a:t>
            </a:r>
            <a:r>
              <a:rPr lang="en-US" b="1" dirty="0">
                <a:latin typeface="Calibri" panose="020F0502020204030204" pitchFamily="34" charset="0"/>
                <a:ea typeface="Calibri" panose="020F0502020204030204" pitchFamily="34" charset="0"/>
                <a:cs typeface="Times New Roman" panose="02020603050405020304" pitchFamily="18" charset="0"/>
              </a:rPr>
              <a:t> By taking the plague away, God allowed Pharaoh relief, but instead of using it for good, he chose evil.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When afflicted, Pharaoh promised to let the people go, but when it was taken away he regained his rebellious heart</a:t>
            </a:r>
            <a:r>
              <a:rPr lang="en-US" b="1" i="1" dirty="0">
                <a:latin typeface="Calibri" panose="020F0502020204030204" pitchFamily="34" charset="0"/>
                <a:ea typeface="Calibri" panose="020F0502020204030204" pitchFamily="34" charset="0"/>
                <a:cs typeface="Times New Roman" panose="02020603050405020304" pitchFamily="18" charset="0"/>
              </a:rPr>
              <a:t>. He abused the afflictions to the hardening of his heart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8:15, 31-32; 9:34-35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It is not that Pharaoh had no choice, but that he chose wrong.</a:t>
            </a:r>
          </a:p>
          <a:p>
            <a:pPr marL="742950" marR="0" lvl="1" indent="-285750">
              <a:lnSpc>
                <a:spcPct val="107000"/>
              </a:lnSpc>
              <a:spcBef>
                <a:spcPts val="0"/>
              </a:spcBef>
              <a:spcAft>
                <a:spcPts val="0"/>
              </a:spcAft>
              <a:buFont typeface="Courier New" panose="02070309020205020404" pitchFamily="49" charset="0"/>
              <a:buChar char="o"/>
            </a:pPr>
            <a:r>
              <a:rPr lang="en-US" b="1" u="sng" dirty="0">
                <a:latin typeface="Calibri" panose="020F0502020204030204" pitchFamily="34" charset="0"/>
                <a:ea typeface="Calibri" panose="020F0502020204030204" pitchFamily="34" charset="0"/>
                <a:cs typeface="Times New Roman" panose="02020603050405020304" pitchFamily="18" charset="0"/>
              </a:rPr>
              <a:t>He hardened his own heart</a:t>
            </a:r>
            <a:r>
              <a:rPr lang="en-US" dirty="0">
                <a:latin typeface="Calibri" panose="020F0502020204030204" pitchFamily="34" charset="0"/>
                <a:ea typeface="Calibri" panose="020F0502020204030204" pitchFamily="34" charset="0"/>
                <a:cs typeface="Times New Roman" panose="02020603050405020304" pitchFamily="18" charset="0"/>
              </a:rPr>
              <a:t> via his pride/arrogance and lack of recognition of God!</a:t>
            </a: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The ultimate factor that hardened Pharaoh’s heart was God’s word – because he didn’t want to obey it.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5:1-2</a:t>
            </a:r>
            <a:r>
              <a:rPr lang="en-US" dirty="0">
                <a:latin typeface="Calibri" panose="020F0502020204030204" pitchFamily="34" charset="0"/>
                <a:ea typeface="Calibri" panose="020F0502020204030204" pitchFamily="34" charset="0"/>
                <a:cs typeface="Times New Roman" panose="02020603050405020304" pitchFamily="18" charset="0"/>
              </a:rPr>
              <a:t> – Moses and Aaron’s first encounter with Pharaoh.</a:t>
            </a:r>
          </a:p>
          <a:p>
            <a:pPr marL="1600200" marR="0" lvl="3" indent="-2286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The initial hardening of his heart occurred before any affliction was brought to him. It occurred when God “</a:t>
            </a:r>
            <a:r>
              <a:rPr lang="en-US" b="1" i="1" u="sng" dirty="0">
                <a:latin typeface="Calibri" panose="020F0502020204030204" pitchFamily="34" charset="0"/>
                <a:ea typeface="Calibri" panose="020F0502020204030204" pitchFamily="34" charset="0"/>
                <a:cs typeface="Times New Roman" panose="02020603050405020304" pitchFamily="18" charset="0"/>
              </a:rPr>
              <a:t>said</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He did not submit to Almighty God, but exalted himself above Him in defiance.</a:t>
            </a:r>
          </a:p>
          <a:p>
            <a:pPr marL="1600200" marR="0" lvl="3" indent="-2286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He was in a place of power and was willfully ignorant of God’s transcendence and the fact that he was placed there by HIM!</a:t>
            </a:r>
          </a:p>
          <a:p>
            <a:pPr marL="342900" marR="0" lvl="0" indent="-3429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When there is an honest heart it always submits to God and His word, but a dishonest heart will always harden and turn away.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2:14-17</a:t>
            </a:r>
            <a:r>
              <a:rPr lang="en-US" dirty="0">
                <a:latin typeface="Calibri" panose="020F0502020204030204" pitchFamily="34" charset="0"/>
                <a:ea typeface="Calibri" panose="020F0502020204030204" pitchFamily="34" charset="0"/>
                <a:cs typeface="Times New Roman" panose="02020603050405020304" pitchFamily="18" charset="0"/>
              </a:rPr>
              <a:t> – God’s word smells differently to different hearts.</a:t>
            </a: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Smells are the strongest sense of association. We smell things and remember, and the smell provokes emotion. But one smell may mean different things to different people, although the smell is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How does it smell to you?</a:t>
            </a: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3:13-16; 4:3-4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Jews who rejected the Christ put the veil over the gospel themselves.</a:t>
            </a: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They are blinded, or hardened, by the deceitfulness of the Devil. The gospel is able to save, and they are able to partake in its glory, but they choose not 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The veil is taken away, but there remains a veil on them because of their unwillingness to accept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Those who don’t believe the gospel choose not to because they don’t want Christ’s glory shining on them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 (John 3:19).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What really happens when God hardens a heart?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Exactly the same as the above passage. He gives His word, and that has two possible reactions, softening or hardening. Obedience or Rebellion, belief or unbelief. The aroma of life or death. Putting on a veil, or taking it away.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Gospel Hardens Hearts</a:t>
            </a:r>
          </a:p>
          <a:p>
            <a:endParaRPr lang="en-US" dirty="0"/>
          </a:p>
        </p:txBody>
      </p:sp>
      <p:sp>
        <p:nvSpPr>
          <p:cNvPr id="4" name="Slide Number Placeholder 3"/>
          <p:cNvSpPr>
            <a:spLocks noGrp="1"/>
          </p:cNvSpPr>
          <p:nvPr>
            <p:ph type="sldNum" sz="quarter" idx="10"/>
          </p:nvPr>
        </p:nvSpPr>
        <p:spPr/>
        <p:txBody>
          <a:bodyPr/>
          <a:lstStyle/>
          <a:p>
            <a:fld id="{D0E96727-DE69-43F6-8A25-57589B05F049}" type="slidenum">
              <a:rPr lang="en-US" smtClean="0"/>
              <a:t>5</a:t>
            </a:fld>
            <a:endParaRPr lang="en-US"/>
          </a:p>
        </p:txBody>
      </p:sp>
    </p:spTree>
    <p:extLst>
      <p:ext uri="{BB962C8B-B14F-4D97-AF65-F5344CB8AC3E}">
        <p14:creationId xmlns:p14="http://schemas.microsoft.com/office/powerpoint/2010/main" val="423261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Gospel Hardens Hearts</a:t>
            </a: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The Gospel is God’s power to save.</a:t>
            </a: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1:16-17</a:t>
            </a:r>
            <a:r>
              <a:rPr lang="en-US" dirty="0">
                <a:latin typeface="Calibri" panose="020F0502020204030204" pitchFamily="34" charset="0"/>
                <a:ea typeface="Calibri" panose="020F0502020204030204" pitchFamily="34" charset="0"/>
                <a:cs typeface="Times New Roman" panose="02020603050405020304" pitchFamily="18" charset="0"/>
              </a:rPr>
              <a:t> – God has chosen salvation by means of the gospel!</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This is available for everyone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2:11</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grace of God that brings salvation has appeared to all 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 However, some allow it to harden their hearts.</a:t>
            </a: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1:18-26</a:t>
            </a:r>
            <a:r>
              <a:rPr lang="en-US" dirty="0">
                <a:latin typeface="Calibri" panose="020F0502020204030204" pitchFamily="34" charset="0"/>
                <a:ea typeface="Calibri" panose="020F0502020204030204" pitchFamily="34" charset="0"/>
                <a:cs typeface="Times New Roman" panose="02020603050405020304" pitchFamily="18" charset="0"/>
              </a:rPr>
              <a:t> – They knew God but rebelled against Him by seeking their own desires.</a:t>
            </a:r>
          </a:p>
          <a:p>
            <a:pPr marL="742950" marR="0" lvl="1" indent="-285750">
              <a:lnSpc>
                <a:spcPct val="107000"/>
              </a:lnSpc>
              <a:spcBef>
                <a:spcPts val="0"/>
              </a:spcBef>
              <a:spcAft>
                <a:spcPts val="0"/>
              </a:spcAft>
              <a:buFont typeface="Courier New" panose="02070309020205020404" pitchFamily="49" charset="0"/>
              <a:buChar char="o"/>
            </a:pPr>
            <a:r>
              <a:rPr lang="en-US" b="1" u="sng" dirty="0">
                <a:latin typeface="Calibri" panose="020F0502020204030204" pitchFamily="34" charset="0"/>
                <a:ea typeface="Calibri" panose="020F0502020204030204" pitchFamily="34" charset="0"/>
                <a:cs typeface="Times New Roman" panose="02020603050405020304" pitchFamily="18" charset="0"/>
              </a:rPr>
              <a:t>They</a:t>
            </a:r>
            <a:r>
              <a:rPr lang="en-US" b="1" dirty="0">
                <a:latin typeface="Calibri" panose="020F0502020204030204" pitchFamily="34" charset="0"/>
                <a:ea typeface="Calibri" panose="020F0502020204030204" pitchFamily="34" charset="0"/>
                <a:cs typeface="Times New Roman" panose="02020603050405020304" pitchFamily="18" charset="0"/>
              </a:rPr>
              <a:t> suppress the truth. </a:t>
            </a:r>
            <a:r>
              <a:rPr lang="en-US" b="1" u="sng" dirty="0">
                <a:latin typeface="Calibri" panose="020F0502020204030204" pitchFamily="34" charset="0"/>
                <a:ea typeface="Calibri" panose="020F0502020204030204" pitchFamily="34" charset="0"/>
                <a:cs typeface="Times New Roman" panose="02020603050405020304" pitchFamily="18" charset="0"/>
              </a:rPr>
              <a:t>They</a:t>
            </a:r>
            <a:r>
              <a:rPr lang="en-US" b="1" dirty="0">
                <a:latin typeface="Calibri" panose="020F0502020204030204" pitchFamily="34" charset="0"/>
                <a:ea typeface="Calibri" panose="020F0502020204030204" pitchFamily="34" charset="0"/>
                <a:cs typeface="Times New Roman" panose="02020603050405020304" pitchFamily="18" charset="0"/>
              </a:rPr>
              <a:t> did not glorify God. </a:t>
            </a:r>
            <a:r>
              <a:rPr lang="en-US" b="1" u="sng" dirty="0">
                <a:latin typeface="Calibri" panose="020F0502020204030204" pitchFamily="34" charset="0"/>
                <a:ea typeface="Calibri" panose="020F0502020204030204" pitchFamily="34" charset="0"/>
                <a:cs typeface="Times New Roman" panose="02020603050405020304" pitchFamily="18" charset="0"/>
              </a:rPr>
              <a:t>They</a:t>
            </a:r>
            <a:r>
              <a:rPr lang="en-US" b="1" dirty="0">
                <a:latin typeface="Calibri" panose="020F0502020204030204" pitchFamily="34" charset="0"/>
                <a:ea typeface="Calibri" panose="020F0502020204030204" pitchFamily="34" charset="0"/>
                <a:cs typeface="Times New Roman" panose="02020603050405020304" pitchFamily="18" charset="0"/>
              </a:rPr>
              <a:t> were not thankful. </a:t>
            </a:r>
            <a:r>
              <a:rPr lang="en-US" b="1" u="sng" dirty="0">
                <a:latin typeface="Calibri" panose="020F0502020204030204" pitchFamily="34" charset="0"/>
                <a:ea typeface="Calibri" panose="020F0502020204030204" pitchFamily="34" charset="0"/>
                <a:cs typeface="Times New Roman" panose="02020603050405020304" pitchFamily="18" charset="0"/>
              </a:rPr>
              <a:t>They</a:t>
            </a:r>
            <a:r>
              <a:rPr lang="en-US" b="1" dirty="0">
                <a:latin typeface="Calibri" panose="020F0502020204030204" pitchFamily="34" charset="0"/>
                <a:ea typeface="Calibri" panose="020F0502020204030204" pitchFamily="34" charset="0"/>
                <a:cs typeface="Times New Roman" panose="02020603050405020304" pitchFamily="18" charset="0"/>
              </a:rPr>
              <a:t> exchanged the truth for a lie.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They, implies there was a choice, and this is what THEY chose.</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So God gave them up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even as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they did not like to retain God in their knowledge</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God gave them over to a debased mind, to do those things which are not fitting”</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lnSpc>
                <a:spcPct val="107000"/>
              </a:lnSpc>
              <a:spcBef>
                <a:spcPts val="0"/>
              </a:spcBef>
              <a:spcAft>
                <a:spcPts val="0"/>
              </a:spcAft>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It was not God’s decision for them to be this way, but because of free-will God allowed it. God does not force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Thessalonians 2:9-12</a:t>
            </a:r>
            <a:r>
              <a:rPr lang="en-US" dirty="0">
                <a:latin typeface="Calibri" panose="020F0502020204030204" pitchFamily="34" charset="0"/>
                <a:ea typeface="Calibri" panose="020F0502020204030204" pitchFamily="34" charset="0"/>
                <a:cs typeface="Times New Roman" panose="02020603050405020304" pitchFamily="18" charset="0"/>
              </a:rPr>
              <a:t> – God does not force men to be anything. The rejection of His word of truth causes strong delusion.</a:t>
            </a: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Their strong delusion was not a process of God impeding them from knowing the truth, but their own unwillingness to accept it, and God honoring their choice.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Why didn’t they accept it? They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“had pleasure in unrighteousness.”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Some have an appetite for earthly pleasures. This becomes their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3:18-19)</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4:17-19</a:t>
            </a:r>
            <a:r>
              <a:rPr lang="en-US" dirty="0">
                <a:latin typeface="Calibri" panose="020F0502020204030204" pitchFamily="34" charset="0"/>
                <a:ea typeface="Calibri" panose="020F0502020204030204" pitchFamily="34" charset="0"/>
                <a:cs typeface="Times New Roman" panose="02020603050405020304" pitchFamily="18" charset="0"/>
              </a:rPr>
              <a:t> – The Gentiles gave THEMSELVES over to lewdness.</a:t>
            </a: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This was accomplished because they were willfully ignorant and blinded their heart with their desire for sinful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“blindness of their heart”</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“hardness”</a:t>
            </a:r>
            <a:r>
              <a:rPr lang="en-US" b="1" dirty="0">
                <a:latin typeface="Calibri" panose="020F0502020204030204" pitchFamily="34" charset="0"/>
                <a:ea typeface="Calibri" panose="020F0502020204030204" pitchFamily="34" charset="0"/>
                <a:cs typeface="Times New Roman" panose="02020603050405020304" pitchFamily="18" charset="0"/>
              </a:rPr>
              <a:t> (NASB) – the covering with a callus (Thayer).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This hardening of the heart was to the extent that they were past feeling!</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walking in unrighteousness produced no shame in them!</a:t>
            </a:r>
          </a:p>
          <a:p>
            <a:pPr marL="342900" marR="0" lvl="0" indent="-342900">
              <a:lnSpc>
                <a:spcPct val="107000"/>
              </a:lnSpc>
              <a:spcBef>
                <a:spcPts val="0"/>
              </a:spcBef>
              <a:spcAft>
                <a:spcPts val="80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We must understand that God’s word does not force men to obey. It merely gives them the choice, and therefore exposes their character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 How God’s word works…</a:t>
            </a: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4:12-13</a:t>
            </a:r>
            <a:r>
              <a:rPr lang="en-US" dirty="0">
                <a:latin typeface="Calibri" panose="020F0502020204030204" pitchFamily="34" charset="0"/>
                <a:ea typeface="Calibri" panose="020F0502020204030204" pitchFamily="34" charset="0"/>
                <a:cs typeface="Times New Roman" panose="02020603050405020304" pitchFamily="18" charset="0"/>
              </a:rPr>
              <a:t> – His word is able to reveal how we really are.</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When God’s word is read or spoken, the ones hearing it are being given divine instruction.</a:t>
            </a: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If they heed the divine instruction their intentions are exposed as good and pure – ready to serve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If they reject the divine instruction their intentions are exposed as bad and corrupt – unwilling to submit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Final Example:</a:t>
            </a: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2:37; 7:54</a:t>
            </a:r>
            <a:r>
              <a:rPr lang="en-US" dirty="0">
                <a:latin typeface="Calibri" panose="020F0502020204030204" pitchFamily="34" charset="0"/>
                <a:ea typeface="Calibri" panose="020F0502020204030204" pitchFamily="34" charset="0"/>
                <a:cs typeface="Times New Roman" panose="02020603050405020304" pitchFamily="18" charset="0"/>
              </a:rPr>
              <a:t> – The word having two effects on the heart (similar to hardening and softening). (cut)</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message was the same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2:36; 7:51-53</a:t>
            </a:r>
            <a:r>
              <a:rPr lang="en-US" dirty="0">
                <a:latin typeface="Calibri" panose="020F0502020204030204" pitchFamily="34" charset="0"/>
                <a:ea typeface="Calibri" panose="020F0502020204030204" pitchFamily="34" charset="0"/>
                <a:cs typeface="Times New Roman" panose="02020603050405020304" pitchFamily="18" charset="0"/>
              </a:rPr>
              <a:t> – You killed the Christ, who is the means by which you can be saved!</a:t>
            </a: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Cut – 2:37 – </a:t>
            </a:r>
            <a:r>
              <a:rPr lang="en-US" b="1" i="1" dirty="0" err="1">
                <a:latin typeface="Calibri" panose="020F0502020204030204" pitchFamily="34" charset="0"/>
                <a:ea typeface="Calibri" panose="020F0502020204030204" pitchFamily="34" charset="0"/>
                <a:cs typeface="Times New Roman" panose="02020603050405020304" pitchFamily="18" charset="0"/>
              </a:rPr>
              <a:t>katanusso</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 to pierce thoroughly, that is, agitate.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Cut – 7:54 – </a:t>
            </a:r>
            <a:r>
              <a:rPr lang="en-US" b="1" dirty="0" err="1">
                <a:latin typeface="Calibri" panose="020F0502020204030204" pitchFamily="34" charset="0"/>
                <a:ea typeface="Calibri" panose="020F0502020204030204" pitchFamily="34" charset="0"/>
                <a:cs typeface="Times New Roman" panose="02020603050405020304" pitchFamily="18" charset="0"/>
              </a:rPr>
              <a:t>diaprio</a:t>
            </a:r>
            <a:r>
              <a:rPr lang="en-US" b="1" dirty="0">
                <a:latin typeface="Calibri" panose="020F0502020204030204" pitchFamily="34" charset="0"/>
                <a:ea typeface="Calibri" panose="020F0502020204030204" pitchFamily="34" charset="0"/>
                <a:cs typeface="Times New Roman" panose="02020603050405020304" pitchFamily="18" charset="0"/>
              </a:rPr>
              <a:t>̄ – to saw asunder, that is, exasperate.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gospel message is meant to agitate. We should recognize what is at stake. But it is up to us how we react!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It is simple. The same message was preached. Some received it while others did not.</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D0E96727-DE69-43F6-8A25-57589B05F049}" type="slidenum">
              <a:rPr lang="en-US" smtClean="0"/>
              <a:t>6</a:t>
            </a:fld>
            <a:endParaRPr lang="en-US"/>
          </a:p>
        </p:txBody>
      </p:sp>
    </p:spTree>
    <p:extLst>
      <p:ext uri="{BB962C8B-B14F-4D97-AF65-F5344CB8AC3E}">
        <p14:creationId xmlns:p14="http://schemas.microsoft.com/office/powerpoint/2010/main" val="293973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has not pre-determined our eternal destiny.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Paul wrote,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“work out your own salvation with fear and trembling”</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(Philippians 2:12)</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Don’t let your heart become hardened to God’s word. Receive it and be saved by it</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0E96727-DE69-43F6-8A25-57589B05F049}" type="slidenum">
              <a:rPr lang="en-US" smtClean="0"/>
              <a:t>7</a:t>
            </a:fld>
            <a:endParaRPr lang="en-US"/>
          </a:p>
        </p:txBody>
      </p:sp>
    </p:spTree>
    <p:extLst>
      <p:ext uri="{BB962C8B-B14F-4D97-AF65-F5344CB8AC3E}">
        <p14:creationId xmlns:p14="http://schemas.microsoft.com/office/powerpoint/2010/main" val="24176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26589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16534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6547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C928C0-A002-411F-9482-0B33DF0831F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52413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928C0-A002-411F-9482-0B33DF0831F0}"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87269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C928C0-A002-411F-9482-0B33DF0831F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37476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C928C0-A002-411F-9482-0B33DF0831F0}" type="datetimeFigureOut">
              <a:rPr lang="en-US" smtClean="0"/>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46079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C928C0-A002-411F-9482-0B33DF0831F0}" type="datetimeFigureOut">
              <a:rPr lang="en-US" smtClean="0"/>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407667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928C0-A002-411F-9482-0B33DF0831F0}" type="datetimeFigureOut">
              <a:rPr lang="en-US" smtClean="0"/>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1499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928C0-A002-411F-9482-0B33DF0831F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06000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928C0-A002-411F-9482-0B33DF0831F0}"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6252-AE71-426C-90CF-18FF5B8BE4AF}" type="slidenum">
              <a:rPr lang="en-US" smtClean="0"/>
              <a:t>‹#›</a:t>
            </a:fld>
            <a:endParaRPr lang="en-US"/>
          </a:p>
        </p:txBody>
      </p:sp>
    </p:spTree>
    <p:extLst>
      <p:ext uri="{BB962C8B-B14F-4D97-AF65-F5344CB8AC3E}">
        <p14:creationId xmlns:p14="http://schemas.microsoft.com/office/powerpoint/2010/main" val="386618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928C0-A002-411F-9482-0B33DF0831F0}" type="datetimeFigureOut">
              <a:rPr lang="en-US" smtClean="0"/>
              <a:t>5/8/2016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6252-AE71-426C-90CF-18FF5B8BE4AF}" type="slidenum">
              <a:rPr lang="en-US" smtClean="0"/>
              <a:t>‹#›</a:t>
            </a:fld>
            <a:endParaRPr lang="en-US"/>
          </a:p>
        </p:txBody>
      </p:sp>
    </p:spTree>
    <p:extLst>
      <p:ext uri="{BB962C8B-B14F-4D97-AF65-F5344CB8AC3E}">
        <p14:creationId xmlns:p14="http://schemas.microsoft.com/office/powerpoint/2010/main" val="250572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007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762972"/>
            <a:ext cx="5829300" cy="1790700"/>
          </a:xfrm>
        </p:spPr>
        <p:txBody>
          <a:bodyPr>
            <a:noAutofit/>
          </a:bodyPr>
          <a:lstStyle/>
          <a:p>
            <a:r>
              <a:rPr lang="en-US" sz="7200" b="1" dirty="0">
                <a:solidFill>
                  <a:schemeClr val="bg1"/>
                </a:solidFill>
                <a:latin typeface="Chiller" panose="04020404031007020602" pitchFamily="82" charset="0"/>
              </a:rPr>
              <a:t>He Hardened His Heart</a:t>
            </a:r>
          </a:p>
        </p:txBody>
      </p:sp>
      <p:sp>
        <p:nvSpPr>
          <p:cNvPr id="3" name="Subtitle 2"/>
          <p:cNvSpPr>
            <a:spLocks noGrp="1"/>
          </p:cNvSpPr>
          <p:nvPr>
            <p:ph type="subTitle" idx="1"/>
          </p:nvPr>
        </p:nvSpPr>
        <p:spPr>
          <a:xfrm>
            <a:off x="2000250" y="4399123"/>
            <a:ext cx="5143500" cy="1241822"/>
          </a:xfrm>
        </p:spPr>
        <p:txBody>
          <a:bodyPr>
            <a:normAutofit/>
          </a:bodyPr>
          <a:lstStyle/>
          <a:p>
            <a:r>
              <a:rPr lang="en-US" sz="3000" b="1" i="1" dirty="0">
                <a:solidFill>
                  <a:schemeClr val="bg1"/>
                </a:solidFill>
              </a:rPr>
              <a:t>Exodus 4:21</a:t>
            </a:r>
          </a:p>
        </p:txBody>
      </p:sp>
    </p:spTree>
    <p:extLst>
      <p:ext uri="{BB962C8B-B14F-4D97-AF65-F5344CB8AC3E}">
        <p14:creationId xmlns:p14="http://schemas.microsoft.com/office/powerpoint/2010/main" val="364282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latin typeface="Chiller" panose="04020404031007020602" pitchFamily="82" charset="0"/>
              </a:rPr>
              <a:t>Confession of Faith</a:t>
            </a:r>
          </a:p>
        </p:txBody>
      </p:sp>
      <p:sp>
        <p:nvSpPr>
          <p:cNvPr id="3" name="Content Placeholder 2"/>
          <p:cNvSpPr>
            <a:spLocks noGrp="1"/>
          </p:cNvSpPr>
          <p:nvPr>
            <p:ph idx="1"/>
          </p:nvPr>
        </p:nvSpPr>
        <p:spPr>
          <a:xfrm>
            <a:off x="628650" y="1805783"/>
            <a:ext cx="7886700" cy="4511890"/>
          </a:xfrm>
        </p:spPr>
        <p:txBody>
          <a:bodyPr>
            <a:noAutofit/>
          </a:bodyPr>
          <a:lstStyle/>
          <a:p>
            <a:pPr marL="0" indent="0">
              <a:buNone/>
            </a:pPr>
            <a:r>
              <a:rPr lang="en-US" sz="3200" dirty="0">
                <a:solidFill>
                  <a:schemeClr val="bg1"/>
                </a:solidFill>
              </a:rPr>
              <a:t>“By the decree of God, for the manifestation of his glory, some men and angels are predestinated unto everlasting life, and others fore-ordained to everlasting death. </a:t>
            </a:r>
            <a:r>
              <a:rPr lang="en-US" sz="3200" u="sng" dirty="0">
                <a:solidFill>
                  <a:schemeClr val="bg1"/>
                </a:solidFill>
              </a:rPr>
              <a:t>These angels and men thus predestinated and fore-ordained are particularly and unchangeably designed, and their number is so certain and definite that it cannot be either increased or diminished.</a:t>
            </a:r>
            <a:r>
              <a:rPr lang="en-US" sz="3200" dirty="0">
                <a:solidFill>
                  <a:schemeClr val="bg1"/>
                </a:solidFill>
              </a:rPr>
              <a:t>” (chap. 3 secs. 3, 4, 5.)</a:t>
            </a:r>
          </a:p>
          <a:p>
            <a:pPr marL="0" indent="0">
              <a:buNone/>
            </a:pPr>
            <a:r>
              <a:rPr lang="en-US" sz="2400" dirty="0">
                <a:solidFill>
                  <a:schemeClr val="bg1"/>
                </a:solidFill>
              </a:rPr>
              <a:t> </a:t>
            </a:r>
            <a:endParaRPr lang="en-US" sz="225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7051060" y="480219"/>
            <a:ext cx="1464290" cy="10953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90487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latin typeface="Chiller" panose="04020404031007020602" pitchFamily="82" charset="0"/>
              </a:rPr>
              <a:t>How did God know?</a:t>
            </a:r>
          </a:p>
        </p:txBody>
      </p:sp>
      <p:sp>
        <p:nvSpPr>
          <p:cNvPr id="3" name="Content Placeholder 2"/>
          <p:cNvSpPr>
            <a:spLocks noGrp="1"/>
          </p:cNvSpPr>
          <p:nvPr>
            <p:ph idx="1"/>
          </p:nvPr>
        </p:nvSpPr>
        <p:spPr>
          <a:xfrm>
            <a:off x="628650" y="2130306"/>
            <a:ext cx="7886700" cy="3868711"/>
          </a:xfrm>
        </p:spPr>
        <p:txBody>
          <a:bodyPr>
            <a:noAutofit/>
          </a:bodyPr>
          <a:lstStyle/>
          <a:p>
            <a:pPr marL="0" indent="0" algn="ctr">
              <a:buNone/>
            </a:pPr>
            <a:r>
              <a:rPr lang="en-US" sz="4800" i="1" dirty="0">
                <a:solidFill>
                  <a:schemeClr val="bg1"/>
                </a:solidFill>
              </a:rPr>
              <a:t>Exodus 3:18-20</a:t>
            </a:r>
          </a:p>
          <a:p>
            <a:pPr marL="0" indent="0" algn="ctr">
              <a:buNone/>
            </a:pPr>
            <a:r>
              <a:rPr lang="en-US" sz="4800" b="1" dirty="0">
                <a:solidFill>
                  <a:schemeClr val="bg1"/>
                </a:solidFill>
              </a:rPr>
              <a:t>He searches the </a:t>
            </a:r>
            <a:r>
              <a:rPr lang="en-US" sz="4800" b="1" dirty="0" smtClean="0">
                <a:solidFill>
                  <a:schemeClr val="bg1"/>
                </a:solidFill>
              </a:rPr>
              <a:t>heart</a:t>
            </a:r>
            <a:endParaRPr lang="en-US" sz="4800" dirty="0" smtClean="0">
              <a:solidFill>
                <a:schemeClr val="bg1"/>
              </a:solidFill>
            </a:endParaRPr>
          </a:p>
          <a:p>
            <a:pPr marL="0" indent="0" algn="ctr">
              <a:buNone/>
            </a:pPr>
            <a:r>
              <a:rPr lang="en-US" sz="4800" i="1" dirty="0" smtClean="0">
                <a:solidFill>
                  <a:schemeClr val="bg1"/>
                </a:solidFill>
              </a:rPr>
              <a:t>Jeremiah 17:10;</a:t>
            </a:r>
          </a:p>
          <a:p>
            <a:pPr marL="0" indent="0" algn="ctr">
              <a:buNone/>
            </a:pPr>
            <a:r>
              <a:rPr lang="en-US" sz="4800" i="1" dirty="0" smtClean="0">
                <a:solidFill>
                  <a:schemeClr val="bg1"/>
                </a:solidFill>
              </a:rPr>
              <a:t>1 </a:t>
            </a:r>
            <a:r>
              <a:rPr lang="en-US" sz="4800" i="1" dirty="0">
                <a:solidFill>
                  <a:schemeClr val="bg1"/>
                </a:solidFill>
              </a:rPr>
              <a:t>Chronicles </a:t>
            </a:r>
            <a:r>
              <a:rPr lang="en-US" sz="4800" i="1" dirty="0" smtClean="0">
                <a:solidFill>
                  <a:schemeClr val="bg1"/>
                </a:solidFill>
              </a:rPr>
              <a:t>28:9</a:t>
            </a:r>
            <a:endParaRPr lang="en-US" sz="4800" i="1" dirty="0">
              <a:solidFill>
                <a:schemeClr val="bg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7051060" y="480219"/>
            <a:ext cx="1464290" cy="10953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7371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latin typeface="Chiller" panose="04020404031007020602" pitchFamily="82" charset="0"/>
              </a:rPr>
              <a:t>He Hardened His Heart</a:t>
            </a:r>
          </a:p>
        </p:txBody>
      </p:sp>
      <p:sp>
        <p:nvSpPr>
          <p:cNvPr id="3" name="Content Placeholder 2"/>
          <p:cNvSpPr>
            <a:spLocks noGrp="1"/>
          </p:cNvSpPr>
          <p:nvPr>
            <p:ph idx="1"/>
          </p:nvPr>
        </p:nvSpPr>
        <p:spPr/>
        <p:txBody>
          <a:bodyPr>
            <a:noAutofit/>
          </a:bodyPr>
          <a:lstStyle/>
          <a:p>
            <a:pPr marL="0" indent="0" algn="ctr">
              <a:buNone/>
            </a:pPr>
            <a:endParaRPr lang="en-US" sz="2400" b="1" dirty="0">
              <a:solidFill>
                <a:schemeClr val="bg1"/>
              </a:solidFill>
            </a:endParaRPr>
          </a:p>
          <a:p>
            <a:pPr marL="0" indent="0" algn="ctr">
              <a:buNone/>
            </a:pPr>
            <a:r>
              <a:rPr lang="en-US" sz="4400" b="1" dirty="0">
                <a:solidFill>
                  <a:schemeClr val="bg1"/>
                </a:solidFill>
              </a:rPr>
              <a:t>How? – He commanded.</a:t>
            </a:r>
          </a:p>
          <a:p>
            <a:pPr marL="0" indent="0" algn="ctr">
              <a:buNone/>
            </a:pPr>
            <a:r>
              <a:rPr lang="en-US" sz="4400" i="1" dirty="0">
                <a:solidFill>
                  <a:schemeClr val="bg1"/>
                </a:solidFill>
              </a:rPr>
              <a:t>Exodus 8:15, 31-32; 9:34-35</a:t>
            </a:r>
          </a:p>
          <a:p>
            <a:pPr marL="0" indent="0" algn="ctr">
              <a:buNone/>
            </a:pPr>
            <a:r>
              <a:rPr lang="en-US" sz="4400" i="1" dirty="0">
                <a:solidFill>
                  <a:schemeClr val="bg1"/>
                </a:solidFill>
              </a:rPr>
              <a:t>Exodus 5:1-2</a:t>
            </a:r>
          </a:p>
          <a:p>
            <a:pPr marL="0" indent="0" algn="ctr">
              <a:buNone/>
            </a:pPr>
            <a:r>
              <a:rPr lang="en-US" sz="4400" b="1" dirty="0">
                <a:solidFill>
                  <a:schemeClr val="bg1"/>
                </a:solidFill>
              </a:rPr>
              <a:t>T</a:t>
            </a:r>
            <a:r>
              <a:rPr lang="en-US" sz="4400" b="1" dirty="0" smtClean="0">
                <a:solidFill>
                  <a:schemeClr val="bg1"/>
                </a:solidFill>
              </a:rPr>
              <a:t>he </a:t>
            </a:r>
            <a:r>
              <a:rPr lang="en-US" sz="4400" b="1" dirty="0">
                <a:solidFill>
                  <a:schemeClr val="bg1"/>
                </a:solidFill>
              </a:rPr>
              <a:t>word</a:t>
            </a:r>
            <a:r>
              <a:rPr lang="en-US" sz="4400" dirty="0">
                <a:solidFill>
                  <a:schemeClr val="bg1"/>
                </a:solidFill>
              </a:rPr>
              <a:t> –  </a:t>
            </a:r>
            <a:r>
              <a:rPr lang="en-US" sz="4400" dirty="0" smtClean="0">
                <a:solidFill>
                  <a:schemeClr val="bg1"/>
                </a:solidFill>
              </a:rPr>
              <a:t>                                     </a:t>
            </a:r>
            <a:r>
              <a:rPr lang="en-US" sz="4400" i="1" dirty="0" smtClean="0">
                <a:solidFill>
                  <a:schemeClr val="bg1"/>
                </a:solidFill>
              </a:rPr>
              <a:t>2 </a:t>
            </a:r>
            <a:r>
              <a:rPr lang="en-US" sz="4400" i="1" dirty="0">
                <a:solidFill>
                  <a:schemeClr val="bg1"/>
                </a:solidFill>
              </a:rPr>
              <a:t>Corinthians 2:14-17; 3:13-16; 4:3-4</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7051060" y="480219"/>
            <a:ext cx="1464290" cy="10953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0288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bg1"/>
                </a:solidFill>
                <a:latin typeface="Chiller" panose="04020404031007020602" pitchFamily="82" charset="0"/>
              </a:rPr>
              <a:t>The Gospel…</a:t>
            </a:r>
          </a:p>
        </p:txBody>
      </p:sp>
      <p:sp>
        <p:nvSpPr>
          <p:cNvPr id="3" name="Content Placeholder 2"/>
          <p:cNvSpPr>
            <a:spLocks noGrp="1"/>
          </p:cNvSpPr>
          <p:nvPr>
            <p:ph idx="1"/>
          </p:nvPr>
        </p:nvSpPr>
        <p:spPr/>
        <p:txBody>
          <a:bodyPr>
            <a:noAutofit/>
          </a:bodyPr>
          <a:lstStyle/>
          <a:p>
            <a:pPr marL="0" indent="0" algn="ctr">
              <a:buNone/>
            </a:pPr>
            <a:r>
              <a:rPr lang="en-US" sz="3600" b="1" dirty="0">
                <a:solidFill>
                  <a:schemeClr val="bg1"/>
                </a:solidFill>
              </a:rPr>
              <a:t>God’s Power to Save</a:t>
            </a:r>
          </a:p>
          <a:p>
            <a:pPr marL="0" indent="0" algn="ctr">
              <a:buNone/>
            </a:pPr>
            <a:r>
              <a:rPr lang="en-US" sz="3600" i="1" dirty="0">
                <a:solidFill>
                  <a:schemeClr val="bg1"/>
                </a:solidFill>
              </a:rPr>
              <a:t>Romans 1:16-17</a:t>
            </a:r>
          </a:p>
          <a:p>
            <a:pPr marL="0" indent="0" algn="ctr">
              <a:buNone/>
            </a:pPr>
            <a:r>
              <a:rPr lang="en-US" sz="3600" b="1" dirty="0">
                <a:solidFill>
                  <a:schemeClr val="bg1"/>
                </a:solidFill>
              </a:rPr>
              <a:t>Hardens Hearts</a:t>
            </a:r>
          </a:p>
          <a:p>
            <a:pPr marL="0" indent="0" algn="ctr">
              <a:buNone/>
            </a:pPr>
            <a:r>
              <a:rPr lang="en-US" sz="3600" i="1" dirty="0">
                <a:solidFill>
                  <a:schemeClr val="bg1"/>
                </a:solidFill>
              </a:rPr>
              <a:t>Romans 1:18-26; 2 Thessalonians 2:9-12; Ephesians 4:17-19</a:t>
            </a:r>
          </a:p>
          <a:p>
            <a:pPr marL="0" indent="0" algn="ctr">
              <a:buNone/>
            </a:pPr>
            <a:r>
              <a:rPr lang="en-US" sz="3600" b="1" dirty="0">
                <a:solidFill>
                  <a:schemeClr val="bg1"/>
                </a:solidFill>
              </a:rPr>
              <a:t>How It Works</a:t>
            </a:r>
          </a:p>
          <a:p>
            <a:pPr marL="0" indent="0" algn="ctr">
              <a:buNone/>
            </a:pPr>
            <a:r>
              <a:rPr lang="en-US" sz="3600" i="1" dirty="0">
                <a:solidFill>
                  <a:schemeClr val="bg1"/>
                </a:solidFill>
              </a:rPr>
              <a:t>Hebrews 4:12-13; Acts 2:37; 7:54</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253" t="16173" r="13240"/>
          <a:stretch/>
        </p:blipFill>
        <p:spPr>
          <a:xfrm>
            <a:off x="7051060" y="480219"/>
            <a:ext cx="1464290" cy="10953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0545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762972"/>
            <a:ext cx="5829300" cy="1790700"/>
          </a:xfrm>
        </p:spPr>
        <p:txBody>
          <a:bodyPr>
            <a:noAutofit/>
          </a:bodyPr>
          <a:lstStyle/>
          <a:p>
            <a:r>
              <a:rPr lang="en-US" sz="7200" b="1" dirty="0">
                <a:solidFill>
                  <a:schemeClr val="bg1"/>
                </a:solidFill>
                <a:latin typeface="Chiller" panose="04020404031007020602" pitchFamily="82" charset="0"/>
              </a:rPr>
              <a:t>Will you obey, or be hardened?</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0370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1993</Words>
  <Application>Microsoft Office PowerPoint</Application>
  <PresentationFormat>On-screen Show (4:3)</PresentationFormat>
  <Paragraphs>124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Chiller</vt:lpstr>
      <vt:lpstr>Symbol</vt:lpstr>
      <vt:lpstr>Calibri Light</vt:lpstr>
      <vt:lpstr>Calibri</vt:lpstr>
      <vt:lpstr>Arial</vt:lpstr>
      <vt:lpstr>Wingdings</vt:lpstr>
      <vt:lpstr>Times New Roman</vt:lpstr>
      <vt:lpstr>Courier New</vt:lpstr>
      <vt:lpstr>Office Theme</vt:lpstr>
      <vt:lpstr>PowerPoint Presentation</vt:lpstr>
      <vt:lpstr>He Hardened His Heart</vt:lpstr>
      <vt:lpstr>Confession of Faith</vt:lpstr>
      <vt:lpstr>How did God know?</vt:lpstr>
      <vt:lpstr>He Hardened His Heart</vt:lpstr>
      <vt:lpstr>The Gospel…</vt:lpstr>
      <vt:lpstr>Will you obey, or be hardened?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Hardened His Heart</dc:title>
  <dc:creator>Jeremiah Cox</dc:creator>
  <cp:lastModifiedBy>Jeremiah Cox</cp:lastModifiedBy>
  <cp:revision>38</cp:revision>
  <dcterms:created xsi:type="dcterms:W3CDTF">2015-07-01T21:34:07Z</dcterms:created>
  <dcterms:modified xsi:type="dcterms:W3CDTF">2016-05-08T12:27:22Z</dcterms:modified>
</cp:coreProperties>
</file>