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DDF3"/>
    <a:srgbClr val="CE754E"/>
    <a:srgbClr val="016564"/>
    <a:srgbClr val="1D0F4F"/>
    <a:srgbClr val="E6E6E6"/>
    <a:srgbClr val="1F1249"/>
    <a:srgbClr val="106D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440" y="72"/>
      </p:cViewPr>
      <p:guideLst/>
    </p:cSldViewPr>
  </p:slideViewPr>
  <p:notesTextViewPr>
    <p:cViewPr>
      <p:scale>
        <a:sx n="1" d="1"/>
        <a:sy n="1" d="1"/>
      </p:scale>
      <p:origin x="0" y="0"/>
    </p:cViewPr>
  </p:notesTextViewPr>
  <p:notesViewPr>
    <p:cSldViewPr snapToGrid="0">
      <p:cViewPr varScale="1">
        <p:scale>
          <a:sx n="53" d="100"/>
          <a:sy n="53" d="100"/>
        </p:scale>
        <p:origin x="29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EA4C9F-A621-4749-9233-E31878E71E5D}" type="datetimeFigureOut">
              <a:rPr lang="en-US" smtClean="0"/>
              <a:t>5/21/2016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4CBC92-5843-435A-8886-B0C979AF8BB1}" type="slidenum">
              <a:rPr lang="en-US" smtClean="0"/>
              <a:t>‹#›</a:t>
            </a:fld>
            <a:endParaRPr lang="en-US"/>
          </a:p>
        </p:txBody>
      </p:sp>
    </p:spTree>
    <p:extLst>
      <p:ext uri="{BB962C8B-B14F-4D97-AF65-F5344CB8AC3E}">
        <p14:creationId xmlns:p14="http://schemas.microsoft.com/office/powerpoint/2010/main" val="3360190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Seeing the Unseen</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2 Corinthians 4:16-18</a:t>
            </a: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If there was anyone who had a good excuse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“lose heart”</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r>
              <a:rPr lang="en-US" dirty="0">
                <a:latin typeface="Calibri" panose="020F0502020204030204" pitchFamily="34" charset="0"/>
                <a:ea typeface="Calibri" panose="020F0502020204030204" pitchFamily="34" charset="0"/>
                <a:cs typeface="Times New Roman" panose="02020603050405020304" pitchFamily="18" charset="0"/>
              </a:rPr>
              <a:t> it was Paul (or the other apostles).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Paul’s apostleship was questioned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10:8-11; 11:12-15</a:t>
            </a:r>
            <a:r>
              <a:rPr lang="en-US" dirty="0">
                <a:latin typeface="Calibri" panose="020F0502020204030204" pitchFamily="34" charset="0"/>
                <a:ea typeface="Calibri" panose="020F0502020204030204" pitchFamily="34" charset="0"/>
                <a:cs typeface="Times New Roman" panose="02020603050405020304" pitchFamily="18" charset="0"/>
              </a:rPr>
              <a:t> – There were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“false apostles”</a:t>
            </a:r>
            <a:r>
              <a:rPr lang="en-US" dirty="0">
                <a:latin typeface="Calibri" panose="020F0502020204030204" pitchFamily="34" charset="0"/>
                <a:ea typeface="Calibri" panose="020F0502020204030204" pitchFamily="34" charset="0"/>
                <a:cs typeface="Times New Roman" panose="02020603050405020304" pitchFamily="18" charset="0"/>
              </a:rPr>
              <a:t> who were denying Paul’s authority and swaying the Corinthians with false doctrine.”).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Because of this his motives were questioned, he received great hostility, and was rejected.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Paul, and the other apostles, had their lives threatened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1:8-11; 11:23-28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things did not cause Paul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“lose heart” (v. 16)</a:t>
            </a:r>
            <a:r>
              <a:rPr lang="en-US" dirty="0">
                <a:latin typeface="Calibri" panose="020F0502020204030204" pitchFamily="34" charset="0"/>
                <a:ea typeface="Calibri" panose="020F0502020204030204" pitchFamily="34" charset="0"/>
                <a:cs typeface="Times New Roman" panose="02020603050405020304" pitchFamily="18" charset="0"/>
              </a:rPr>
              <a:t>. He was able to remain faithful, confident, and positive because of the ability he had to see the unseen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4:16-18)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By observing Paul’s view of his own life we will be able to gain strength in our own lives by imitating his mindset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Corinthians 11:1</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b="1" i="1" dirty="0">
                <a:latin typeface="Calibri" panose="020F0502020204030204" pitchFamily="34" charset="0"/>
                <a:ea typeface="Calibri" panose="020F0502020204030204" pitchFamily="34" charset="0"/>
                <a:cs typeface="Times New Roman" panose="02020603050405020304" pitchFamily="18" charset="0"/>
              </a:rPr>
              <a:t>Why does Paul not lose heart?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4CBC92-5843-435A-8886-B0C979AF8BB1}" type="slidenum">
              <a:rPr lang="en-US" smtClean="0"/>
              <a:t>2</a:t>
            </a:fld>
            <a:endParaRPr lang="en-US"/>
          </a:p>
        </p:txBody>
      </p:sp>
    </p:spTree>
    <p:extLst>
      <p:ext uri="{BB962C8B-B14F-4D97-AF65-F5344CB8AC3E}">
        <p14:creationId xmlns:p14="http://schemas.microsoft.com/office/powerpoint/2010/main" val="767667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Transforming Glory of the Gospel</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Sufficient Ministers of the Gospel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2:14-17</a:t>
            </a:r>
            <a:r>
              <a:rPr lang="en-US" dirty="0">
                <a:latin typeface="Calibri" panose="020F0502020204030204" pitchFamily="34" charset="0"/>
                <a:ea typeface="Calibri" panose="020F0502020204030204" pitchFamily="34" charset="0"/>
                <a:cs typeface="Times New Roman" panose="02020603050405020304" pitchFamily="18" charset="0"/>
              </a:rPr>
              <a:t> – God’s means of spreading the gospel – the apostolic ministry.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Roman triumphal procession – victory march of general and his army.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Sweet smelling incense scattered during march.</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the captives it smelled of defeat (death). To the general and army it smelled of victory (life).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Why did they get to experience such an honorable thing?</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(16b-17a)</a:t>
            </a:r>
            <a:r>
              <a:rPr lang="en-US" dirty="0">
                <a:latin typeface="Calibri" panose="020F0502020204030204" pitchFamily="34" charset="0"/>
                <a:ea typeface="Calibri" panose="020F0502020204030204" pitchFamily="34" charset="0"/>
                <a:cs typeface="Times New Roman" panose="02020603050405020304" pitchFamily="18" charset="0"/>
              </a:rPr>
              <a:t> – not preaching the gospel for dishonest gain like others.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17b)</a:t>
            </a:r>
            <a:r>
              <a:rPr lang="en-US" dirty="0">
                <a:latin typeface="Calibri" panose="020F0502020204030204" pitchFamily="34" charset="0"/>
                <a:ea typeface="Calibri" panose="020F0502020204030204" pitchFamily="34" charset="0"/>
                <a:cs typeface="Times New Roman" panose="02020603050405020304" pitchFamily="18" charset="0"/>
              </a:rPr>
              <a:t> – Sincere, appointed by God, ministering before God obediently, preaching Christ.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3:4-6</a:t>
            </a:r>
            <a:r>
              <a:rPr lang="en-US" dirty="0">
                <a:latin typeface="Calibri" panose="020F0502020204030204" pitchFamily="34" charset="0"/>
                <a:ea typeface="Calibri" panose="020F0502020204030204" pitchFamily="34" charset="0"/>
                <a:cs typeface="Times New Roman" panose="02020603050405020304" pitchFamily="18" charset="0"/>
              </a:rPr>
              <a:t> – sufficient in God – He appointed them – as ministers of new covenant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Ministers of the Glorious Covenant </a:t>
            </a:r>
            <a:r>
              <a:rPr lang="en-US" b="1" i="1" dirty="0">
                <a:latin typeface="Calibri" panose="020F0502020204030204" pitchFamily="34" charset="0"/>
                <a:ea typeface="Calibri" panose="020F0502020204030204" pitchFamily="34" charset="0"/>
                <a:cs typeface="Times New Roman" panose="02020603050405020304" pitchFamily="18" charset="0"/>
              </a:rPr>
              <a:t>(opponents – </a:t>
            </a:r>
            <a:r>
              <a:rPr lang="en-US" b="1" i="1" dirty="0" err="1">
                <a:latin typeface="Calibri" panose="020F0502020204030204" pitchFamily="34" charset="0"/>
                <a:ea typeface="Calibri" panose="020F0502020204030204" pitchFamily="34" charset="0"/>
                <a:cs typeface="Times New Roman" panose="02020603050405020304" pitchFamily="18" charset="0"/>
              </a:rPr>
              <a:t>Judaizers</a:t>
            </a:r>
            <a:r>
              <a:rPr lang="en-US" b="1" i="1" dirty="0">
                <a:latin typeface="Calibri" panose="020F0502020204030204" pitchFamily="34" charset="0"/>
                <a:ea typeface="Calibri" panose="020F0502020204030204" pitchFamily="34" charset="0"/>
                <a:cs typeface="Times New Roman" panose="02020603050405020304" pitchFamily="18" charset="0"/>
              </a:rPr>
              <a:t> binding OT)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34:29-35</a:t>
            </a:r>
            <a:r>
              <a:rPr lang="en-US" dirty="0">
                <a:latin typeface="Calibri" panose="020F0502020204030204" pitchFamily="34" charset="0"/>
                <a:ea typeface="Calibri" panose="020F0502020204030204" pitchFamily="34" charset="0"/>
                <a:cs typeface="Times New Roman" panose="02020603050405020304" pitchFamily="18" charset="0"/>
              </a:rPr>
              <a:t> – example used of Moses to illustrate the more glorious New Covenant.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30</a:t>
            </a:r>
            <a:r>
              <a:rPr lang="en-US" dirty="0">
                <a:latin typeface="Calibri" panose="020F0502020204030204" pitchFamily="34" charset="0"/>
                <a:ea typeface="Calibri" panose="020F0502020204030204" pitchFamily="34" charset="0"/>
                <a:cs typeface="Times New Roman" panose="02020603050405020304" pitchFamily="18" charset="0"/>
              </a:rPr>
              <a:t>) – afraid to come near.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glory of God in the face of Moses frightened them. (OT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3:7-18</a:t>
            </a:r>
            <a:r>
              <a:rPr lang="en-US" dirty="0">
                <a:latin typeface="Calibri" panose="020F0502020204030204" pitchFamily="34" charset="0"/>
                <a:ea typeface="Calibri" panose="020F0502020204030204" pitchFamily="34" charset="0"/>
                <a:cs typeface="Times New Roman" panose="02020603050405020304" pitchFamily="18" charset="0"/>
              </a:rPr>
              <a:t> – Glory of the New covenant contrasted with the Old.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7-11</a:t>
            </a:r>
            <a:r>
              <a:rPr lang="en-US" dirty="0">
                <a:latin typeface="Calibri" panose="020F0502020204030204" pitchFamily="34" charset="0"/>
                <a:ea typeface="Calibri" panose="020F0502020204030204" pitchFamily="34" charset="0"/>
                <a:cs typeface="Times New Roman" panose="02020603050405020304" pitchFamily="18" charset="0"/>
              </a:rPr>
              <a:t> – brightness of Moses’ face represented glory of OT.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“engraved on stones” (OT)/</a:t>
            </a:r>
            <a:r>
              <a:rPr lang="en-US" b="1" dirty="0">
                <a:latin typeface="Calibri" panose="020F0502020204030204" pitchFamily="34" charset="0"/>
                <a:ea typeface="Calibri" panose="020F0502020204030204" pitchFamily="34" charset="0"/>
                <a:cs typeface="Times New Roman" panose="02020603050405020304" pitchFamily="18" charset="0"/>
              </a:rPr>
              <a:t>”ministry of the Spirit” (NT)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“ministry of condemnation” (OT)/</a:t>
            </a:r>
            <a:r>
              <a:rPr lang="en-US" b="1" dirty="0">
                <a:latin typeface="Calibri" panose="020F0502020204030204" pitchFamily="34" charset="0"/>
                <a:ea typeface="Calibri" panose="020F0502020204030204" pitchFamily="34" charset="0"/>
                <a:cs typeface="Times New Roman" panose="02020603050405020304" pitchFamily="18" charset="0"/>
              </a:rPr>
              <a:t>”ministry of righteousness” (NT)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“passing away” (OT)/</a:t>
            </a:r>
            <a:r>
              <a:rPr lang="en-US" b="1" dirty="0">
                <a:latin typeface="Calibri" panose="020F0502020204030204" pitchFamily="34" charset="0"/>
                <a:ea typeface="Calibri" panose="020F0502020204030204" pitchFamily="34" charset="0"/>
                <a:cs typeface="Times New Roman" panose="02020603050405020304" pitchFamily="18" charset="0"/>
              </a:rPr>
              <a:t>”remains” (NT) (transient/everlasting)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12-18</a:t>
            </a:r>
            <a:r>
              <a:rPr lang="en-US" dirty="0">
                <a:latin typeface="Calibri" panose="020F0502020204030204" pitchFamily="34" charset="0"/>
                <a:ea typeface="Calibri" panose="020F0502020204030204" pitchFamily="34" charset="0"/>
                <a:cs typeface="Times New Roman" panose="02020603050405020304" pitchFamily="18" charset="0"/>
              </a:rPr>
              <a:t> – Apostles are ministers of a better covenant.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confident because of the better nature of NT.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13-17</a:t>
            </a:r>
            <a:r>
              <a:rPr lang="en-US" dirty="0">
                <a:latin typeface="Calibri" panose="020F0502020204030204" pitchFamily="34" charset="0"/>
                <a:ea typeface="Calibri" panose="020F0502020204030204" pitchFamily="34" charset="0"/>
                <a:cs typeface="Times New Roman" panose="02020603050405020304" pitchFamily="18" charset="0"/>
              </a:rPr>
              <a:t> – Moses veiled his face because of the terror it brought – glory of OT – condemnation of sin.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OT brought us to Christ who takes the veil away.</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OT is nailed to the cross, and a law of Grace and mercy is introduced in Christ.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Freedom from the OT and condemnation is in Christ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apostles were given a glorious ministry they could rejoice in.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Like Moses’ ministry of the OT transformed him, so the apostles’ ministry of the NT transformed them all the more!</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Their glorious transformation is more so than Moses’ because of the nature of their ministry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(4:1, 6)</a:t>
            </a:r>
            <a:r>
              <a:rPr lang="en-US" dirty="0">
                <a:latin typeface="Calibri" panose="020F0502020204030204" pitchFamily="34" charset="0"/>
                <a:ea typeface="Calibri" panose="020F0502020204030204" pitchFamily="34" charset="0"/>
                <a:cs typeface="Times New Roman" panose="02020603050405020304" pitchFamily="18" charset="0"/>
              </a:rPr>
              <a:t> – because of this, they don’t lose heart (because of the glorious ministry given them).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context is the apostles’ ministry. The fact that God chose them to perform in such a glorious office makes their hardships worth it.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same can be applied to us in a way.</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are to make disciples – be ministers of God’s word.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By teaching others, and living it ourselves, we are being transformed into God’s glory.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will be ultimately revealed in the end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“Beloved, now we are children of God; and it has not yet been revealed what we shall be, but we know that when He is revealed, we shall be like Him, for we shall see Him as He is. And everyone who has this hope in Him purifies himself, just as He is pure.” (1 John 3:2-3)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80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makes our efforts and struggles worth it! – we see the unseen in the revelation of God’s word.</a:t>
            </a:r>
          </a:p>
          <a:p>
            <a:r>
              <a:rPr lang="en-US" b="1" i="1" dirty="0">
                <a:latin typeface="Calibri" panose="020F0502020204030204" pitchFamily="34" charset="0"/>
                <a:ea typeface="Calibri" panose="020F0502020204030204" pitchFamily="34" charset="0"/>
                <a:cs typeface="Times New Roman" panose="02020603050405020304" pitchFamily="18" charset="0"/>
              </a:rPr>
              <a:t>Paul elaborates on the glory he and the other apostles are being transformed by, and the hope they have </a:t>
            </a:r>
            <a:r>
              <a:rPr lang="en-US" b="1" i="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3A4CBC92-5843-435A-8886-B0C979AF8BB1}" type="slidenum">
              <a:rPr lang="en-US" smtClean="0"/>
              <a:t>3</a:t>
            </a:fld>
            <a:endParaRPr lang="en-US"/>
          </a:p>
        </p:txBody>
      </p:sp>
    </p:spTree>
    <p:extLst>
      <p:ext uri="{BB962C8B-B14F-4D97-AF65-F5344CB8AC3E}">
        <p14:creationId xmlns:p14="http://schemas.microsoft.com/office/powerpoint/2010/main" val="661782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Hope of Life</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Afflicted, but unbroken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(4:7-18)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so the power and glory are seen as God’s, He uses feeble men (apostles).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Paul sees the treasure!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is not concerned with afflictions to the vessel.</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8-12)</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He does not see the negative, but the unseen and coming positive.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10-12)</a:t>
            </a:r>
            <a:r>
              <a:rPr lang="en-US" dirty="0">
                <a:latin typeface="Calibri" panose="020F0502020204030204" pitchFamily="34" charset="0"/>
                <a:ea typeface="Calibri" panose="020F0502020204030204" pitchFamily="34" charset="0"/>
                <a:cs typeface="Times New Roman" panose="02020603050405020304" pitchFamily="18" charset="0"/>
              </a:rPr>
              <a:t> – suffering and dying for Jesus leads to life.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not lose heart, he looks to the unseen.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13-18)</a:t>
            </a:r>
            <a:r>
              <a:rPr lang="en-US" dirty="0">
                <a:latin typeface="Calibri" panose="020F0502020204030204" pitchFamily="34" charset="0"/>
                <a:ea typeface="Calibri" panose="020F0502020204030204" pitchFamily="34" charset="0"/>
                <a:cs typeface="Times New Roman" panose="02020603050405020304" pitchFamily="18" charset="0"/>
              </a:rPr>
              <a:t> – His ministering in the glorious gospel may bring hardship, but it is transforming him daily!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Hope of a Heavenly Habitation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(5:1-11)</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a:t>
            </a:r>
            <a:r>
              <a:rPr lang="en-US" dirty="0">
                <a:latin typeface="Calibri" panose="020F0502020204030204" pitchFamily="34" charset="0"/>
                <a:ea typeface="Calibri" panose="020F0502020204030204" pitchFamily="34" charset="0"/>
                <a:cs typeface="Times New Roman" panose="02020603050405020304" pitchFamily="18" charset="0"/>
              </a:rPr>
              <a:t> – Their hope of the resurrection pushes them and sustains them. God has promised and He cannot lie.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9-11)</a:t>
            </a:r>
            <a:r>
              <a:rPr lang="en-US" dirty="0">
                <a:latin typeface="Calibri" panose="020F0502020204030204" pitchFamily="34" charset="0"/>
                <a:ea typeface="Calibri" panose="020F0502020204030204" pitchFamily="34" charset="0"/>
                <a:cs typeface="Times New Roman" panose="02020603050405020304" pitchFamily="18" charset="0"/>
              </a:rPr>
              <a:t> – Because they have this hope they continue to preach and remain faithful.</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Otherwise they would be judged for disobedience, and lose their heavenly habitation.</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3A4CBC92-5843-435A-8886-B0C979AF8BB1}" type="slidenum">
              <a:rPr lang="en-US" smtClean="0"/>
              <a:t>4</a:t>
            </a:fld>
            <a:endParaRPr lang="en-US"/>
          </a:p>
        </p:txBody>
      </p:sp>
    </p:spTree>
    <p:extLst>
      <p:ext uri="{BB962C8B-B14F-4D97-AF65-F5344CB8AC3E}">
        <p14:creationId xmlns:p14="http://schemas.microsoft.com/office/powerpoint/2010/main" val="2285180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Paul and the other apostles did not have it easy. They were constantly opposed and afflicted. If it wasn’t the enemies of the gospel causing them hardship, it was the roughness of the journey.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reason they did not lose hope, and remained faithful in their ministry, is because they saw the unseen. They walked by faith.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Understood the glorious blessing and transformation it brought as ministers of the gospel.</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Looked forward to, and were confident in, having life if they sacrificed for Jesus.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Had continual hope of a better home after a life of faithfulness.</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too should be </a:t>
            </a:r>
            <a:r>
              <a:rPr lang="en-US" b="1" i="1" dirty="0">
                <a:latin typeface="Calibri" panose="020F0502020204030204" pitchFamily="34" charset="0"/>
                <a:ea typeface="Calibri" panose="020F0502020204030204" pitchFamily="34" charset="0"/>
                <a:cs typeface="Times New Roman" panose="02020603050405020304" pitchFamily="18" charset="0"/>
              </a:rPr>
              <a:t>Seeing the Unseen</a:t>
            </a:r>
            <a:r>
              <a:rPr lang="en-US" dirty="0">
                <a:latin typeface="Calibri" panose="020F0502020204030204" pitchFamily="34" charset="0"/>
                <a:ea typeface="Calibri" panose="020F0502020204030204" pitchFamily="34" charset="0"/>
                <a:cs typeface="Times New Roman" panose="02020603050405020304" pitchFamily="18" charset="0"/>
              </a:rPr>
              <a:t> in order to remain steadfast in this life.</a:t>
            </a:r>
          </a:p>
          <a:p>
            <a:endParaRPr lang="en-US" dirty="0"/>
          </a:p>
        </p:txBody>
      </p:sp>
      <p:sp>
        <p:nvSpPr>
          <p:cNvPr id="4" name="Slide Number Placeholder 3"/>
          <p:cNvSpPr>
            <a:spLocks noGrp="1"/>
          </p:cNvSpPr>
          <p:nvPr>
            <p:ph type="sldNum" sz="quarter" idx="10"/>
          </p:nvPr>
        </p:nvSpPr>
        <p:spPr/>
        <p:txBody>
          <a:bodyPr/>
          <a:lstStyle/>
          <a:p>
            <a:fld id="{3A4CBC92-5843-435A-8886-B0C979AF8BB1}" type="slidenum">
              <a:rPr lang="en-US" smtClean="0"/>
              <a:t>5</a:t>
            </a:fld>
            <a:endParaRPr lang="en-US"/>
          </a:p>
        </p:txBody>
      </p:sp>
    </p:spTree>
    <p:extLst>
      <p:ext uri="{BB962C8B-B14F-4D97-AF65-F5344CB8AC3E}">
        <p14:creationId xmlns:p14="http://schemas.microsoft.com/office/powerpoint/2010/main" val="2832394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B84E64-B358-45FA-B142-8EBC35275983}"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1130947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B84E64-B358-45FA-B142-8EBC35275983}"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395538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B84E64-B358-45FA-B142-8EBC35275983}"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240360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B84E64-B358-45FA-B142-8EBC35275983}"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2326379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B84E64-B358-45FA-B142-8EBC35275983}" type="datetimeFigureOut">
              <a:rPr lang="en-US" smtClean="0"/>
              <a:t>5/21/2016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3005140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B84E64-B358-45FA-B142-8EBC35275983}"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154309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B84E64-B358-45FA-B142-8EBC35275983}" type="datetimeFigureOut">
              <a:rPr lang="en-US" smtClean="0"/>
              <a:t>5/21/2016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567215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B84E64-B358-45FA-B142-8EBC35275983}" type="datetimeFigureOut">
              <a:rPr lang="en-US" smtClean="0"/>
              <a:t>5/21/2016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4134925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84E64-B358-45FA-B142-8EBC35275983}" type="datetimeFigureOut">
              <a:rPr lang="en-US" smtClean="0"/>
              <a:t>5/21/2016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349011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B84E64-B358-45FA-B142-8EBC35275983}"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370779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B84E64-B358-45FA-B142-8EBC35275983}" type="datetimeFigureOut">
              <a:rPr lang="en-US" smtClean="0"/>
              <a:t>5/21/2016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DD25C9-A8C6-4729-A7CC-F515F1CCAA74}" type="slidenum">
              <a:rPr lang="en-US" smtClean="0"/>
              <a:t>‹#›</a:t>
            </a:fld>
            <a:endParaRPr lang="en-US"/>
          </a:p>
        </p:txBody>
      </p:sp>
    </p:spTree>
    <p:extLst>
      <p:ext uri="{BB962C8B-B14F-4D97-AF65-F5344CB8AC3E}">
        <p14:creationId xmlns:p14="http://schemas.microsoft.com/office/powerpoint/2010/main" val="154172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artisticGlowEdges/>
                    </a14:imgEffect>
                  </a14:imgLayer>
                </a14:imgProps>
              </a:ext>
            </a:extLst>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84E64-B358-45FA-B142-8EBC35275983}" type="datetimeFigureOut">
              <a:rPr lang="en-US" smtClean="0"/>
              <a:t>5/21/2016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D25C9-A8C6-4729-A7CC-F515F1CCAA74}" type="slidenum">
              <a:rPr lang="en-US" smtClean="0"/>
              <a:t>‹#›</a:t>
            </a:fld>
            <a:endParaRPr lang="en-US"/>
          </a:p>
        </p:txBody>
      </p:sp>
    </p:spTree>
    <p:extLst>
      <p:ext uri="{BB962C8B-B14F-4D97-AF65-F5344CB8AC3E}">
        <p14:creationId xmlns:p14="http://schemas.microsoft.com/office/powerpoint/2010/main" val="1741904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2052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50038"/>
            <a:ext cx="7772400" cy="2387600"/>
          </a:xfrm>
        </p:spPr>
        <p:txBody>
          <a:bodyPr>
            <a:normAutofit/>
          </a:bodyPr>
          <a:lstStyle/>
          <a:p>
            <a:r>
              <a:rPr lang="en-US" dirty="0" smtClean="0">
                <a:ln w="38100">
                  <a:noFill/>
                </a:ln>
                <a:solidFill>
                  <a:srgbClr val="18DDF3"/>
                </a:solidFill>
                <a:latin typeface="Agency FB" panose="020B0503020202020204" pitchFamily="34" charset="0"/>
              </a:rPr>
              <a:t>the</a:t>
            </a:r>
            <a:endParaRPr lang="en-US" sz="8000" b="1" i="1" dirty="0">
              <a:ln w="38100">
                <a:solidFill>
                  <a:srgbClr val="CE754E"/>
                </a:solidFill>
              </a:ln>
              <a:solidFill>
                <a:srgbClr val="18DDF3"/>
              </a:solidFill>
              <a:latin typeface="Agency FB" panose="020B0503020202020204" pitchFamily="34" charset="0"/>
            </a:endParaRPr>
          </a:p>
        </p:txBody>
      </p:sp>
      <p:sp>
        <p:nvSpPr>
          <p:cNvPr id="3" name="Subtitle 2"/>
          <p:cNvSpPr>
            <a:spLocks noGrp="1"/>
          </p:cNvSpPr>
          <p:nvPr>
            <p:ph type="subTitle" idx="1"/>
          </p:nvPr>
        </p:nvSpPr>
        <p:spPr>
          <a:xfrm>
            <a:off x="2549240" y="5014739"/>
            <a:ext cx="6858000" cy="1655762"/>
          </a:xfrm>
        </p:spPr>
        <p:txBody>
          <a:bodyPr>
            <a:normAutofit/>
          </a:bodyPr>
          <a:lstStyle/>
          <a:p>
            <a:r>
              <a:rPr lang="en-US" sz="3600" b="1" i="1" dirty="0" smtClean="0">
                <a:solidFill>
                  <a:srgbClr val="CE754E"/>
                </a:solidFill>
              </a:rPr>
              <a:t>2 Corinthians 4:16-18</a:t>
            </a:r>
            <a:endParaRPr lang="en-US" sz="3600" b="1" i="1" dirty="0">
              <a:solidFill>
                <a:srgbClr val="CE754E"/>
              </a:solidFill>
            </a:endParaRPr>
          </a:p>
        </p:txBody>
      </p:sp>
      <p:sp>
        <p:nvSpPr>
          <p:cNvPr id="6" name="Title 1"/>
          <p:cNvSpPr txBox="1">
            <a:spLocks/>
          </p:cNvSpPr>
          <p:nvPr/>
        </p:nvSpPr>
        <p:spPr>
          <a:xfrm>
            <a:off x="853791" y="1250038"/>
            <a:ext cx="7772400" cy="148502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800" b="1" i="1" dirty="0" smtClean="0">
                <a:ln w="38100">
                  <a:solidFill>
                    <a:srgbClr val="CE754E"/>
                  </a:solidFill>
                </a:ln>
                <a:solidFill>
                  <a:srgbClr val="18DDF3"/>
                </a:solidFill>
                <a:latin typeface="Agency FB" panose="020B0503020202020204" pitchFamily="34" charset="0"/>
              </a:rPr>
              <a:t>Seeing</a:t>
            </a:r>
            <a:endParaRPr lang="en-US" sz="8000" b="1" i="1" dirty="0">
              <a:ln w="38100">
                <a:solidFill>
                  <a:srgbClr val="CE754E"/>
                </a:solidFill>
              </a:ln>
              <a:solidFill>
                <a:srgbClr val="18DDF3"/>
              </a:solidFill>
              <a:latin typeface="Agency FB" panose="020B0503020202020204" pitchFamily="34" charset="0"/>
            </a:endParaRPr>
          </a:p>
        </p:txBody>
      </p:sp>
      <p:sp>
        <p:nvSpPr>
          <p:cNvPr id="7" name="Title 1"/>
          <p:cNvSpPr txBox="1">
            <a:spLocks/>
          </p:cNvSpPr>
          <p:nvPr/>
        </p:nvSpPr>
        <p:spPr>
          <a:xfrm>
            <a:off x="2092040" y="3483679"/>
            <a:ext cx="7772400" cy="153106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800" b="1" i="1" dirty="0" smtClean="0">
                <a:ln w="38100">
                  <a:solidFill>
                    <a:srgbClr val="CE754E"/>
                  </a:solidFill>
                </a:ln>
                <a:solidFill>
                  <a:srgbClr val="18DDF3"/>
                </a:solidFill>
                <a:latin typeface="Agency FB" panose="020B0503020202020204" pitchFamily="34" charset="0"/>
              </a:rPr>
              <a:t>Unseen</a:t>
            </a:r>
            <a:endParaRPr lang="en-US" sz="8000" b="1" i="1" dirty="0">
              <a:ln w="38100">
                <a:solidFill>
                  <a:srgbClr val="CE754E"/>
                </a:solidFill>
              </a:ln>
              <a:solidFill>
                <a:srgbClr val="18DDF3"/>
              </a:solidFill>
              <a:latin typeface="Agency FB" panose="020B0503020202020204" pitchFamily="34" charset="0"/>
            </a:endParaRPr>
          </a:p>
        </p:txBody>
      </p:sp>
    </p:spTree>
    <p:extLst>
      <p:ext uri="{BB962C8B-B14F-4D97-AF65-F5344CB8AC3E}">
        <p14:creationId xmlns:p14="http://schemas.microsoft.com/office/powerpoint/2010/main" val="14445944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6000" b="1" i="1" dirty="0" smtClean="0">
                <a:ln w="38100">
                  <a:solidFill>
                    <a:srgbClr val="CE754E"/>
                  </a:solidFill>
                </a:ln>
                <a:solidFill>
                  <a:srgbClr val="18DDF3"/>
                </a:solidFill>
                <a:latin typeface="Agency FB" panose="020B0503020202020204" pitchFamily="34" charset="0"/>
              </a:rPr>
              <a:t>The Transforming           Glory of the Gospel</a:t>
            </a:r>
            <a:endParaRPr lang="en-US" sz="2400" dirty="0"/>
          </a:p>
        </p:txBody>
      </p:sp>
      <p:sp>
        <p:nvSpPr>
          <p:cNvPr id="3" name="Content Placeholder 2"/>
          <p:cNvSpPr>
            <a:spLocks noGrp="1"/>
          </p:cNvSpPr>
          <p:nvPr>
            <p:ph idx="1"/>
          </p:nvPr>
        </p:nvSpPr>
        <p:spPr>
          <a:xfrm>
            <a:off x="2618508" y="1825625"/>
            <a:ext cx="5896841" cy="4351338"/>
          </a:xfrm>
        </p:spPr>
        <p:txBody>
          <a:bodyPr/>
          <a:lstStyle/>
          <a:p>
            <a:pPr marL="0" indent="0" algn="ctr">
              <a:buNone/>
            </a:pPr>
            <a:endParaRPr lang="en-US" sz="2000" b="1" dirty="0" smtClean="0">
              <a:solidFill>
                <a:schemeClr val="bg1"/>
              </a:solidFill>
            </a:endParaRPr>
          </a:p>
          <a:p>
            <a:pPr marL="0" indent="0" algn="ctr">
              <a:buNone/>
            </a:pPr>
            <a:r>
              <a:rPr lang="en-US" sz="3600" b="1" dirty="0" smtClean="0">
                <a:solidFill>
                  <a:schemeClr val="bg1"/>
                </a:solidFill>
              </a:rPr>
              <a:t>Sufficient Ministers…</a:t>
            </a:r>
          </a:p>
          <a:p>
            <a:pPr marL="0" indent="0" algn="ctr">
              <a:buNone/>
            </a:pPr>
            <a:r>
              <a:rPr lang="en-US" sz="3200" i="1" dirty="0" smtClean="0">
                <a:solidFill>
                  <a:schemeClr val="bg1"/>
                </a:solidFill>
              </a:rPr>
              <a:t>2 Corinthians 2:14-17; 3:4-6</a:t>
            </a:r>
            <a:endParaRPr lang="en-US" sz="3200" i="1" dirty="0" smtClean="0">
              <a:solidFill>
                <a:schemeClr val="bg1"/>
              </a:solidFill>
            </a:endParaRPr>
          </a:p>
          <a:p>
            <a:pPr marL="0" indent="0" algn="ctr">
              <a:buNone/>
            </a:pPr>
            <a:r>
              <a:rPr lang="en-US" sz="3600" b="1" dirty="0" smtClean="0">
                <a:solidFill>
                  <a:schemeClr val="bg1"/>
                </a:solidFill>
              </a:rPr>
              <a:t>…of the Glorious Covenant</a:t>
            </a:r>
          </a:p>
          <a:p>
            <a:pPr marL="0" indent="0" algn="ctr">
              <a:buNone/>
            </a:pPr>
            <a:r>
              <a:rPr lang="en-US" sz="3200" i="1" dirty="0" smtClean="0">
                <a:solidFill>
                  <a:schemeClr val="bg1"/>
                </a:solidFill>
              </a:rPr>
              <a:t>Exodus 34:29-35;                              2 Corinthians 3:7-18; 4:1, 6</a:t>
            </a:r>
          </a:p>
          <a:p>
            <a:pPr marL="0" indent="0" algn="ctr">
              <a:buNone/>
            </a:pPr>
            <a:r>
              <a:rPr lang="en-US" sz="4000" b="1" i="1" dirty="0" smtClean="0">
                <a:solidFill>
                  <a:schemeClr val="bg1"/>
                </a:solidFill>
              </a:rPr>
              <a:t>We Minister As Well</a:t>
            </a:r>
            <a:endParaRPr lang="en-US" sz="4000" b="1" i="1" dirty="0">
              <a:solidFill>
                <a:schemeClr val="bg1"/>
              </a:solidFill>
            </a:endParaRPr>
          </a:p>
        </p:txBody>
      </p:sp>
    </p:spTree>
    <p:extLst>
      <p:ext uri="{BB962C8B-B14F-4D97-AF65-F5344CB8AC3E}">
        <p14:creationId xmlns:p14="http://schemas.microsoft.com/office/powerpoint/2010/main" val="14566202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en-US" sz="6000" b="1" i="1" dirty="0" smtClean="0">
                <a:ln w="38100">
                  <a:solidFill>
                    <a:srgbClr val="CE754E"/>
                  </a:solidFill>
                </a:ln>
                <a:solidFill>
                  <a:srgbClr val="18DDF3"/>
                </a:solidFill>
                <a:latin typeface="Agency FB" panose="020B0503020202020204" pitchFamily="34" charset="0"/>
              </a:rPr>
              <a:t>The Hope of Life</a:t>
            </a:r>
            <a:endParaRPr lang="en-US" sz="2400" dirty="0"/>
          </a:p>
        </p:txBody>
      </p:sp>
      <p:sp>
        <p:nvSpPr>
          <p:cNvPr id="3" name="Content Placeholder 2"/>
          <p:cNvSpPr>
            <a:spLocks noGrp="1"/>
          </p:cNvSpPr>
          <p:nvPr>
            <p:ph idx="1"/>
          </p:nvPr>
        </p:nvSpPr>
        <p:spPr>
          <a:xfrm>
            <a:off x="2618508" y="1825625"/>
            <a:ext cx="5896841" cy="4351338"/>
          </a:xfrm>
        </p:spPr>
        <p:txBody>
          <a:bodyPr/>
          <a:lstStyle/>
          <a:p>
            <a:pPr marL="0" indent="0" algn="ctr">
              <a:buNone/>
            </a:pPr>
            <a:endParaRPr lang="en-US" sz="2000" b="1" dirty="0" smtClean="0">
              <a:solidFill>
                <a:schemeClr val="bg1"/>
              </a:solidFill>
            </a:endParaRPr>
          </a:p>
          <a:p>
            <a:pPr marL="0" indent="0" algn="ctr">
              <a:buNone/>
            </a:pPr>
            <a:r>
              <a:rPr lang="en-US" sz="3600" b="1" dirty="0" smtClean="0">
                <a:solidFill>
                  <a:schemeClr val="bg1"/>
                </a:solidFill>
              </a:rPr>
              <a:t>Afflicted, but Unbroken</a:t>
            </a:r>
          </a:p>
          <a:p>
            <a:pPr marL="0" indent="0" algn="ctr">
              <a:buNone/>
            </a:pPr>
            <a:r>
              <a:rPr lang="en-US" sz="3200" i="1" dirty="0" smtClean="0">
                <a:solidFill>
                  <a:schemeClr val="bg1"/>
                </a:solidFill>
              </a:rPr>
              <a:t>2 Corinthians 4:7-18</a:t>
            </a:r>
            <a:endParaRPr lang="en-US" sz="3200" i="1" dirty="0" smtClean="0">
              <a:solidFill>
                <a:schemeClr val="bg1"/>
              </a:solidFill>
            </a:endParaRPr>
          </a:p>
          <a:p>
            <a:pPr marL="0" indent="0" algn="ctr">
              <a:buNone/>
            </a:pPr>
            <a:r>
              <a:rPr lang="en-US" sz="3600" b="1" dirty="0" smtClean="0">
                <a:solidFill>
                  <a:schemeClr val="bg1"/>
                </a:solidFill>
              </a:rPr>
              <a:t>Hope of a Heavenly Habitation</a:t>
            </a:r>
          </a:p>
          <a:p>
            <a:pPr marL="0" indent="0" algn="ctr">
              <a:buNone/>
            </a:pPr>
            <a:r>
              <a:rPr lang="en-US" sz="3200" i="1" dirty="0" smtClean="0">
                <a:solidFill>
                  <a:schemeClr val="bg1"/>
                </a:solidFill>
              </a:rPr>
              <a:t>2 Corinthians 5:1-11</a:t>
            </a:r>
          </a:p>
        </p:txBody>
      </p:sp>
    </p:spTree>
    <p:extLst>
      <p:ext uri="{BB962C8B-B14F-4D97-AF65-F5344CB8AC3E}">
        <p14:creationId xmlns:p14="http://schemas.microsoft.com/office/powerpoint/2010/main" val="237494660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49479"/>
            <a:ext cx="7772400" cy="2387600"/>
          </a:xfrm>
        </p:spPr>
        <p:txBody>
          <a:bodyPr>
            <a:normAutofit/>
          </a:bodyPr>
          <a:lstStyle/>
          <a:p>
            <a:r>
              <a:rPr lang="en-US" dirty="0" smtClean="0">
                <a:ln w="38100">
                  <a:noFill/>
                </a:ln>
                <a:solidFill>
                  <a:srgbClr val="18DDF3"/>
                </a:solidFill>
                <a:latin typeface="Agency FB" panose="020B0503020202020204" pitchFamily="34" charset="0"/>
              </a:rPr>
              <a:t>the</a:t>
            </a:r>
            <a:endParaRPr lang="en-US" sz="8000" b="1" i="1" dirty="0">
              <a:ln w="38100">
                <a:solidFill>
                  <a:srgbClr val="CE754E"/>
                </a:solidFill>
              </a:ln>
              <a:solidFill>
                <a:srgbClr val="18DDF3"/>
              </a:solidFill>
              <a:latin typeface="Agency FB" panose="020B0503020202020204" pitchFamily="34" charset="0"/>
            </a:endParaRPr>
          </a:p>
        </p:txBody>
      </p:sp>
      <p:sp>
        <p:nvSpPr>
          <p:cNvPr id="3" name="Subtitle 2"/>
          <p:cNvSpPr>
            <a:spLocks noGrp="1"/>
          </p:cNvSpPr>
          <p:nvPr>
            <p:ph type="subTitle" idx="1"/>
          </p:nvPr>
        </p:nvSpPr>
        <p:spPr>
          <a:xfrm>
            <a:off x="2611583" y="4183455"/>
            <a:ext cx="5749633" cy="2425166"/>
          </a:xfrm>
        </p:spPr>
        <p:txBody>
          <a:bodyPr>
            <a:normAutofit fontScale="70000" lnSpcReduction="20000"/>
          </a:bodyPr>
          <a:lstStyle/>
          <a:p>
            <a:r>
              <a:rPr lang="en-US" sz="3600" b="1" i="1" dirty="0" smtClean="0">
                <a:solidFill>
                  <a:srgbClr val="CE754E"/>
                </a:solidFill>
              </a:rPr>
              <a:t>“Therefore </a:t>
            </a:r>
            <a:r>
              <a:rPr lang="en-US" sz="3600" b="1" i="1" dirty="0">
                <a:solidFill>
                  <a:srgbClr val="CE754E"/>
                </a:solidFill>
              </a:rPr>
              <a:t>we do not lose </a:t>
            </a:r>
            <a:r>
              <a:rPr lang="en-US" sz="3600" b="1" i="1" dirty="0" smtClean="0">
                <a:solidFill>
                  <a:srgbClr val="CE754E"/>
                </a:solidFill>
              </a:rPr>
              <a:t>heart…while </a:t>
            </a:r>
            <a:r>
              <a:rPr lang="en-US" sz="3600" b="1" i="1" dirty="0">
                <a:solidFill>
                  <a:srgbClr val="CE754E"/>
                </a:solidFill>
              </a:rPr>
              <a:t>we do not look at the things which are seen, but at the things which are not seen. For the things which are seen are temporary, but the things which are not seen are eternal</a:t>
            </a:r>
            <a:r>
              <a:rPr lang="en-US" sz="3600" b="1" i="1" dirty="0" smtClean="0">
                <a:solidFill>
                  <a:srgbClr val="CE754E"/>
                </a:solidFill>
              </a:rPr>
              <a:t>.”</a:t>
            </a:r>
          </a:p>
          <a:p>
            <a:r>
              <a:rPr lang="en-US" sz="3600" b="1" dirty="0" smtClean="0">
                <a:solidFill>
                  <a:srgbClr val="CE754E"/>
                </a:solidFill>
              </a:rPr>
              <a:t>2 Corinthian 4:16, 18</a:t>
            </a:r>
            <a:endParaRPr lang="en-US" sz="3600" b="1" dirty="0">
              <a:solidFill>
                <a:srgbClr val="CE754E"/>
              </a:solidFill>
            </a:endParaRPr>
          </a:p>
        </p:txBody>
      </p:sp>
      <p:sp>
        <p:nvSpPr>
          <p:cNvPr id="6" name="Title 1"/>
          <p:cNvSpPr txBox="1">
            <a:spLocks/>
          </p:cNvSpPr>
          <p:nvPr/>
        </p:nvSpPr>
        <p:spPr>
          <a:xfrm>
            <a:off x="853791" y="349479"/>
            <a:ext cx="7772400" cy="1485022"/>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800" b="1" i="1" dirty="0" smtClean="0">
                <a:ln w="38100">
                  <a:solidFill>
                    <a:srgbClr val="CE754E"/>
                  </a:solidFill>
                </a:ln>
                <a:solidFill>
                  <a:srgbClr val="18DDF3"/>
                </a:solidFill>
                <a:latin typeface="Agency FB" panose="020B0503020202020204" pitchFamily="34" charset="0"/>
              </a:rPr>
              <a:t>Seeing</a:t>
            </a:r>
            <a:endParaRPr lang="en-US" sz="8000" b="1" i="1" dirty="0">
              <a:ln w="38100">
                <a:solidFill>
                  <a:srgbClr val="CE754E"/>
                </a:solidFill>
              </a:ln>
              <a:solidFill>
                <a:srgbClr val="18DDF3"/>
              </a:solidFill>
              <a:latin typeface="Agency FB" panose="020B0503020202020204" pitchFamily="34" charset="0"/>
            </a:endParaRPr>
          </a:p>
        </p:txBody>
      </p:sp>
      <p:sp>
        <p:nvSpPr>
          <p:cNvPr id="7" name="Title 1"/>
          <p:cNvSpPr txBox="1">
            <a:spLocks/>
          </p:cNvSpPr>
          <p:nvPr/>
        </p:nvSpPr>
        <p:spPr>
          <a:xfrm>
            <a:off x="2092040" y="2583120"/>
            <a:ext cx="7772400" cy="153106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800" b="1" i="1" dirty="0" smtClean="0">
                <a:ln w="38100">
                  <a:solidFill>
                    <a:srgbClr val="CE754E"/>
                  </a:solidFill>
                </a:ln>
                <a:solidFill>
                  <a:srgbClr val="18DDF3"/>
                </a:solidFill>
                <a:latin typeface="Agency FB" panose="020B0503020202020204" pitchFamily="34" charset="0"/>
              </a:rPr>
              <a:t>Unseen</a:t>
            </a:r>
            <a:endParaRPr lang="en-US" sz="8000" b="1" i="1" dirty="0">
              <a:ln w="38100">
                <a:solidFill>
                  <a:srgbClr val="CE754E"/>
                </a:solidFill>
              </a:ln>
              <a:solidFill>
                <a:srgbClr val="18DDF3"/>
              </a:solidFill>
              <a:latin typeface="Agency FB" panose="020B0503020202020204" pitchFamily="34" charset="0"/>
            </a:endParaRPr>
          </a:p>
        </p:txBody>
      </p:sp>
    </p:spTree>
    <p:extLst>
      <p:ext uri="{BB962C8B-B14F-4D97-AF65-F5344CB8AC3E}">
        <p14:creationId xmlns:p14="http://schemas.microsoft.com/office/powerpoint/2010/main" val="21423461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TotalTime>
  <Words>1215</Words>
  <Application>Microsoft Office PowerPoint</Application>
  <PresentationFormat>On-screen Show (4:3)</PresentationFormat>
  <Paragraphs>92</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Agency FB</vt:lpstr>
      <vt:lpstr>Arial</vt:lpstr>
      <vt:lpstr>Calibri</vt:lpstr>
      <vt:lpstr>Calibri Light</vt:lpstr>
      <vt:lpstr>Times New Roman</vt:lpstr>
      <vt:lpstr>Wingdings</vt:lpstr>
      <vt:lpstr>Office Theme</vt:lpstr>
      <vt:lpstr>PowerPoint Presentation</vt:lpstr>
      <vt:lpstr>the</vt:lpstr>
      <vt:lpstr>The Transforming           Glory of the Gospel</vt:lpstr>
      <vt:lpstr>The Hope of Life</vt:lpstr>
      <vt:lpstr>the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Seeing the</dc:title>
  <dc:creator>Jeremiah Cox</dc:creator>
  <cp:lastModifiedBy>Jeremiah Cox</cp:lastModifiedBy>
  <cp:revision>10</cp:revision>
  <dcterms:created xsi:type="dcterms:W3CDTF">2016-05-20T14:24:01Z</dcterms:created>
  <dcterms:modified xsi:type="dcterms:W3CDTF">2016-05-21T21:41:57Z</dcterms:modified>
</cp:coreProperties>
</file>