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934F-B99F-4AB6-8A40-14920710B04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580E-880E-4A65-A982-C78DF34A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7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Resurrected Christ</a:t>
            </a: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1:4</a:t>
            </a:r>
            <a:endParaRPr lang="en-U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resurrection of Jesus Christ is a foundational principle of Christianity.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claimed deity throughout His physical life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5:16-18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healing a man on the Sabbath).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deity was prophesied about as being possessed by the Christ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22:41-45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only son of David, but Son of God).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of David manifest in genealogy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1:1-17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Written to Jewish audience to show Jesus was the messiah prophesied about.).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of God by resurrection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resurrection of Jesus from the grave is a vital part of His doctrine.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580E-880E-4A65-A982-C78DF34AF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Sadness Concerning His Death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Speaking of His death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16:21-23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Did not fully understand the necessity of Jesus’ death. Did not want to lose His master, and close companion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fighting for Jesus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18:3-11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Still not fully understanding, Peter was passionate about preserving Jesus’ life.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Mother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19:25-27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despair must His mother have experienced. (Marry Magdalene was there too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His Death (Before Resurrection)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Marry Magdalene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20:11-12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Finding Jesus empty tomb. (Full of emotions.)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disciples on the road to Emmaus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appeared to them, but they were unable to tell it was Him.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too sorrowful to accept the news about Jesus Resurrection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20:24-25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death was necessary, but without the resurrection it was in vain, for He was not the Son of God if not raised. The resurrection is a cornerstone of the faith delivered for many reasons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580E-880E-4A65-A982-C78DF34AF4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Jesus’ Resurrection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His Lordship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2:29-36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Peter after quoting Psalm 16:8-11.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given all authority, and we must obey Him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4:12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Salvation is by His authority, or in His name. If He is not raised, then He was not placed on His throne in His kingdom.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kingdom can’t exist without a king.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doesn’t exist without the kingdom.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doesn’t exist without the Lordship of Jesus, and submission to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of Faith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15:1-8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Eyewitness testimony is undeniable proof. It is necessary to preach the resurrection when preaching the gospel.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12-19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Christ is not raised?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Apostles preaching is vain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message is meaningless because it isn’t true.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faith is vain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faith is meaningless because it is founded in a message that isn’t true.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Apostles are false witnesses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still in our sins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would have been a liar. Ergo, His sin would disqualify Him as the perfect sacrifice for atonement of man.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have died have perished without hope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faith was also in a false messiah.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would have no atonement for sins.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would have no hope of their own resurrection.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are the most pitiable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obedient to a false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persecuted for following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hypocrite.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 reason for hope is destroyed.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580E-880E-4A65-A982-C78DF34AF4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of Spiritual Body and Eternal Life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15:20-23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Christ was raised first, we will be next.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50-57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be in heaven (a spiritual/incorruptible place) we must be given a spiritual body.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v. 35-45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58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Therefore, we must be steadfast in our labor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of Judgment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17:30-31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appointed Jesus as judge, and we know He will judge because He was raised from the dead.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2:6-11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everyone will go to heaven. Only those who recognize the indications of the resurrection, and submit to their resurrected Lord.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580E-880E-4A65-A982-C78DF34AF4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7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fact of the resurrection is an indispensable facet of the doctrine of Christ.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Christ has been raised we must seek to obey Him, for He is Lord.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doing so we are promised and assured of a spiritual body and eternal life.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we will first be judged, and must remain faithful until then.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580E-880E-4A65-A982-C78DF34AF4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9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8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8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15B0-2034-4E7F-A557-E535C41755F2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D8CE-0EF2-42C0-9403-D3058B19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95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Viner Hand ITC" panose="03070502030502020203" pitchFamily="66" charset="0"/>
              </a:rPr>
              <a:t>The Resurrected Christ</a:t>
            </a:r>
            <a:endParaRPr lang="en-US" sz="8000" b="1" dirty="0">
              <a:latin typeface="Viner Hand ITC" panose="0307050203050202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9684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Romans 1:4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9967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51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Viner Hand ITC" panose="03070502030502020203" pitchFamily="66" charset="0"/>
              </a:rPr>
              <a:t>Sadness Concerning His Death</a:t>
            </a:r>
            <a:endParaRPr lang="en-US" sz="5400" b="1" dirty="0">
              <a:latin typeface="Viner Hand ITC" panose="0307050203050202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7623"/>
            <a:ext cx="7886700" cy="396934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3600" b="1" dirty="0" smtClean="0"/>
              <a:t>Speaking of His Death</a:t>
            </a:r>
          </a:p>
          <a:p>
            <a:pPr marL="0" indent="0" algn="ctr">
              <a:buNone/>
            </a:pPr>
            <a:r>
              <a:rPr lang="en-US" sz="3200" i="1" dirty="0" smtClean="0"/>
              <a:t>Matthew 16:21-23; John 18:3-11; 19:25-27</a:t>
            </a:r>
          </a:p>
          <a:p>
            <a:pPr marL="0" indent="0" algn="ctr">
              <a:buNone/>
            </a:pPr>
            <a:r>
              <a:rPr lang="en-US" sz="3600" b="1" dirty="0" smtClean="0"/>
              <a:t>After His Death</a:t>
            </a:r>
          </a:p>
          <a:p>
            <a:pPr marL="0" indent="0" algn="ctr">
              <a:buNone/>
            </a:pPr>
            <a:r>
              <a:rPr lang="en-US" sz="3200" i="1" dirty="0" smtClean="0"/>
              <a:t>John 20:11-12; Luke 24:16-17; John 20:24-25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6188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51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Viner Hand ITC" panose="03070502030502020203" pitchFamily="66" charset="0"/>
              </a:rPr>
              <a:t>Importance of Jesus’ Resurrection</a:t>
            </a:r>
            <a:endParaRPr lang="en-US" sz="5400" b="1" dirty="0">
              <a:latin typeface="Viner Hand ITC" panose="0307050203050202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7623"/>
            <a:ext cx="7886700" cy="396934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3600" b="1" dirty="0" smtClean="0"/>
              <a:t>Established Lordship</a:t>
            </a:r>
          </a:p>
          <a:p>
            <a:pPr marL="0" indent="0" algn="ctr">
              <a:buNone/>
            </a:pPr>
            <a:r>
              <a:rPr lang="en-US" sz="3200" i="1" dirty="0" smtClean="0"/>
              <a:t>Acts 2:29-36; Matthew 28:18; Acts 4:12</a:t>
            </a:r>
          </a:p>
          <a:p>
            <a:pPr marL="0" indent="0" algn="ctr">
              <a:buNone/>
            </a:pPr>
            <a:r>
              <a:rPr lang="en-US" sz="3600" b="1" dirty="0" smtClean="0"/>
              <a:t>Validation of Faith</a:t>
            </a:r>
          </a:p>
          <a:p>
            <a:pPr marL="0" indent="0" algn="ctr">
              <a:buNone/>
            </a:pPr>
            <a:r>
              <a:rPr lang="en-US" sz="3200" i="1" dirty="0" smtClean="0"/>
              <a:t>1 Corinthians 15:1-19</a:t>
            </a:r>
          </a:p>
        </p:txBody>
      </p:sp>
    </p:spTree>
    <p:extLst>
      <p:ext uri="{BB962C8B-B14F-4D97-AF65-F5344CB8AC3E}">
        <p14:creationId xmlns:p14="http://schemas.microsoft.com/office/powerpoint/2010/main" val="370813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51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Viner Hand ITC" panose="03070502030502020203" pitchFamily="66" charset="0"/>
              </a:rPr>
              <a:t>Importance of Jesus’ Resurrection</a:t>
            </a:r>
            <a:endParaRPr lang="en-US" sz="5400" b="1" dirty="0">
              <a:latin typeface="Viner Hand ITC" panose="0307050203050202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7623"/>
            <a:ext cx="7886700" cy="396934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3600" b="1" dirty="0" smtClean="0"/>
              <a:t>Hope of Spiritual Body and Eternal Life</a:t>
            </a:r>
          </a:p>
          <a:p>
            <a:pPr marL="0" indent="0" algn="ctr">
              <a:buNone/>
            </a:pPr>
            <a:r>
              <a:rPr lang="en-US" sz="3200" i="1" dirty="0" smtClean="0"/>
              <a:t>1 Corinthians 15:20-23, 35-45, 50-58</a:t>
            </a:r>
          </a:p>
          <a:p>
            <a:pPr marL="0" indent="0" algn="ctr">
              <a:buNone/>
            </a:pPr>
            <a:r>
              <a:rPr lang="en-US" sz="3600" b="1" dirty="0" smtClean="0"/>
              <a:t>Assurance of Judgment</a:t>
            </a:r>
          </a:p>
          <a:p>
            <a:pPr marL="0" indent="0" algn="ctr">
              <a:buNone/>
            </a:pPr>
            <a:r>
              <a:rPr lang="en-US" sz="3200" i="1" dirty="0" smtClean="0"/>
              <a:t>Acts 17:30-31; Romans 2:6-11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91656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95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Viner Hand ITC" panose="03070502030502020203" pitchFamily="66" charset="0"/>
              </a:rPr>
              <a:t>The Resurrected Christ</a:t>
            </a:r>
            <a:endParaRPr lang="en-US" sz="8000" b="1" dirty="0">
              <a:latin typeface="Viner Hand ITC" panose="0307050203050202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9684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Romans 1:4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358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859</Words>
  <Application>Microsoft Office PowerPoint</Application>
  <PresentationFormat>On-screen Show (4:3)</PresentationFormat>
  <Paragraphs>84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Viner Hand ITC</vt:lpstr>
      <vt:lpstr>Wingdings</vt:lpstr>
      <vt:lpstr>Office Theme</vt:lpstr>
      <vt:lpstr>PowerPoint Presentation</vt:lpstr>
      <vt:lpstr>The Resurrected Christ</vt:lpstr>
      <vt:lpstr>Sadness Concerning His Death</vt:lpstr>
      <vt:lpstr>Importance of Jesus’ Resurrection</vt:lpstr>
      <vt:lpstr>Importance of Jesus’ Resurrection</vt:lpstr>
      <vt:lpstr>The Resurrected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Resurrected Christ</dc:title>
  <dc:creator>Jeremiah Cox</dc:creator>
  <cp:lastModifiedBy>Jeremiah Cox</cp:lastModifiedBy>
  <cp:revision>4</cp:revision>
  <dcterms:created xsi:type="dcterms:W3CDTF">2016-05-15T21:35:37Z</dcterms:created>
  <dcterms:modified xsi:type="dcterms:W3CDTF">2016-05-15T21:53:03Z</dcterms:modified>
</cp:coreProperties>
</file>