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60" r:id="rId2"/>
    <p:sldId id="256" r:id="rId3"/>
    <p:sldId id="257" r:id="rId4"/>
    <p:sldId id="258" r:id="rId5"/>
    <p:sldId id="259"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594" y="72"/>
      </p:cViewPr>
      <p:guideLst/>
    </p:cSldViewPr>
  </p:slideViewPr>
  <p:notesTextViewPr>
    <p:cViewPr>
      <p:scale>
        <a:sx n="1" d="1"/>
        <a:sy n="1" d="1"/>
      </p:scale>
      <p:origin x="0" y="0"/>
    </p:cViewPr>
  </p:notesTextViewPr>
  <p:notesViewPr>
    <p:cSldViewPr snapToGrid="0">
      <p:cViewPr varScale="1">
        <p:scale>
          <a:sx n="56" d="100"/>
          <a:sy n="56" d="100"/>
        </p:scale>
        <p:origin x="199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4E9EE7-E8AD-490B-B9C8-064747AA1E59}" type="datetimeFigureOut">
              <a:rPr lang="en-US" smtClean="0"/>
              <a:t>6/12/2016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82BB8C-ED2C-421A-A565-5EDB58B32B8F}" type="slidenum">
              <a:rPr lang="en-US" smtClean="0"/>
              <a:t>‹#›</a:t>
            </a:fld>
            <a:endParaRPr lang="en-US"/>
          </a:p>
        </p:txBody>
      </p:sp>
    </p:spTree>
    <p:extLst>
      <p:ext uri="{BB962C8B-B14F-4D97-AF65-F5344CB8AC3E}">
        <p14:creationId xmlns:p14="http://schemas.microsoft.com/office/powerpoint/2010/main" val="1528621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He Is Able To Keep You</a:t>
            </a:r>
            <a:endParaRPr lang="en-US"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Jude 24-25</a:t>
            </a:r>
            <a:endParaRPr lang="en-US"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Along the path to heaven lie many dangers. This is why the way is difficult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Matthew 7:13-14)</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Persecution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2 Timothy 3:12).</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Temptation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1 John 2:15-17).</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Worldly Distractions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Matthew 13:22).</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With all of these dangers one would think it improbable, or even impossible, that anyone would make it to heaven.</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However, consider Jude’s message to his audience, and his concluding thoughts:</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(Jude 3)</a:t>
            </a:r>
            <a:r>
              <a:rPr lang="en-US" dirty="0">
                <a:latin typeface="Calibri" panose="020F0502020204030204" pitchFamily="34" charset="0"/>
                <a:ea typeface="Calibri" panose="020F0502020204030204" pitchFamily="34" charset="0"/>
                <a:cs typeface="Times New Roman" panose="02020603050405020304" pitchFamily="18" charset="0"/>
              </a:rPr>
              <a:t> – Need to contend for faith.</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(Jude 4)</a:t>
            </a:r>
            <a:r>
              <a:rPr lang="en-US" dirty="0">
                <a:latin typeface="Calibri" panose="020F0502020204030204" pitchFamily="34" charset="0"/>
                <a:ea typeface="Calibri" panose="020F0502020204030204" pitchFamily="34" charset="0"/>
                <a:cs typeface="Times New Roman" panose="02020603050405020304" pitchFamily="18" charset="0"/>
              </a:rPr>
              <a:t> – False teachers.</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(Jude 5-7)</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The ungodly (even his audience who follows the false teachers) will be punished.</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(Jude 24-25)</a:t>
            </a:r>
            <a:r>
              <a:rPr lang="en-US" dirty="0">
                <a:latin typeface="Calibri" panose="020F0502020204030204" pitchFamily="34" charset="0"/>
                <a:ea typeface="Calibri" panose="020F0502020204030204" pitchFamily="34" charset="0"/>
                <a:cs typeface="Times New Roman" panose="02020603050405020304" pitchFamily="18" charset="0"/>
              </a:rPr>
              <a:t> – Despite the dangers along the path, God is able to keep His saints.</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Keep – </a:t>
            </a:r>
            <a:r>
              <a:rPr lang="en-US" i="1" dirty="0" err="1">
                <a:latin typeface="Calibri" panose="020F0502020204030204" pitchFamily="34" charset="0"/>
                <a:ea typeface="Calibri" panose="020F0502020204030204" pitchFamily="34" charset="0"/>
                <a:cs typeface="Times New Roman" panose="02020603050405020304" pitchFamily="18" charset="0"/>
              </a:rPr>
              <a:t>phylasso</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 to guard; preserve; </a:t>
            </a:r>
            <a:r>
              <a:rPr lang="en-US" b="1" dirty="0">
                <a:latin typeface="Calibri" panose="020F0502020204030204" pitchFamily="34" charset="0"/>
                <a:ea typeface="Calibri" panose="020F0502020204030204" pitchFamily="34" charset="0"/>
                <a:cs typeface="Times New Roman" panose="02020603050405020304" pitchFamily="18" charset="0"/>
              </a:rPr>
              <a:t>“to guard a person that he may remain safe” (Strong)</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Timothy 1:12</a:t>
            </a:r>
            <a:r>
              <a:rPr lang="en-US" dirty="0">
                <a:latin typeface="Calibri" panose="020F0502020204030204" pitchFamily="34" charset="0"/>
                <a:ea typeface="Calibri" panose="020F0502020204030204" pitchFamily="34" charset="0"/>
                <a:cs typeface="Times New Roman" panose="02020603050405020304" pitchFamily="18" charset="0"/>
              </a:rPr>
              <a:t> – Paul knew this, and had confidence in God. (Confident God would be able to guard his soul, so as to not fall away, until the final day.)</a:t>
            </a:r>
          </a:p>
          <a:p>
            <a:pPr marL="342900" marR="0" lvl="0" indent="-342900">
              <a:lnSpc>
                <a:spcPct val="107000"/>
              </a:lnSpc>
              <a:spcBef>
                <a:spcPts val="0"/>
              </a:spcBef>
              <a:spcAft>
                <a:spcPts val="80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This doctrine is inspired, and most comforting. However, many have falsely interpreted its very meaning. We must be careful to understand what God means by Him being able to keep us.</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82BB8C-ED2C-421A-A565-5EDB58B32B8F}" type="slidenum">
              <a:rPr lang="en-US" smtClean="0"/>
              <a:t>2</a:t>
            </a:fld>
            <a:endParaRPr lang="en-US"/>
          </a:p>
        </p:txBody>
      </p:sp>
    </p:spTree>
    <p:extLst>
      <p:ext uri="{BB962C8B-B14F-4D97-AF65-F5344CB8AC3E}">
        <p14:creationId xmlns:p14="http://schemas.microsoft.com/office/powerpoint/2010/main" val="2221692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T.U.L.I.P. (5 tenets of Calvinism)</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Total Depravity</a:t>
            </a:r>
          </a:p>
          <a:p>
            <a:pPr marL="742950" marR="0" lvl="1" indent="-285750">
              <a:lnSpc>
                <a:spcPct val="107000"/>
              </a:lnSpc>
              <a:spcBef>
                <a:spcPts val="0"/>
              </a:spcBef>
              <a:spcAft>
                <a:spcPts val="0"/>
              </a:spcAft>
              <a:buFont typeface="+mj-lt"/>
              <a:buAutoNum type="alphaLcPeriod"/>
            </a:pPr>
            <a:r>
              <a:rPr lang="en-US" i="1" dirty="0">
                <a:latin typeface="Calibri" panose="020F0502020204030204" pitchFamily="34" charset="0"/>
                <a:ea typeface="Calibri" panose="020F0502020204030204" pitchFamily="34" charset="0"/>
                <a:cs typeface="Times New Roman" panose="02020603050405020304" pitchFamily="18" charset="0"/>
              </a:rPr>
              <a:t>Every person born is totally depraved in all faculties – mind, body, and spirit. Turning to God is impossible without direct miraculous intervention to change our inherently corrupted hearts.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Ezekiel 18:4, 20</a:t>
            </a:r>
            <a:r>
              <a:rPr lang="en-US" dirty="0">
                <a:latin typeface="Calibri" panose="020F0502020204030204" pitchFamily="34" charset="0"/>
                <a:ea typeface="Calibri" panose="020F0502020204030204" pitchFamily="34" charset="0"/>
                <a:cs typeface="Times New Roman" panose="02020603050405020304" pitchFamily="18" charset="0"/>
              </a:rPr>
              <a:t> – We are not born depraved and in sin. Sin is a deliberate choice.</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Unconditional Election</a:t>
            </a:r>
          </a:p>
          <a:p>
            <a:pPr marL="742950" marR="0" lvl="1" indent="-285750">
              <a:lnSpc>
                <a:spcPct val="107000"/>
              </a:lnSpc>
              <a:spcBef>
                <a:spcPts val="0"/>
              </a:spcBef>
              <a:spcAft>
                <a:spcPts val="0"/>
              </a:spcAft>
              <a:buFont typeface="+mj-lt"/>
              <a:buAutoNum type="alphaLcPeriod"/>
            </a:pPr>
            <a:r>
              <a:rPr lang="en-US" i="1" dirty="0">
                <a:latin typeface="Calibri" panose="020F0502020204030204" pitchFamily="34" charset="0"/>
                <a:ea typeface="Calibri" panose="020F0502020204030204" pitchFamily="34" charset="0"/>
                <a:cs typeface="Times New Roman" panose="02020603050405020304" pitchFamily="18" charset="0"/>
              </a:rPr>
              <a:t>Before time, God, without foreknowledge of any good or evil committed by a person, unconditionally elected men to be saved. All else are unconditionally condemned.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10:34-35</a:t>
            </a:r>
            <a:r>
              <a:rPr lang="en-US" dirty="0">
                <a:latin typeface="Calibri" panose="020F0502020204030204" pitchFamily="34" charset="0"/>
                <a:ea typeface="Calibri" panose="020F0502020204030204" pitchFamily="34" charset="0"/>
                <a:cs typeface="Times New Roman" panose="02020603050405020304" pitchFamily="18" charset="0"/>
              </a:rPr>
              <a:t> – God is not partial. All are judged by the same standard, and therefore have the same conditions.</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Limited Atonement</a:t>
            </a:r>
          </a:p>
          <a:p>
            <a:pPr marL="742950" marR="0" lvl="1" indent="-285750">
              <a:lnSpc>
                <a:spcPct val="107000"/>
              </a:lnSpc>
              <a:spcBef>
                <a:spcPts val="0"/>
              </a:spcBef>
              <a:spcAft>
                <a:spcPts val="0"/>
              </a:spcAft>
              <a:buFont typeface="+mj-lt"/>
              <a:buAutoNum type="alphaLcPeriod"/>
            </a:pPr>
            <a:r>
              <a:rPr lang="en-US" i="1" dirty="0">
                <a:latin typeface="Calibri" panose="020F0502020204030204" pitchFamily="34" charset="0"/>
                <a:ea typeface="Calibri" panose="020F0502020204030204" pitchFamily="34" charset="0"/>
                <a:cs typeface="Times New Roman" panose="02020603050405020304" pitchFamily="18" charset="0"/>
              </a:rPr>
              <a:t>Christ died only for the elect. His shed blood was not for the whole world.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John 2:1-2</a:t>
            </a:r>
            <a:r>
              <a:rPr lang="en-US" dirty="0">
                <a:latin typeface="Calibri" panose="020F0502020204030204" pitchFamily="34" charset="0"/>
                <a:ea typeface="Calibri" panose="020F0502020204030204" pitchFamily="34" charset="0"/>
                <a:cs typeface="Times New Roman" panose="02020603050405020304" pitchFamily="18" charset="0"/>
              </a:rPr>
              <a:t> – God sent Jesus for the whole world.</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Irresistible Grace</a:t>
            </a:r>
          </a:p>
          <a:p>
            <a:pPr marL="742950" marR="0" lvl="1" indent="-285750">
              <a:lnSpc>
                <a:spcPct val="107000"/>
              </a:lnSpc>
              <a:spcBef>
                <a:spcPts val="0"/>
              </a:spcBef>
              <a:spcAft>
                <a:spcPts val="0"/>
              </a:spcAft>
              <a:buFont typeface="+mj-lt"/>
              <a:buAutoNum type="alphaLcPeriod"/>
            </a:pPr>
            <a:r>
              <a:rPr lang="en-US" i="1" dirty="0">
                <a:latin typeface="Calibri" panose="020F0502020204030204" pitchFamily="34" charset="0"/>
                <a:ea typeface="Calibri" panose="020F0502020204030204" pitchFamily="34" charset="0"/>
                <a:cs typeface="Times New Roman" panose="02020603050405020304" pitchFamily="18" charset="0"/>
              </a:rPr>
              <a:t>If one is of the chosen, or elect, God will miraculously work on his heart in a way that is irresistible. One cannot choose to reject God’s gift.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Joshua 24:14-15</a:t>
            </a:r>
            <a:r>
              <a:rPr lang="en-US" dirty="0">
                <a:latin typeface="Calibri" panose="020F0502020204030204" pitchFamily="34" charset="0"/>
                <a:ea typeface="Calibri" panose="020F0502020204030204" pitchFamily="34" charset="0"/>
                <a:cs typeface="Times New Roman" panose="02020603050405020304" pitchFamily="18" charset="0"/>
              </a:rPr>
              <a:t> – If this tenet be true, it makes no sense for Joshua to give a choice to the people.</a:t>
            </a:r>
          </a:p>
          <a:p>
            <a:pPr marL="342900" marR="0" lvl="0" indent="-342900">
              <a:lnSpc>
                <a:spcPct val="107000"/>
              </a:lnSpc>
              <a:spcBef>
                <a:spcPts val="0"/>
              </a:spcBef>
              <a:spcAft>
                <a:spcPts val="0"/>
              </a:spcAft>
              <a:buFont typeface="+mj-lt"/>
              <a:buAutoNum type="alphaUcPeriod"/>
            </a:pPr>
            <a:r>
              <a:rPr lang="en-US" b="1" dirty="0">
                <a:latin typeface="Calibri" panose="020F0502020204030204" pitchFamily="34" charset="0"/>
                <a:ea typeface="Calibri" panose="020F0502020204030204" pitchFamily="34" charset="0"/>
                <a:cs typeface="Times New Roman" panose="02020603050405020304" pitchFamily="18" charset="0"/>
              </a:rPr>
              <a:t>Perseverance of the Saints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i="1" dirty="0">
                <a:latin typeface="Calibri" panose="020F0502020204030204" pitchFamily="34" charset="0"/>
                <a:ea typeface="Calibri" panose="020F0502020204030204" pitchFamily="34" charset="0"/>
                <a:cs typeface="Times New Roman" panose="02020603050405020304" pitchFamily="18" charset="0"/>
              </a:rPr>
              <a:t>Once saved, always saved. Apostasy is impossible. If you are of the elect, you cannot lose your salvation.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Out of the 5, this tenet is most accepted and taught by those who have adapted Calvin’s teaching. They do not always agree with the first 4.</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If one is true, the others must be true.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If one is false, the others must be false.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This is not what Jude was suggesting. His whole epistle suggests the possibility of apostasy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Jude 5</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3:12</a:t>
            </a:r>
            <a:r>
              <a:rPr lang="en-US" dirty="0">
                <a:latin typeface="Calibri" panose="020F0502020204030204" pitchFamily="34" charset="0"/>
                <a:ea typeface="Calibri" panose="020F0502020204030204" pitchFamily="34" charset="0"/>
                <a:cs typeface="Times New Roman" panose="02020603050405020304" pitchFamily="18" charset="0"/>
              </a:rPr>
              <a:t> – We can depart from God.</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12:15</a:t>
            </a:r>
            <a:r>
              <a:rPr lang="en-US" dirty="0">
                <a:latin typeface="Calibri" panose="020F0502020204030204" pitchFamily="34" charset="0"/>
                <a:ea typeface="Calibri" panose="020F0502020204030204" pitchFamily="34" charset="0"/>
                <a:cs typeface="Times New Roman" panose="02020603050405020304" pitchFamily="18" charset="0"/>
              </a:rPr>
              <a:t> – We can fall from grace.</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There are numerous verses that specifically state the contrary to this doctrine. The whole of scripture in general contradicts this doctrine.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John 17:11-19</a:t>
            </a:r>
            <a:r>
              <a:rPr lang="en-US" dirty="0">
                <a:latin typeface="Calibri" panose="020F0502020204030204" pitchFamily="34" charset="0"/>
                <a:ea typeface="Calibri" panose="020F0502020204030204" pitchFamily="34" charset="0"/>
                <a:cs typeface="Times New Roman" panose="02020603050405020304" pitchFamily="18" charset="0"/>
              </a:rPr>
              <a:t> – Jesus’ intercessory prayer to God on His disciples’ behalf.</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God keeping us can be no different. The nature of His “keeping” must be the same for us.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12)</a:t>
            </a:r>
            <a:r>
              <a:rPr lang="en-US" dirty="0">
                <a:latin typeface="Calibri" panose="020F0502020204030204" pitchFamily="34" charset="0"/>
                <a:ea typeface="Calibri" panose="020F0502020204030204" pitchFamily="34" charset="0"/>
                <a:cs typeface="Times New Roman" panose="02020603050405020304" pitchFamily="18" charset="0"/>
              </a:rPr>
              <a:t> – does not take away free-will. We can fall away despite His effort in “keeping” us.</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17)</a:t>
            </a:r>
            <a:r>
              <a:rPr lang="en-US" dirty="0">
                <a:latin typeface="Calibri" panose="020F0502020204030204" pitchFamily="34" charset="0"/>
                <a:ea typeface="Calibri" panose="020F0502020204030204" pitchFamily="34" charset="0"/>
                <a:cs typeface="Times New Roman" panose="02020603050405020304" pitchFamily="18" charset="0"/>
              </a:rPr>
              <a:t> – directly related to His word which only positively affects those who allow it to.</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Jude says God is able to keep us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Jude 24),</a:t>
            </a:r>
            <a:r>
              <a:rPr lang="en-US" dirty="0">
                <a:latin typeface="Calibri" panose="020F0502020204030204" pitchFamily="34" charset="0"/>
                <a:ea typeface="Calibri" panose="020F0502020204030204" pitchFamily="34" charset="0"/>
                <a:cs typeface="Times New Roman" panose="02020603050405020304" pitchFamily="18" charset="0"/>
              </a:rPr>
              <a:t> but that is not the entire equation.</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We must </a:t>
            </a:r>
            <a:r>
              <a:rPr lang="en-US" b="1" dirty="0">
                <a:latin typeface="Calibri" panose="020F0502020204030204" pitchFamily="34" charset="0"/>
                <a:ea typeface="Calibri" panose="020F0502020204030204" pitchFamily="34" charset="0"/>
                <a:cs typeface="Times New Roman" panose="02020603050405020304" pitchFamily="18" charset="0"/>
              </a:rPr>
              <a:t>keep ourselves</a:t>
            </a:r>
            <a:r>
              <a:rPr lang="en-US" dirty="0">
                <a:latin typeface="Calibri" panose="020F0502020204030204" pitchFamily="34" charset="0"/>
                <a:ea typeface="Calibri" panose="020F0502020204030204" pitchFamily="34" charset="0"/>
                <a:cs typeface="Times New Roman" panose="02020603050405020304" pitchFamily="18" charset="0"/>
              </a:rPr>
              <a:t> in His love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Jude 20-21).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In God’s word are several explanations about how He “keeps” us.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82BB8C-ED2C-421A-A565-5EDB58B32B8F}" type="slidenum">
              <a:rPr lang="en-US" smtClean="0"/>
              <a:t>3</a:t>
            </a:fld>
            <a:endParaRPr lang="en-US"/>
          </a:p>
        </p:txBody>
      </p:sp>
    </p:spTree>
    <p:extLst>
      <p:ext uri="{BB962C8B-B14F-4D97-AF65-F5344CB8AC3E}">
        <p14:creationId xmlns:p14="http://schemas.microsoft.com/office/powerpoint/2010/main" val="1505846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God’s Means of Keeping Us</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His Word</a:t>
            </a: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“Sanctify them by Your truth. Your word is truth” (John 17:17).</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20:32</a:t>
            </a:r>
            <a:r>
              <a:rPr lang="en-US" dirty="0">
                <a:latin typeface="Calibri" panose="020F0502020204030204" pitchFamily="34" charset="0"/>
                <a:ea typeface="Calibri" panose="020F0502020204030204" pitchFamily="34" charset="0"/>
                <a:cs typeface="Times New Roman" panose="02020603050405020304" pitchFamily="18" charset="0"/>
              </a:rPr>
              <a:t> – study of the word strengthens us, and allows us the proper tools to obey God. This leads to our inheritance. (Paul to Ephesian elders.)</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Timothy 2:15</a:t>
            </a:r>
            <a:r>
              <a:rPr lang="en-US" dirty="0">
                <a:latin typeface="Calibri" panose="020F0502020204030204" pitchFamily="34" charset="0"/>
                <a:ea typeface="Calibri" panose="020F0502020204030204" pitchFamily="34" charset="0"/>
                <a:cs typeface="Times New Roman" panose="02020603050405020304" pitchFamily="18" charset="0"/>
              </a:rPr>
              <a:t> – Study of God’s word is necessary in order to be approved of God.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(“Study to shew thyself approved” KJV</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Psalm 119:11,105,130,133</a:t>
            </a:r>
            <a:r>
              <a:rPr lang="en-US" dirty="0">
                <a:latin typeface="Calibri" panose="020F0502020204030204" pitchFamily="34" charset="0"/>
                <a:ea typeface="Calibri" panose="020F0502020204030204" pitchFamily="34" charset="0"/>
                <a:cs typeface="Times New Roman" panose="02020603050405020304" pitchFamily="18" charset="0"/>
              </a:rPr>
              <a:t> – any guidance we need, or can expect, will come from God’s word. It is the map to heaven, and is always up to date.</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His Church</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10:24-25</a:t>
            </a:r>
            <a:r>
              <a:rPr lang="en-US" dirty="0">
                <a:latin typeface="Calibri" panose="020F0502020204030204" pitchFamily="34" charset="0"/>
                <a:ea typeface="Calibri" panose="020F0502020204030204" pitchFamily="34" charset="0"/>
                <a:cs typeface="Times New Roman" panose="02020603050405020304" pitchFamily="18" charset="0"/>
              </a:rPr>
              <a:t> – The assembly was designed by God in part for our benefit. He preserves us by it.</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Peter 5:2-3; Hebrews 13:7, 17</a:t>
            </a:r>
            <a:r>
              <a:rPr lang="en-US" dirty="0">
                <a:latin typeface="Calibri" panose="020F0502020204030204" pitchFamily="34" charset="0"/>
                <a:ea typeface="Calibri" panose="020F0502020204030204" pitchFamily="34" charset="0"/>
                <a:cs typeface="Times New Roman" panose="02020603050405020304" pitchFamily="18" charset="0"/>
              </a:rPr>
              <a:t> – The eldership, and local congregation, provides accountability. (God knows it helps to have others hold us accountable.)</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Prayer</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Revelation 5:8</a:t>
            </a:r>
            <a:r>
              <a:rPr lang="en-US" dirty="0">
                <a:latin typeface="Calibri" panose="020F0502020204030204" pitchFamily="34" charset="0"/>
                <a:ea typeface="Calibri" panose="020F0502020204030204" pitchFamily="34" charset="0"/>
                <a:cs typeface="Times New Roman" panose="02020603050405020304" pitchFamily="18" charset="0"/>
              </a:rPr>
              <a:t> – Prayer is unfortunately an underrated tool given us by God.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Prayer is powerful, and should be used!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It is our only means of communicating our thoughts with God. Our prayers ascend directly to His throne!</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Thessalonians 5:17</a:t>
            </a:r>
            <a:r>
              <a:rPr lang="en-US" dirty="0">
                <a:latin typeface="Calibri" panose="020F0502020204030204" pitchFamily="34" charset="0"/>
                <a:ea typeface="Calibri" panose="020F0502020204030204" pitchFamily="34" charset="0"/>
                <a:cs typeface="Times New Roman" panose="02020603050405020304" pitchFamily="18" charset="0"/>
              </a:rPr>
              <a:t> – Prayer is commanded by God because it is one of the ways He keeps us from stumbling!</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Prayer and providence are closely related. Many of God’s answered prayers are His work in providence.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Providence</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Corinthians 10:13; Matthew 26:40-41</a:t>
            </a:r>
            <a:r>
              <a:rPr lang="en-US" dirty="0">
                <a:latin typeface="Calibri" panose="020F0502020204030204" pitchFamily="34" charset="0"/>
                <a:ea typeface="Calibri" panose="020F0502020204030204" pitchFamily="34" charset="0"/>
                <a:cs typeface="Times New Roman" panose="02020603050405020304" pitchFamily="18" charset="0"/>
              </a:rPr>
              <a:t> – We pray that God will provide a way of escape in temptation. He always does! (</a:t>
            </a:r>
            <a:r>
              <a:rPr lang="en-US" b="1" dirty="0">
                <a:latin typeface="Calibri" panose="020F0502020204030204" pitchFamily="34" charset="0"/>
                <a:ea typeface="Calibri" panose="020F0502020204030204" pitchFamily="34" charset="0"/>
                <a:cs typeface="Times New Roman" panose="02020603050405020304" pitchFamily="18" charset="0"/>
              </a:rPr>
              <a:t>We need to look for it!</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Colossians 4:2-4; James 4:17</a:t>
            </a:r>
            <a:r>
              <a:rPr lang="en-US" dirty="0">
                <a:latin typeface="Calibri" panose="020F0502020204030204" pitchFamily="34" charset="0"/>
                <a:ea typeface="Calibri" panose="020F0502020204030204" pitchFamily="34" charset="0"/>
                <a:cs typeface="Times New Roman" panose="02020603050405020304" pitchFamily="18" charset="0"/>
              </a:rPr>
              <a:t> – We must pray to God for opportunities to teach others His word, and do His will. We must take advantage of the opportunities He presents us with through His providence.</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His Longsuffering</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John 1:8-2:1</a:t>
            </a:r>
            <a:r>
              <a:rPr lang="en-US" dirty="0">
                <a:latin typeface="Calibri" panose="020F0502020204030204" pitchFamily="34" charset="0"/>
                <a:ea typeface="Calibri" panose="020F0502020204030204" pitchFamily="34" charset="0"/>
                <a:cs typeface="Times New Roman" panose="02020603050405020304" pitchFamily="18" charset="0"/>
              </a:rPr>
              <a:t> – Christians are not to sin, but if they fall short they must ask God for forgiveness.</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Some do not come to repentance immediately.</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Because God has not come yet, they still have opportunity to repent. This is a provision from God.</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Peter 3:14-15</a:t>
            </a:r>
            <a:r>
              <a:rPr lang="en-US" dirty="0">
                <a:latin typeface="Calibri" panose="020F0502020204030204" pitchFamily="34" charset="0"/>
                <a:ea typeface="Calibri" panose="020F0502020204030204" pitchFamily="34" charset="0"/>
                <a:cs typeface="Times New Roman" panose="02020603050405020304" pitchFamily="18" charset="0"/>
              </a:rPr>
              <a:t> – We must be quick to repent, and make our lives right with Him. Every second the Lord delays His coming is a provision for you to be saved, or stay saved.</a:t>
            </a:r>
          </a:p>
          <a:p>
            <a:pPr marL="742950" marR="0" lvl="1" indent="-285750">
              <a:lnSpc>
                <a:spcPct val="107000"/>
              </a:lnSpc>
              <a:spcBef>
                <a:spcPts val="0"/>
              </a:spcBef>
              <a:spcAft>
                <a:spcPts val="80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3:8-10</a:t>
            </a:r>
            <a:r>
              <a:rPr lang="en-US" dirty="0">
                <a:latin typeface="Calibri" panose="020F0502020204030204" pitchFamily="34" charset="0"/>
                <a:ea typeface="Calibri" panose="020F0502020204030204" pitchFamily="34" charset="0"/>
                <a:cs typeface="Times New Roman" panose="02020603050405020304" pitchFamily="18" charset="0"/>
              </a:rPr>
              <a:t> – God’s longsuffering will not last forever. The great day is coming!</a:t>
            </a:r>
          </a:p>
          <a:p>
            <a:endParaRPr lang="en-US" dirty="0"/>
          </a:p>
        </p:txBody>
      </p:sp>
      <p:sp>
        <p:nvSpPr>
          <p:cNvPr id="4" name="Slide Number Placeholder 3"/>
          <p:cNvSpPr>
            <a:spLocks noGrp="1"/>
          </p:cNvSpPr>
          <p:nvPr>
            <p:ph type="sldNum" sz="quarter" idx="10"/>
          </p:nvPr>
        </p:nvSpPr>
        <p:spPr/>
        <p:txBody>
          <a:bodyPr/>
          <a:lstStyle/>
          <a:p>
            <a:fld id="{BD82BB8C-ED2C-421A-A565-5EDB58B32B8F}" type="slidenum">
              <a:rPr lang="en-US" smtClean="0"/>
              <a:t>4</a:t>
            </a:fld>
            <a:endParaRPr lang="en-US"/>
          </a:p>
        </p:txBody>
      </p:sp>
    </p:spTree>
    <p:extLst>
      <p:ext uri="{BB962C8B-B14F-4D97-AF65-F5344CB8AC3E}">
        <p14:creationId xmlns:p14="http://schemas.microsoft.com/office/powerpoint/2010/main" val="3562105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God did not offer us salvation with impossible expectations.</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What He expects us to be and do we can accomplish, but only through the provisions He has given us.</a:t>
            </a:r>
          </a:p>
          <a:p>
            <a:pPr marL="342900" marR="0" lvl="0" indent="-342900">
              <a:lnSpc>
                <a:spcPct val="107000"/>
              </a:lnSpc>
              <a:spcBef>
                <a:spcPts val="0"/>
              </a:spcBef>
              <a:spcAft>
                <a:spcPts val="80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God wants us to be saved, and so He keeps us. We must be aware of how He does so, and take advantage!</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82BB8C-ED2C-421A-A565-5EDB58B32B8F}" type="slidenum">
              <a:rPr lang="en-US" smtClean="0"/>
              <a:t>5</a:t>
            </a:fld>
            <a:endParaRPr lang="en-US"/>
          </a:p>
        </p:txBody>
      </p:sp>
    </p:spTree>
    <p:extLst>
      <p:ext uri="{BB962C8B-B14F-4D97-AF65-F5344CB8AC3E}">
        <p14:creationId xmlns:p14="http://schemas.microsoft.com/office/powerpoint/2010/main" val="2758337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FB01A06-33ED-4C03-9277-259F506CE1CB}" type="datetimeFigureOut">
              <a:rPr lang="en-US" smtClean="0"/>
              <a:t>6/12/2016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69FE81-5C5B-4A10-8C7D-851FCC93E0E7}" type="slidenum">
              <a:rPr lang="en-US" smtClean="0"/>
              <a:t>‹#›</a:t>
            </a:fld>
            <a:endParaRPr lang="en-US"/>
          </a:p>
        </p:txBody>
      </p:sp>
    </p:spTree>
    <p:extLst>
      <p:ext uri="{BB962C8B-B14F-4D97-AF65-F5344CB8AC3E}">
        <p14:creationId xmlns:p14="http://schemas.microsoft.com/office/powerpoint/2010/main" val="10128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B01A06-33ED-4C03-9277-259F506CE1CB}" type="datetimeFigureOut">
              <a:rPr lang="en-US" smtClean="0"/>
              <a:t>6/12/2016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69FE81-5C5B-4A10-8C7D-851FCC93E0E7}" type="slidenum">
              <a:rPr lang="en-US" smtClean="0"/>
              <a:t>‹#›</a:t>
            </a:fld>
            <a:endParaRPr lang="en-US"/>
          </a:p>
        </p:txBody>
      </p:sp>
    </p:spTree>
    <p:extLst>
      <p:ext uri="{BB962C8B-B14F-4D97-AF65-F5344CB8AC3E}">
        <p14:creationId xmlns:p14="http://schemas.microsoft.com/office/powerpoint/2010/main" val="508672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B01A06-33ED-4C03-9277-259F506CE1CB}" type="datetimeFigureOut">
              <a:rPr lang="en-US" smtClean="0"/>
              <a:t>6/12/2016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69FE81-5C5B-4A10-8C7D-851FCC93E0E7}" type="slidenum">
              <a:rPr lang="en-US" smtClean="0"/>
              <a:t>‹#›</a:t>
            </a:fld>
            <a:endParaRPr lang="en-US"/>
          </a:p>
        </p:txBody>
      </p:sp>
    </p:spTree>
    <p:extLst>
      <p:ext uri="{BB962C8B-B14F-4D97-AF65-F5344CB8AC3E}">
        <p14:creationId xmlns:p14="http://schemas.microsoft.com/office/powerpoint/2010/main" val="66356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B01A06-33ED-4C03-9277-259F506CE1CB}" type="datetimeFigureOut">
              <a:rPr lang="en-US" smtClean="0"/>
              <a:t>6/12/2016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69FE81-5C5B-4A10-8C7D-851FCC93E0E7}" type="slidenum">
              <a:rPr lang="en-US" smtClean="0"/>
              <a:t>‹#›</a:t>
            </a:fld>
            <a:endParaRPr lang="en-US"/>
          </a:p>
        </p:txBody>
      </p:sp>
    </p:spTree>
    <p:extLst>
      <p:ext uri="{BB962C8B-B14F-4D97-AF65-F5344CB8AC3E}">
        <p14:creationId xmlns:p14="http://schemas.microsoft.com/office/powerpoint/2010/main" val="978312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FB01A06-33ED-4C03-9277-259F506CE1CB}" type="datetimeFigureOut">
              <a:rPr lang="en-US" smtClean="0"/>
              <a:t>6/12/2016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69FE81-5C5B-4A10-8C7D-851FCC93E0E7}" type="slidenum">
              <a:rPr lang="en-US" smtClean="0"/>
              <a:t>‹#›</a:t>
            </a:fld>
            <a:endParaRPr lang="en-US"/>
          </a:p>
        </p:txBody>
      </p:sp>
    </p:spTree>
    <p:extLst>
      <p:ext uri="{BB962C8B-B14F-4D97-AF65-F5344CB8AC3E}">
        <p14:creationId xmlns:p14="http://schemas.microsoft.com/office/powerpoint/2010/main" val="935584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B01A06-33ED-4C03-9277-259F506CE1CB}" type="datetimeFigureOut">
              <a:rPr lang="en-US" smtClean="0"/>
              <a:t>6/12/2016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69FE81-5C5B-4A10-8C7D-851FCC93E0E7}" type="slidenum">
              <a:rPr lang="en-US" smtClean="0"/>
              <a:t>‹#›</a:t>
            </a:fld>
            <a:endParaRPr lang="en-US"/>
          </a:p>
        </p:txBody>
      </p:sp>
    </p:spTree>
    <p:extLst>
      <p:ext uri="{BB962C8B-B14F-4D97-AF65-F5344CB8AC3E}">
        <p14:creationId xmlns:p14="http://schemas.microsoft.com/office/powerpoint/2010/main" val="3504412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B01A06-33ED-4C03-9277-259F506CE1CB}" type="datetimeFigureOut">
              <a:rPr lang="en-US" smtClean="0"/>
              <a:t>6/12/2016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69FE81-5C5B-4A10-8C7D-851FCC93E0E7}" type="slidenum">
              <a:rPr lang="en-US" smtClean="0"/>
              <a:t>‹#›</a:t>
            </a:fld>
            <a:endParaRPr lang="en-US"/>
          </a:p>
        </p:txBody>
      </p:sp>
    </p:spTree>
    <p:extLst>
      <p:ext uri="{BB962C8B-B14F-4D97-AF65-F5344CB8AC3E}">
        <p14:creationId xmlns:p14="http://schemas.microsoft.com/office/powerpoint/2010/main" val="869399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FB01A06-33ED-4C03-9277-259F506CE1CB}" type="datetimeFigureOut">
              <a:rPr lang="en-US" smtClean="0"/>
              <a:t>6/12/2016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69FE81-5C5B-4A10-8C7D-851FCC93E0E7}" type="slidenum">
              <a:rPr lang="en-US" smtClean="0"/>
              <a:t>‹#›</a:t>
            </a:fld>
            <a:endParaRPr lang="en-US"/>
          </a:p>
        </p:txBody>
      </p:sp>
    </p:spTree>
    <p:extLst>
      <p:ext uri="{BB962C8B-B14F-4D97-AF65-F5344CB8AC3E}">
        <p14:creationId xmlns:p14="http://schemas.microsoft.com/office/powerpoint/2010/main" val="60071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01A06-33ED-4C03-9277-259F506CE1CB}" type="datetimeFigureOut">
              <a:rPr lang="en-US" smtClean="0"/>
              <a:t>6/12/2016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69FE81-5C5B-4A10-8C7D-851FCC93E0E7}" type="slidenum">
              <a:rPr lang="en-US" smtClean="0"/>
              <a:t>‹#›</a:t>
            </a:fld>
            <a:endParaRPr lang="en-US"/>
          </a:p>
        </p:txBody>
      </p:sp>
    </p:spTree>
    <p:extLst>
      <p:ext uri="{BB962C8B-B14F-4D97-AF65-F5344CB8AC3E}">
        <p14:creationId xmlns:p14="http://schemas.microsoft.com/office/powerpoint/2010/main" val="1435988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FB01A06-33ED-4C03-9277-259F506CE1CB}" type="datetimeFigureOut">
              <a:rPr lang="en-US" smtClean="0"/>
              <a:t>6/12/2016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69FE81-5C5B-4A10-8C7D-851FCC93E0E7}" type="slidenum">
              <a:rPr lang="en-US" smtClean="0"/>
              <a:t>‹#›</a:t>
            </a:fld>
            <a:endParaRPr lang="en-US"/>
          </a:p>
        </p:txBody>
      </p:sp>
    </p:spTree>
    <p:extLst>
      <p:ext uri="{BB962C8B-B14F-4D97-AF65-F5344CB8AC3E}">
        <p14:creationId xmlns:p14="http://schemas.microsoft.com/office/powerpoint/2010/main" val="1633348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FB01A06-33ED-4C03-9277-259F506CE1CB}" type="datetimeFigureOut">
              <a:rPr lang="en-US" smtClean="0"/>
              <a:t>6/12/2016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69FE81-5C5B-4A10-8C7D-851FCC93E0E7}" type="slidenum">
              <a:rPr lang="en-US" smtClean="0"/>
              <a:t>‹#›</a:t>
            </a:fld>
            <a:endParaRPr lang="en-US"/>
          </a:p>
        </p:txBody>
      </p:sp>
    </p:spTree>
    <p:extLst>
      <p:ext uri="{BB962C8B-B14F-4D97-AF65-F5344CB8AC3E}">
        <p14:creationId xmlns:p14="http://schemas.microsoft.com/office/powerpoint/2010/main" val="2492491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01A06-33ED-4C03-9277-259F506CE1CB}" type="datetimeFigureOut">
              <a:rPr lang="en-US" smtClean="0"/>
              <a:t>6/12/2016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9FE81-5C5B-4A10-8C7D-851FCC93E0E7}" type="slidenum">
              <a:rPr lang="en-US" smtClean="0"/>
              <a:t>‹#›</a:t>
            </a:fld>
            <a:endParaRPr lang="en-US"/>
          </a:p>
        </p:txBody>
      </p:sp>
    </p:spTree>
    <p:extLst>
      <p:ext uri="{BB962C8B-B14F-4D97-AF65-F5344CB8AC3E}">
        <p14:creationId xmlns:p14="http://schemas.microsoft.com/office/powerpoint/2010/main" val="25579003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1381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54329"/>
            <a:ext cx="7772400" cy="2387600"/>
          </a:xfrm>
        </p:spPr>
        <p:txBody>
          <a:bodyPr>
            <a:noAutofit/>
          </a:bodyPr>
          <a:lstStyle/>
          <a:p>
            <a:r>
              <a:rPr lang="en-US" sz="9600" dirty="0" smtClean="0">
                <a:solidFill>
                  <a:schemeClr val="bg1"/>
                </a:solidFill>
                <a:latin typeface="Brush Script MT" panose="03060802040406070304" pitchFamily="66" charset="0"/>
              </a:rPr>
              <a:t>He Is Able To Keep You</a:t>
            </a:r>
            <a:endParaRPr lang="en-US" sz="9600" dirty="0">
              <a:solidFill>
                <a:schemeClr val="bg1"/>
              </a:solidFill>
              <a:latin typeface="Brush Script MT" panose="03060802040406070304" pitchFamily="66" charset="0"/>
            </a:endParaRPr>
          </a:p>
        </p:txBody>
      </p:sp>
      <p:sp>
        <p:nvSpPr>
          <p:cNvPr id="3" name="Subtitle 2"/>
          <p:cNvSpPr>
            <a:spLocks noGrp="1"/>
          </p:cNvSpPr>
          <p:nvPr>
            <p:ph type="subTitle" idx="1"/>
          </p:nvPr>
        </p:nvSpPr>
        <p:spPr>
          <a:xfrm>
            <a:off x="1143000" y="4529502"/>
            <a:ext cx="6858000" cy="1655762"/>
          </a:xfrm>
        </p:spPr>
        <p:txBody>
          <a:bodyPr>
            <a:normAutofit/>
          </a:bodyPr>
          <a:lstStyle/>
          <a:p>
            <a:r>
              <a:rPr lang="en-US" sz="4400" b="1" i="1" dirty="0" smtClean="0">
                <a:solidFill>
                  <a:schemeClr val="bg1"/>
                </a:solidFill>
              </a:rPr>
              <a:t>Jude 24-25</a:t>
            </a:r>
            <a:endParaRPr lang="en-US" sz="4400" b="1" i="1" dirty="0">
              <a:solidFill>
                <a:schemeClr val="bg1"/>
              </a:solidFill>
            </a:endParaRPr>
          </a:p>
        </p:txBody>
      </p:sp>
    </p:spTree>
    <p:extLst>
      <p:ext uri="{BB962C8B-B14F-4D97-AF65-F5344CB8AC3E}">
        <p14:creationId xmlns:p14="http://schemas.microsoft.com/office/powerpoint/2010/main" val="324892187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solidFill>
                  <a:schemeClr val="bg1"/>
                </a:solidFill>
                <a:latin typeface="Brush Script MT" panose="03060802040406070304" pitchFamily="66" charset="0"/>
              </a:rPr>
              <a:t>T.U.L.I.P. </a:t>
            </a:r>
            <a:r>
              <a:rPr lang="en-US" dirty="0" smtClean="0">
                <a:solidFill>
                  <a:schemeClr val="bg1"/>
                </a:solidFill>
              </a:rPr>
              <a:t>(Calvinism)</a:t>
            </a:r>
            <a:endParaRPr lang="en-US"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US" sz="4400" b="1" dirty="0" smtClean="0">
                <a:solidFill>
                  <a:schemeClr val="bg1"/>
                </a:solidFill>
              </a:rPr>
              <a:t>T</a:t>
            </a:r>
            <a:r>
              <a:rPr lang="en-US" sz="3600" dirty="0" smtClean="0">
                <a:solidFill>
                  <a:schemeClr val="bg1"/>
                </a:solidFill>
              </a:rPr>
              <a:t>otal Depravity – </a:t>
            </a:r>
            <a:r>
              <a:rPr lang="en-US" sz="3200" i="1" dirty="0" smtClean="0">
                <a:solidFill>
                  <a:schemeClr val="bg1"/>
                </a:solidFill>
              </a:rPr>
              <a:t>Ezekiel 18:4, 20</a:t>
            </a:r>
          </a:p>
          <a:p>
            <a:pPr marL="0" indent="0">
              <a:buNone/>
            </a:pPr>
            <a:r>
              <a:rPr lang="en-US" sz="4400" b="1" dirty="0" smtClean="0">
                <a:solidFill>
                  <a:schemeClr val="bg1"/>
                </a:solidFill>
              </a:rPr>
              <a:t>U</a:t>
            </a:r>
            <a:r>
              <a:rPr lang="en-US" sz="3600" dirty="0" smtClean="0">
                <a:solidFill>
                  <a:schemeClr val="bg1"/>
                </a:solidFill>
              </a:rPr>
              <a:t>nconditional Election – </a:t>
            </a:r>
            <a:r>
              <a:rPr lang="en-US" sz="3200" i="1" dirty="0" smtClean="0">
                <a:solidFill>
                  <a:schemeClr val="bg1"/>
                </a:solidFill>
              </a:rPr>
              <a:t>Acts 10:34-35</a:t>
            </a:r>
          </a:p>
          <a:p>
            <a:pPr marL="0" indent="0">
              <a:buNone/>
            </a:pPr>
            <a:r>
              <a:rPr lang="en-US" sz="4400" b="1" dirty="0" smtClean="0">
                <a:solidFill>
                  <a:schemeClr val="bg1"/>
                </a:solidFill>
              </a:rPr>
              <a:t>L</a:t>
            </a:r>
            <a:r>
              <a:rPr lang="en-US" sz="3600" dirty="0" smtClean="0">
                <a:solidFill>
                  <a:schemeClr val="bg1"/>
                </a:solidFill>
              </a:rPr>
              <a:t>imited Atonement – </a:t>
            </a:r>
            <a:r>
              <a:rPr lang="en-US" sz="3200" i="1" dirty="0" smtClean="0">
                <a:solidFill>
                  <a:schemeClr val="bg1"/>
                </a:solidFill>
              </a:rPr>
              <a:t>1 John 2:1-2</a:t>
            </a:r>
          </a:p>
          <a:p>
            <a:pPr marL="0" indent="0">
              <a:buNone/>
            </a:pPr>
            <a:r>
              <a:rPr lang="en-US" sz="4400" b="1" dirty="0" smtClean="0">
                <a:solidFill>
                  <a:schemeClr val="bg1"/>
                </a:solidFill>
              </a:rPr>
              <a:t>I</a:t>
            </a:r>
            <a:r>
              <a:rPr lang="en-US" sz="3600" dirty="0" smtClean="0">
                <a:solidFill>
                  <a:schemeClr val="bg1"/>
                </a:solidFill>
              </a:rPr>
              <a:t>rresistible Grace – </a:t>
            </a:r>
            <a:r>
              <a:rPr lang="en-US" sz="3200" i="1" dirty="0" smtClean="0">
                <a:solidFill>
                  <a:schemeClr val="bg1"/>
                </a:solidFill>
              </a:rPr>
              <a:t>Joshua 24:14-15</a:t>
            </a:r>
          </a:p>
          <a:p>
            <a:pPr marL="0" indent="0">
              <a:buNone/>
            </a:pPr>
            <a:r>
              <a:rPr lang="en-US" sz="4400" b="1" dirty="0" smtClean="0">
                <a:solidFill>
                  <a:schemeClr val="bg1"/>
                </a:solidFill>
              </a:rPr>
              <a:t>P</a:t>
            </a:r>
            <a:r>
              <a:rPr lang="en-US" sz="3600" dirty="0" smtClean="0">
                <a:solidFill>
                  <a:schemeClr val="bg1"/>
                </a:solidFill>
              </a:rPr>
              <a:t>erseverance of the Saints –              </a:t>
            </a:r>
            <a:r>
              <a:rPr lang="en-US" sz="3200" i="1" dirty="0" smtClean="0">
                <a:solidFill>
                  <a:schemeClr val="bg1"/>
                </a:solidFill>
              </a:rPr>
              <a:t>Hebrews 3:12; 12:15; John 17:11-19</a:t>
            </a:r>
            <a:endParaRPr lang="en-US" sz="3600" i="1" dirty="0">
              <a:solidFill>
                <a:schemeClr val="bg1"/>
              </a:solidFill>
            </a:endParaRPr>
          </a:p>
        </p:txBody>
      </p:sp>
    </p:spTree>
    <p:extLst>
      <p:ext uri="{BB962C8B-B14F-4D97-AF65-F5344CB8AC3E}">
        <p14:creationId xmlns:p14="http://schemas.microsoft.com/office/powerpoint/2010/main" val="24427520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solidFill>
                  <a:schemeClr val="bg1"/>
                </a:solidFill>
                <a:latin typeface="Brush Script MT" panose="03060802040406070304" pitchFamily="66" charset="0"/>
              </a:rPr>
              <a:t>God’s Means of Keeping Us</a:t>
            </a:r>
            <a:endParaRPr lang="en-US" dirty="0">
              <a:solidFill>
                <a:schemeClr val="bg1"/>
              </a:solidFill>
            </a:endParaRPr>
          </a:p>
        </p:txBody>
      </p:sp>
      <p:sp>
        <p:nvSpPr>
          <p:cNvPr id="3" name="Content Placeholder 2"/>
          <p:cNvSpPr>
            <a:spLocks noGrp="1"/>
          </p:cNvSpPr>
          <p:nvPr>
            <p:ph idx="1"/>
          </p:nvPr>
        </p:nvSpPr>
        <p:spPr>
          <a:xfrm>
            <a:off x="628650" y="1825624"/>
            <a:ext cx="7886700" cy="4758055"/>
          </a:xfrm>
        </p:spPr>
        <p:txBody>
          <a:bodyPr>
            <a:normAutofit lnSpcReduction="10000"/>
          </a:bodyPr>
          <a:lstStyle/>
          <a:p>
            <a:pPr marL="0" indent="0">
              <a:buNone/>
            </a:pPr>
            <a:r>
              <a:rPr lang="en-US" sz="3600" b="1" dirty="0" smtClean="0">
                <a:solidFill>
                  <a:schemeClr val="bg1"/>
                </a:solidFill>
              </a:rPr>
              <a:t>His Word – </a:t>
            </a:r>
            <a:r>
              <a:rPr lang="en-US" sz="3200" i="1" dirty="0" smtClean="0">
                <a:solidFill>
                  <a:schemeClr val="bg1"/>
                </a:solidFill>
              </a:rPr>
              <a:t>Acts 20:32; 2 Timothy 2:15;       Psalm 119:11, 105, 130, 133</a:t>
            </a:r>
          </a:p>
          <a:p>
            <a:pPr marL="0" indent="0">
              <a:buNone/>
            </a:pPr>
            <a:r>
              <a:rPr lang="en-US" sz="3600" b="1" dirty="0" smtClean="0">
                <a:solidFill>
                  <a:schemeClr val="bg1"/>
                </a:solidFill>
              </a:rPr>
              <a:t>His Church </a:t>
            </a:r>
            <a:r>
              <a:rPr lang="en-US" sz="3200" i="1" dirty="0" smtClean="0">
                <a:solidFill>
                  <a:schemeClr val="bg1"/>
                </a:solidFill>
              </a:rPr>
              <a:t>– Hebrews 10:24-25;                      1 Peter 5:2-3; Hebrews 13:7, 17</a:t>
            </a:r>
          </a:p>
          <a:p>
            <a:pPr marL="0" indent="0">
              <a:buNone/>
            </a:pPr>
            <a:r>
              <a:rPr lang="en-US" sz="3600" b="1" dirty="0" smtClean="0">
                <a:solidFill>
                  <a:schemeClr val="bg1"/>
                </a:solidFill>
              </a:rPr>
              <a:t>Prayer</a:t>
            </a:r>
            <a:r>
              <a:rPr lang="en-US" sz="3200" i="1" dirty="0" smtClean="0">
                <a:solidFill>
                  <a:schemeClr val="bg1"/>
                </a:solidFill>
              </a:rPr>
              <a:t> – Revelation 5:8; 1 Thessalonians 5:17</a:t>
            </a:r>
          </a:p>
          <a:p>
            <a:pPr marL="0" indent="0">
              <a:buNone/>
            </a:pPr>
            <a:r>
              <a:rPr lang="en-US" sz="3600" b="1" dirty="0" smtClean="0">
                <a:solidFill>
                  <a:schemeClr val="bg1"/>
                </a:solidFill>
              </a:rPr>
              <a:t>Providence</a:t>
            </a:r>
            <a:r>
              <a:rPr lang="en-US" sz="3200" i="1" dirty="0" smtClean="0">
                <a:solidFill>
                  <a:schemeClr val="bg1"/>
                </a:solidFill>
              </a:rPr>
              <a:t> – 1 Corinthians 10:13;           Matthew 26:40-41; Colossians 4:2-4;       James 4:17</a:t>
            </a:r>
          </a:p>
          <a:p>
            <a:pPr marL="0" indent="0">
              <a:buNone/>
            </a:pPr>
            <a:r>
              <a:rPr lang="en-US" sz="3600" b="1" dirty="0" smtClean="0">
                <a:solidFill>
                  <a:schemeClr val="bg1"/>
                </a:solidFill>
              </a:rPr>
              <a:t>His Longsuffering </a:t>
            </a:r>
            <a:r>
              <a:rPr lang="en-US" sz="3200" i="1" dirty="0" smtClean="0">
                <a:solidFill>
                  <a:schemeClr val="bg1"/>
                </a:solidFill>
              </a:rPr>
              <a:t>– 1 John 1:8-2:1;                      2 Peter 3:14-15</a:t>
            </a:r>
            <a:endParaRPr lang="en-US" sz="3200" i="1" dirty="0">
              <a:solidFill>
                <a:schemeClr val="bg1"/>
              </a:solidFill>
            </a:endParaRPr>
          </a:p>
        </p:txBody>
      </p:sp>
    </p:spTree>
    <p:extLst>
      <p:ext uri="{BB962C8B-B14F-4D97-AF65-F5344CB8AC3E}">
        <p14:creationId xmlns:p14="http://schemas.microsoft.com/office/powerpoint/2010/main" val="15665714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54329"/>
            <a:ext cx="7772400" cy="2387600"/>
          </a:xfrm>
        </p:spPr>
        <p:txBody>
          <a:bodyPr>
            <a:noAutofit/>
          </a:bodyPr>
          <a:lstStyle/>
          <a:p>
            <a:r>
              <a:rPr lang="en-US" sz="9600" dirty="0" smtClean="0">
                <a:solidFill>
                  <a:schemeClr val="bg1"/>
                </a:solidFill>
                <a:latin typeface="Brush Script MT" panose="03060802040406070304" pitchFamily="66" charset="0"/>
              </a:rPr>
              <a:t>He Is Able To Keep You</a:t>
            </a:r>
            <a:endParaRPr lang="en-US" sz="9600" dirty="0">
              <a:solidFill>
                <a:schemeClr val="bg1"/>
              </a:solidFill>
              <a:latin typeface="Brush Script MT" panose="03060802040406070304" pitchFamily="66" charset="0"/>
            </a:endParaRPr>
          </a:p>
        </p:txBody>
      </p:sp>
      <p:sp>
        <p:nvSpPr>
          <p:cNvPr id="3" name="Subtitle 2"/>
          <p:cNvSpPr>
            <a:spLocks noGrp="1"/>
          </p:cNvSpPr>
          <p:nvPr>
            <p:ph type="subTitle" idx="1"/>
          </p:nvPr>
        </p:nvSpPr>
        <p:spPr>
          <a:xfrm>
            <a:off x="1143000" y="4529502"/>
            <a:ext cx="6858000" cy="1655762"/>
          </a:xfrm>
        </p:spPr>
        <p:txBody>
          <a:bodyPr>
            <a:normAutofit/>
          </a:bodyPr>
          <a:lstStyle/>
          <a:p>
            <a:r>
              <a:rPr lang="en-US" sz="4400" b="1" i="1" dirty="0" smtClean="0">
                <a:solidFill>
                  <a:schemeClr val="bg1"/>
                </a:solidFill>
              </a:rPr>
              <a:t>Jude 24-25</a:t>
            </a:r>
            <a:endParaRPr lang="en-US" sz="4400" b="1" i="1" dirty="0">
              <a:solidFill>
                <a:schemeClr val="bg1"/>
              </a:solidFill>
            </a:endParaRPr>
          </a:p>
        </p:txBody>
      </p:sp>
    </p:spTree>
    <p:extLst>
      <p:ext uri="{BB962C8B-B14F-4D97-AF65-F5344CB8AC3E}">
        <p14:creationId xmlns:p14="http://schemas.microsoft.com/office/powerpoint/2010/main" val="263444411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TotalTime>
  <Words>1350</Words>
  <Application>Microsoft Office PowerPoint</Application>
  <PresentationFormat>On-screen Show (4:3)</PresentationFormat>
  <Paragraphs>93</Paragraphs>
  <Slides>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Brush Script MT</vt:lpstr>
      <vt:lpstr>Calibri</vt:lpstr>
      <vt:lpstr>Calibri Light</vt:lpstr>
      <vt:lpstr>Times New Roman</vt:lpstr>
      <vt:lpstr>Wingdings</vt:lpstr>
      <vt:lpstr>Office Theme</vt:lpstr>
      <vt:lpstr>PowerPoint Presentation</vt:lpstr>
      <vt:lpstr>He Is Able To Keep You</vt:lpstr>
      <vt:lpstr>T.U.L.I.P. (Calvinism)</vt:lpstr>
      <vt:lpstr>God’s Means of Keeping Us</vt:lpstr>
      <vt:lpstr>He Is Able To Keep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 Is Able To Keep You</dc:title>
  <dc:creator>Jeremiah Cox</dc:creator>
  <cp:lastModifiedBy>Jeremiah Cox</cp:lastModifiedBy>
  <cp:revision>3</cp:revision>
  <dcterms:created xsi:type="dcterms:W3CDTF">2016-06-12T21:22:21Z</dcterms:created>
  <dcterms:modified xsi:type="dcterms:W3CDTF">2016-06-12T21:38:57Z</dcterms:modified>
</cp:coreProperties>
</file>