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57" r:id="rId2"/>
    <p:sldId id="256" r:id="rId3"/>
    <p:sldId id="258" r:id="rId4"/>
    <p:sldId id="259" r:id="rId5"/>
    <p:sldId id="260"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24" y="72"/>
      </p:cViewPr>
      <p:guideLst/>
    </p:cSldViewPr>
  </p:slideViewPr>
  <p:notesTextViewPr>
    <p:cViewPr>
      <p:scale>
        <a:sx n="1" d="1"/>
        <a:sy n="1" d="1"/>
      </p:scale>
      <p:origin x="0" y="0"/>
    </p:cViewPr>
  </p:notesTextViewPr>
  <p:notesViewPr>
    <p:cSldViewPr snapToGrid="0">
      <p:cViewPr varScale="1">
        <p:scale>
          <a:sx n="55" d="100"/>
          <a:sy n="55" d="100"/>
        </p:scale>
        <p:origin x="202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9DD1C9-E1EB-438D-9C5A-5CAE3F663FF4}" type="datetimeFigureOut">
              <a:rPr lang="en-US" smtClean="0"/>
              <a:t>6/26/2016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8ECFD4-C2DC-411A-87D4-C715C3C1A9F8}" type="slidenum">
              <a:rPr lang="en-US" smtClean="0"/>
              <a:t>‹#›</a:t>
            </a:fld>
            <a:endParaRPr lang="en-US"/>
          </a:p>
        </p:txBody>
      </p:sp>
    </p:spTree>
    <p:extLst>
      <p:ext uri="{BB962C8B-B14F-4D97-AF65-F5344CB8AC3E}">
        <p14:creationId xmlns:p14="http://schemas.microsoft.com/office/powerpoint/2010/main" val="13126196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Paul’s Intercessory Prayers for the Ephesians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i="1" dirty="0">
                <a:latin typeface="Calibri" panose="020F0502020204030204" pitchFamily="34" charset="0"/>
                <a:ea typeface="Calibri" panose="020F0502020204030204" pitchFamily="34" charset="0"/>
                <a:cs typeface="Times New Roman" panose="02020603050405020304" pitchFamily="18" charset="0"/>
              </a:rPr>
              <a:t>Ephesians 1:15-21; 3:14-21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Introduction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For more than one reason, prayer is an important facet of our discipleship.</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commanded by God, and if we fail to consistently engage in prayer, we fail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Thessalonians 5:17</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beneficial to us, even to the extent of necessity. If we fail to consistently engage in prayer, we fail ourselves.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2:5</a:t>
            </a:r>
            <a:r>
              <a:rPr lang="en-US" dirty="0">
                <a:latin typeface="Calibri" panose="020F0502020204030204" pitchFamily="34" charset="0"/>
                <a:ea typeface="Calibri" panose="020F0502020204030204" pitchFamily="34" charset="0"/>
                <a:cs typeface="Times New Roman" panose="02020603050405020304" pitchFamily="18" charset="0"/>
              </a:rPr>
              <a:t> – Jesus is the mediator between us and God. He is the “go-between.”</a:t>
            </a:r>
          </a:p>
          <a:p>
            <a:pPr marL="1143000" marR="0" lvl="2" indent="-228600">
              <a:lnSpc>
                <a:spcPct val="107000"/>
              </a:lnSpc>
              <a:spcBef>
                <a:spcPts val="0"/>
              </a:spcBef>
              <a:spcAft>
                <a:spcPts val="0"/>
              </a:spcAft>
              <a:buFont typeface="+mj-lt"/>
              <a:buAutoNum type="romanLcPeriod"/>
            </a:pPr>
            <a:r>
              <a:rPr lang="en-US" b="1" i="1" dirty="0">
                <a:highlight>
                  <a:srgbClr val="FFFF00"/>
                </a:highlight>
                <a:latin typeface="Calibri" panose="020F0502020204030204" pitchFamily="34" charset="0"/>
                <a:ea typeface="Calibri" panose="020F0502020204030204" pitchFamily="34" charset="0"/>
                <a:cs typeface="Times New Roman" panose="02020603050405020304" pitchFamily="18" charset="0"/>
              </a:rPr>
              <a:t>“the Man Christ Jesus”</a:t>
            </a:r>
            <a:r>
              <a:rPr lang="en-US" dirty="0">
                <a:latin typeface="Calibri" panose="020F0502020204030204" pitchFamily="34" charset="0"/>
                <a:ea typeface="Calibri" panose="020F0502020204030204" pitchFamily="34" charset="0"/>
                <a:cs typeface="Times New Roman" panose="02020603050405020304" pitchFamily="18" charset="0"/>
              </a:rPr>
              <a:t> – He was God incarnate. He was Divine, and human.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6</a:t>
            </a:r>
            <a:r>
              <a:rPr lang="en-US" dirty="0">
                <a:latin typeface="Calibri" panose="020F0502020204030204" pitchFamily="34" charset="0"/>
                <a:ea typeface="Calibri" panose="020F0502020204030204" pitchFamily="34" charset="0"/>
                <a:cs typeface="Times New Roman" panose="02020603050405020304" pitchFamily="18" charset="0"/>
              </a:rPr>
              <a:t> – He, knowing the mind of God, being God Himself, was able to execute the will of God perfectly. Anything we lacked He provided for on the cross.</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4:14-16</a:t>
            </a:r>
            <a:r>
              <a:rPr lang="en-US" dirty="0">
                <a:latin typeface="Calibri" panose="020F0502020204030204" pitchFamily="34" charset="0"/>
                <a:ea typeface="Calibri" panose="020F0502020204030204" pitchFamily="34" charset="0"/>
                <a:cs typeface="Times New Roman" panose="02020603050405020304" pitchFamily="18" charset="0"/>
              </a:rPr>
              <a:t> –Not only was He able to execute the will of God, but while living as a man He remained sinless, although tempted.</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pray to God through Christ because He is our mediator between us and God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John 14:6)</a:t>
            </a:r>
            <a:r>
              <a:rPr lang="en-US" dirty="0">
                <a:latin typeface="Calibri" panose="020F0502020204030204" pitchFamily="34" charset="0"/>
                <a:ea typeface="Calibri" panose="020F0502020204030204" pitchFamily="34" charset="0"/>
                <a:cs typeface="Times New Roman" panose="02020603050405020304" pitchFamily="18" charset="0"/>
              </a:rPr>
              <a:t>. This is a resource we must not overlook. To do so is to our own neglect.</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something we can do on another’s behalf. This is also a facet of prayer commanded by God. (</a:t>
            </a:r>
            <a:r>
              <a:rPr lang="en-US" i="1" dirty="0">
                <a:latin typeface="Calibri" panose="020F0502020204030204" pitchFamily="34" charset="0"/>
                <a:ea typeface="Calibri" panose="020F0502020204030204" pitchFamily="34" charset="0"/>
                <a:cs typeface="Times New Roman" panose="02020603050405020304" pitchFamily="18" charset="0"/>
              </a:rPr>
              <a:t>We should want to pray for the benefit of others.</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1 Timothy 2:1-4</a:t>
            </a:r>
            <a:r>
              <a:rPr lang="en-US" dirty="0">
                <a:latin typeface="Calibri" panose="020F0502020204030204" pitchFamily="34" charset="0"/>
                <a:ea typeface="Calibri" panose="020F0502020204030204" pitchFamily="34" charset="0"/>
                <a:cs typeface="Times New Roman" panose="02020603050405020304" pitchFamily="18" charset="0"/>
              </a:rPr>
              <a:t> – We are to pray for all men </a:t>
            </a:r>
            <a:r>
              <a:rPr lang="en-US" b="1" dirty="0">
                <a:latin typeface="Calibri" panose="020F0502020204030204" pitchFamily="34" charset="0"/>
                <a:ea typeface="Calibri" panose="020F0502020204030204" pitchFamily="34" charset="0"/>
                <a:cs typeface="Times New Roman" panose="02020603050405020304" pitchFamily="18" charset="0"/>
              </a:rPr>
              <a:t>(</a:t>
            </a:r>
            <a:r>
              <a:rPr lang="en-US" b="1" i="1" dirty="0" err="1">
                <a:latin typeface="Calibri" panose="020F0502020204030204" pitchFamily="34" charset="0"/>
                <a:ea typeface="Calibri" panose="020F0502020204030204" pitchFamily="34" charset="0"/>
                <a:cs typeface="Times New Roman" panose="02020603050405020304" pitchFamily="18" charset="0"/>
              </a:rPr>
              <a:t>anthrōpos</a:t>
            </a:r>
            <a:r>
              <a:rPr lang="en-US" b="1" dirty="0">
                <a:latin typeface="Calibri" panose="020F0502020204030204" pitchFamily="34" charset="0"/>
                <a:ea typeface="Calibri" panose="020F0502020204030204" pitchFamily="34" charset="0"/>
                <a:cs typeface="Times New Roman" panose="02020603050405020304" pitchFamily="18" charset="0"/>
              </a:rPr>
              <a:t> – human being; mankind)</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143000" marR="0" lvl="2" indent="-228600">
              <a:lnSpc>
                <a:spcPct val="107000"/>
              </a:lnSpc>
              <a:spcBef>
                <a:spcPts val="0"/>
              </a:spcBef>
              <a:spcAft>
                <a:spcPts val="0"/>
              </a:spcAft>
              <a:buFont typeface="+mj-lt"/>
              <a:buAutoNum type="romanLcPeriod"/>
            </a:pPr>
            <a:r>
              <a:rPr lang="en-US" dirty="0">
                <a:latin typeface="Calibri" panose="020F0502020204030204" pitchFamily="34" charset="0"/>
                <a:ea typeface="Calibri" panose="020F0502020204030204" pitchFamily="34" charset="0"/>
                <a:cs typeface="Times New Roman" panose="02020603050405020304" pitchFamily="18" charset="0"/>
              </a:rPr>
              <a:t>Praying for the leaders of the land can benefit us as we seek to live for God.</a:t>
            </a:r>
          </a:p>
          <a:p>
            <a:pPr marL="1143000" marR="0" lvl="2" indent="-228600">
              <a:lnSpc>
                <a:spcPct val="107000"/>
              </a:lnSpc>
              <a:spcBef>
                <a:spcPts val="0"/>
              </a:spcBef>
              <a:spcAft>
                <a:spcPts val="0"/>
              </a:spcAft>
              <a:buFont typeface="+mj-lt"/>
              <a:buAutoNum type="romanLcPeriod"/>
            </a:pPr>
            <a:r>
              <a:rPr lang="en-US" b="1" dirty="0">
                <a:latin typeface="Calibri" panose="020F0502020204030204" pitchFamily="34" charset="0"/>
                <a:ea typeface="Calibri" panose="020F0502020204030204" pitchFamily="34" charset="0"/>
                <a:cs typeface="Times New Roman" panose="02020603050405020304" pitchFamily="18" charset="0"/>
              </a:rPr>
              <a:t>We also pray for others because God wants them to be saved, and so should we.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Paul emphasized this in his life for others, and we should follow his example.</a:t>
            </a:r>
          </a:p>
          <a:p>
            <a:endParaRPr lang="en-US" dirty="0"/>
          </a:p>
        </p:txBody>
      </p:sp>
      <p:sp>
        <p:nvSpPr>
          <p:cNvPr id="4" name="Slide Number Placeholder 3"/>
          <p:cNvSpPr>
            <a:spLocks noGrp="1"/>
          </p:cNvSpPr>
          <p:nvPr>
            <p:ph type="sldNum" sz="quarter" idx="10"/>
          </p:nvPr>
        </p:nvSpPr>
        <p:spPr/>
        <p:txBody>
          <a:bodyPr/>
          <a:lstStyle/>
          <a:p>
            <a:fld id="{4D8ECFD4-C2DC-411A-87D4-C715C3C1A9F8}" type="slidenum">
              <a:rPr lang="en-US" smtClean="0"/>
              <a:t>2</a:t>
            </a:fld>
            <a:endParaRPr lang="en-US"/>
          </a:p>
        </p:txBody>
      </p:sp>
    </p:spTree>
    <p:extLst>
      <p:ext uri="{BB962C8B-B14F-4D97-AF65-F5344CB8AC3E}">
        <p14:creationId xmlns:p14="http://schemas.microsoft.com/office/powerpoint/2010/main" val="361897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Elements of Prayer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 Timothy 2:1</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Supplications</a:t>
            </a:r>
          </a:p>
          <a:p>
            <a:pPr marL="742950" marR="0" lvl="1" indent="-285750">
              <a:lnSpc>
                <a:spcPct val="107000"/>
              </a:lnSpc>
              <a:spcBef>
                <a:spcPts val="0"/>
              </a:spcBef>
              <a:spcAft>
                <a:spcPts val="0"/>
              </a:spcAft>
              <a:buFont typeface="+mj-lt"/>
              <a:buAutoNum type="alphaLcPeriod"/>
            </a:pPr>
            <a:r>
              <a:rPr lang="en-US" i="1" dirty="0" err="1">
                <a:latin typeface="Calibri" panose="020F0502020204030204" pitchFamily="34" charset="0"/>
                <a:ea typeface="Calibri" panose="020F0502020204030204" pitchFamily="34" charset="0"/>
                <a:cs typeface="Times New Roman" panose="02020603050405020304" pitchFamily="18" charset="0"/>
              </a:rPr>
              <a:t>deēsis</a:t>
            </a:r>
            <a:r>
              <a:rPr lang="en-US" dirty="0">
                <a:latin typeface="Calibri" panose="020F0502020204030204" pitchFamily="34" charset="0"/>
                <a:ea typeface="Calibri" panose="020F0502020204030204" pitchFamily="34" charset="0"/>
                <a:cs typeface="Times New Roman" panose="02020603050405020304" pitchFamily="18" charset="0"/>
              </a:rPr>
              <a:t> – prayer; need (Strong).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word is akin to </a:t>
            </a:r>
            <a:r>
              <a:rPr lang="en-US" i="1" dirty="0" err="1">
                <a:latin typeface="Calibri" panose="020F0502020204030204" pitchFamily="34" charset="0"/>
                <a:ea typeface="Calibri" panose="020F0502020204030204" pitchFamily="34" charset="0"/>
                <a:cs typeface="Times New Roman" panose="02020603050405020304" pitchFamily="18" charset="0"/>
              </a:rPr>
              <a:t>proseuche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(prayer), but is more specific.</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“stresses the sense of need” (Vine).</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It is a more urgent, serious, and needful matter.</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Hebrews 5:7</a:t>
            </a:r>
            <a:r>
              <a:rPr lang="en-US" dirty="0">
                <a:latin typeface="Calibri" panose="020F0502020204030204" pitchFamily="34" charset="0"/>
                <a:ea typeface="Calibri" panose="020F0502020204030204" pitchFamily="34" charset="0"/>
                <a:cs typeface="Times New Roman" panose="02020603050405020304" pitchFamily="18" charset="0"/>
              </a:rPr>
              <a:t> – This was the element of prayer used by Jesus in the garden, and on the cross. (</a:t>
            </a:r>
            <a:r>
              <a:rPr lang="en-US" b="1" i="1" dirty="0">
                <a:latin typeface="Calibri" panose="020F0502020204030204" pitchFamily="34" charset="0"/>
                <a:ea typeface="Calibri" panose="020F0502020204030204" pitchFamily="34" charset="0"/>
                <a:cs typeface="Times New Roman" panose="02020603050405020304" pitchFamily="18" charset="0"/>
              </a:rPr>
              <a:t>He was in an impoverished state of sever anxiety</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Prayers</a:t>
            </a:r>
          </a:p>
          <a:p>
            <a:pPr marL="742950" marR="0" lvl="1" indent="-285750">
              <a:lnSpc>
                <a:spcPct val="107000"/>
              </a:lnSpc>
              <a:spcBef>
                <a:spcPts val="0"/>
              </a:spcBef>
              <a:spcAft>
                <a:spcPts val="0"/>
              </a:spcAft>
              <a:buFont typeface="+mj-lt"/>
              <a:buAutoNum type="alphaLcPeriod"/>
            </a:pPr>
            <a:r>
              <a:rPr lang="en-US" i="1" dirty="0" err="1">
                <a:latin typeface="Calibri" panose="020F0502020204030204" pitchFamily="34" charset="0"/>
                <a:ea typeface="Calibri" panose="020F0502020204030204" pitchFamily="34" charset="0"/>
                <a:cs typeface="Times New Roman" panose="02020603050405020304" pitchFamily="18" charset="0"/>
              </a:rPr>
              <a:t>proseuche</a:t>
            </a:r>
            <a:r>
              <a:rPr lang="en-US" i="1" dirty="0">
                <a:latin typeface="Calibri" panose="020F0502020204030204" pitchFamily="34" charset="0"/>
                <a:ea typeface="Calibri" panose="020F0502020204030204" pitchFamily="34" charset="0"/>
                <a:cs typeface="Times New Roman" panose="02020603050405020304" pitchFamily="18" charset="0"/>
              </a:rPr>
              <a:t>̄</a:t>
            </a:r>
            <a:r>
              <a:rPr lang="en-US" dirty="0">
                <a:latin typeface="Calibri" panose="020F0502020204030204" pitchFamily="34" charset="0"/>
                <a:ea typeface="Calibri" panose="020F0502020204030204" pitchFamily="34" charset="0"/>
                <a:cs typeface="Times New Roman" panose="02020603050405020304" pitchFamily="18" charset="0"/>
              </a:rPr>
              <a:t> – prayer addressed to God (Strong).</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word can be both generic and specific. (Context determines.) In this context it suggests any prayer offered to God.</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Daniel 6:10</a:t>
            </a:r>
            <a:r>
              <a:rPr lang="en-US" dirty="0">
                <a:latin typeface="Calibri" panose="020F0502020204030204" pitchFamily="34" charset="0"/>
                <a:ea typeface="Calibri" panose="020F0502020204030204" pitchFamily="34" charset="0"/>
                <a:cs typeface="Times New Roman" panose="02020603050405020304" pitchFamily="18" charset="0"/>
              </a:rPr>
              <a:t> – Daniel was simply praying. Just as he always did.</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Intercessions</a:t>
            </a:r>
          </a:p>
          <a:p>
            <a:pPr marL="742950" marR="0" lvl="1" indent="-285750">
              <a:lnSpc>
                <a:spcPct val="107000"/>
              </a:lnSpc>
              <a:spcBef>
                <a:spcPts val="0"/>
              </a:spcBef>
              <a:spcAft>
                <a:spcPts val="0"/>
              </a:spcAft>
              <a:buFont typeface="+mj-lt"/>
              <a:buAutoNum type="alphaLcPeriod"/>
            </a:pPr>
            <a:r>
              <a:rPr lang="en-US" i="1" dirty="0" err="1">
                <a:latin typeface="Calibri" panose="020F0502020204030204" pitchFamily="34" charset="0"/>
                <a:ea typeface="Calibri" panose="020F0502020204030204" pitchFamily="34" charset="0"/>
                <a:cs typeface="Times New Roman" panose="02020603050405020304" pitchFamily="18" charset="0"/>
              </a:rPr>
              <a:t>Enteuxis</a:t>
            </a:r>
            <a:r>
              <a:rPr lang="en-US" dirty="0">
                <a:latin typeface="Calibri" panose="020F0502020204030204" pitchFamily="34" charset="0"/>
                <a:ea typeface="Calibri" panose="020F0502020204030204" pitchFamily="34" charset="0"/>
                <a:cs typeface="Times New Roman" panose="02020603050405020304" pitchFamily="18" charset="0"/>
              </a:rPr>
              <a:t> – a falling in with; a meeting with; interview (Strong).</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The concept is that of being in the presence of God, and being able to petition Him, and converse with Him.</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context determines what is considered more specifically. Thus intercession is used.</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It is an interview with God, a conversation with God, a request to God, on behalf of another.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James 5:14-15a</a:t>
            </a:r>
            <a:r>
              <a:rPr lang="en-US" dirty="0">
                <a:latin typeface="Calibri" panose="020F0502020204030204" pitchFamily="34" charset="0"/>
                <a:ea typeface="Calibri" panose="020F0502020204030204" pitchFamily="34" charset="0"/>
                <a:cs typeface="Times New Roman" panose="02020603050405020304" pitchFamily="18" charset="0"/>
              </a:rPr>
              <a:t> – Pray on behalf of others to God that He might grant them their health. (</a:t>
            </a:r>
            <a:r>
              <a:rPr lang="en-US" i="1" dirty="0">
                <a:latin typeface="Calibri" panose="020F0502020204030204" pitchFamily="34" charset="0"/>
                <a:ea typeface="Calibri" panose="020F0502020204030204" pitchFamily="34" charset="0"/>
                <a:cs typeface="Times New Roman" panose="02020603050405020304" pitchFamily="18" charset="0"/>
              </a:rPr>
              <a:t>Praying for God to intercede on behalf of their health to make them well.</a:t>
            </a:r>
            <a:r>
              <a:rPr lang="en-US" dirty="0">
                <a:latin typeface="Calibri" panose="020F050202020403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Giving of thanks</a:t>
            </a:r>
          </a:p>
          <a:p>
            <a:pPr marL="742950" marR="0" lvl="1" indent="-28575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God showers us with blessings physically and spiritually. He deserves and demands our thanksgiving.</a:t>
            </a:r>
          </a:p>
          <a:p>
            <a:pPr marL="742950" marR="0" lvl="1" indent="-285750">
              <a:lnSpc>
                <a:spcPct val="107000"/>
              </a:lnSpc>
              <a:spcBef>
                <a:spcPts val="0"/>
              </a:spcBef>
              <a:spcAft>
                <a:spcPts val="80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Colossians 3:17</a:t>
            </a:r>
            <a:r>
              <a:rPr lang="en-US" dirty="0">
                <a:latin typeface="Calibri" panose="020F0502020204030204" pitchFamily="34" charset="0"/>
                <a:ea typeface="Calibri" panose="020F0502020204030204" pitchFamily="34" charset="0"/>
                <a:cs typeface="Times New Roman" panose="02020603050405020304" pitchFamily="18" charset="0"/>
              </a:rPr>
              <a:t> – Giving of thanks is something we do that keeps our awareness of who we are in relation to God, and where the things we enjoy come from.</a:t>
            </a:r>
          </a:p>
          <a:p>
            <a:endParaRPr lang="en-US" dirty="0"/>
          </a:p>
        </p:txBody>
      </p:sp>
      <p:sp>
        <p:nvSpPr>
          <p:cNvPr id="4" name="Slide Number Placeholder 3"/>
          <p:cNvSpPr>
            <a:spLocks noGrp="1"/>
          </p:cNvSpPr>
          <p:nvPr>
            <p:ph type="sldNum" sz="quarter" idx="10"/>
          </p:nvPr>
        </p:nvSpPr>
        <p:spPr/>
        <p:txBody>
          <a:bodyPr/>
          <a:lstStyle/>
          <a:p>
            <a:fld id="{4D8ECFD4-C2DC-411A-87D4-C715C3C1A9F8}" type="slidenum">
              <a:rPr lang="en-US" smtClean="0"/>
              <a:t>3</a:t>
            </a:fld>
            <a:endParaRPr lang="en-US"/>
          </a:p>
        </p:txBody>
      </p:sp>
    </p:spTree>
    <p:extLst>
      <p:ext uri="{BB962C8B-B14F-4D97-AF65-F5344CB8AC3E}">
        <p14:creationId xmlns:p14="http://schemas.microsoft.com/office/powerpoint/2010/main" val="1713270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7000"/>
              </a:lnSpc>
              <a:spcBef>
                <a:spcPts val="0"/>
              </a:spcBef>
              <a:spcAft>
                <a:spcPts val="0"/>
              </a:spcAft>
              <a:buFont typeface="+mj-lt"/>
              <a:buAutoNum type="romanUcPeriod"/>
            </a:pPr>
            <a:r>
              <a:rPr lang="en-US" dirty="0">
                <a:latin typeface="Calibri" panose="020F0502020204030204" pitchFamily="34" charset="0"/>
                <a:ea typeface="Calibri" panose="020F0502020204030204" pitchFamily="34" charset="0"/>
                <a:cs typeface="Times New Roman" panose="02020603050405020304" pitchFamily="18" charset="0"/>
              </a:rPr>
              <a:t>Paul’s Intercessory Prayers for the Ephesians</a:t>
            </a: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Intercessory prayers for the physical well-being of others is noble and needed. However, this should not be our primary, and definitely not our only, facet of intercessory praying.</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Matthew 16:26</a:t>
            </a:r>
            <a:r>
              <a:rPr lang="en-US" dirty="0">
                <a:latin typeface="Calibri" panose="020F0502020204030204" pitchFamily="34" charset="0"/>
                <a:ea typeface="Calibri" panose="020F0502020204030204" pitchFamily="34" charset="0"/>
                <a:cs typeface="Times New Roman" panose="02020603050405020304" pitchFamily="18" charset="0"/>
              </a:rPr>
              <a:t> – This same logic should follow us in every facet of our lives. It looks to the spiritual, not the physical.</a:t>
            </a:r>
          </a:p>
          <a:p>
            <a:pPr marL="742950" marR="0" lvl="1" indent="-28575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Gaining physically in any way, and praying for others to gain physically is not wrong. However, Jesus instruction leads us to be spiritually driven creatures.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b="1" i="1" dirty="0">
                <a:latin typeface="Calibri" panose="020F0502020204030204" pitchFamily="34" charset="0"/>
                <a:ea typeface="Calibri" panose="020F0502020204030204" pitchFamily="34" charset="0"/>
                <a:cs typeface="Times New Roman" panose="02020603050405020304" pitchFamily="18" charset="0"/>
              </a:rPr>
              <a:t>What profit is it if a person receives what he needs physically, but is lacking spiritually. We should emphasize the spiritual in our prayers for others.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lphaUcPeriod"/>
            </a:pPr>
            <a:r>
              <a:rPr lang="en-US" dirty="0">
                <a:latin typeface="Calibri" panose="020F0502020204030204" pitchFamily="34" charset="0"/>
                <a:ea typeface="Calibri" panose="020F0502020204030204" pitchFamily="34" charset="0"/>
                <a:cs typeface="Times New Roman" panose="02020603050405020304" pitchFamily="18" charset="0"/>
              </a:rPr>
              <a:t>Paul’s Prayers for the Ephesians.</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1:15-21</a:t>
            </a:r>
            <a:r>
              <a:rPr lang="en-US" dirty="0">
                <a:latin typeface="Calibri" panose="020F0502020204030204" pitchFamily="34" charset="0"/>
                <a:ea typeface="Calibri" panose="020F0502020204030204" pitchFamily="34" charset="0"/>
                <a:cs typeface="Times New Roman" panose="02020603050405020304" pitchFamily="18" charset="0"/>
              </a:rPr>
              <a:t> – Prayer offered after having mentioned spiritual blessings in Christ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v. 3-13</a:t>
            </a:r>
            <a:r>
              <a:rPr lang="en-US" dirty="0">
                <a:latin typeface="Calibri" panose="020F0502020204030204" pitchFamily="34" charset="0"/>
                <a:ea typeface="Calibri" panose="020F0502020204030204" pitchFamily="34" charset="0"/>
                <a:cs typeface="Times New Roman" panose="02020603050405020304" pitchFamily="18" charset="0"/>
              </a:rPr>
              <a:t> – Predestination to adoption; redemption; revelation; heaven/inheritance; sealed w/ HS of promise; down payment of our inheritance).</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15-16</a:t>
            </a:r>
            <a:r>
              <a:rPr lang="en-US" dirty="0">
                <a:latin typeface="Calibri" panose="020F0502020204030204" pitchFamily="34" charset="0"/>
                <a:ea typeface="Calibri" panose="020F0502020204030204" pitchFamily="34" charset="0"/>
                <a:cs typeface="Times New Roman" panose="02020603050405020304" pitchFamily="18" charset="0"/>
              </a:rPr>
              <a:t> – thanksgiving to God for the Ephesians: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Faith </a:t>
            </a:r>
            <a:r>
              <a:rPr lang="en-US" dirty="0">
                <a:latin typeface="Calibri" panose="020F0502020204030204" pitchFamily="34" charset="0"/>
                <a:ea typeface="Calibri" panose="020F0502020204030204" pitchFamily="34" charset="0"/>
                <a:cs typeface="Times New Roman" panose="02020603050405020304" pitchFamily="18" charset="0"/>
              </a:rPr>
              <a:t>– faith in God, and faithfulness to God. (Initially in obedience to word. Subsequently as they followed Him daily.)</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Love </a:t>
            </a:r>
            <a:r>
              <a:rPr lang="en-US" dirty="0">
                <a:latin typeface="Calibri" panose="020F0502020204030204" pitchFamily="34" charset="0"/>
                <a:ea typeface="Calibri" panose="020F0502020204030204" pitchFamily="34" charset="0"/>
                <a:cs typeface="Times New Roman" panose="02020603050405020304" pitchFamily="18" charset="0"/>
              </a:rPr>
              <a:t>– love for God in keeping His commandments. Love for the brethren in thought and action.</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17-21</a:t>
            </a:r>
            <a:r>
              <a:rPr lang="en-US" dirty="0">
                <a:latin typeface="Calibri" panose="020F0502020204030204" pitchFamily="34" charset="0"/>
                <a:ea typeface="Calibri" panose="020F0502020204030204" pitchFamily="34" charset="0"/>
                <a:cs typeface="Times New Roman" panose="02020603050405020304" pitchFamily="18" charset="0"/>
              </a:rPr>
              <a:t> – requests of intercession on behalf of the Ephesians. (Asking God to do something for them, and/or to them.)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17-18a</a:t>
            </a:r>
            <a:r>
              <a:rPr lang="en-US" dirty="0">
                <a:latin typeface="Calibri" panose="020F0502020204030204" pitchFamily="34" charset="0"/>
                <a:ea typeface="Calibri" panose="020F0502020204030204" pitchFamily="34" charset="0"/>
                <a:cs typeface="Times New Roman" panose="02020603050405020304" pitchFamily="18" charset="0"/>
              </a:rPr>
              <a:t> – spirit of wisdom and revelation in knowledge.</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Spirit – the disposition or influence which fills and governs the soul of any one. (Strong) (A mindset that will influence our actions.)</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Wisdom – </a:t>
            </a:r>
            <a:r>
              <a:rPr lang="en-US" dirty="0">
                <a:latin typeface="Calibri" panose="020F0502020204030204" pitchFamily="34" charset="0"/>
                <a:ea typeface="Calibri" panose="020F0502020204030204" pitchFamily="34" charset="0"/>
                <a:cs typeface="Times New Roman" panose="02020603050405020304" pitchFamily="18" charset="0"/>
              </a:rPr>
              <a:t>discernment and perception of things of God. (How to apply God’s word.)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Revelation – </a:t>
            </a:r>
            <a:r>
              <a:rPr lang="en-US" dirty="0">
                <a:latin typeface="Calibri" panose="020F0502020204030204" pitchFamily="34" charset="0"/>
                <a:ea typeface="Calibri" panose="020F0502020204030204" pitchFamily="34" charset="0"/>
                <a:cs typeface="Times New Roman" panose="02020603050405020304" pitchFamily="18" charset="0"/>
              </a:rPr>
              <a:t>uncovering or revealing. (Already revealed. A fuller understanding of the thing revealed and relating to it.)</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In knowledge of Him – </a:t>
            </a:r>
            <a:r>
              <a:rPr lang="en-US" dirty="0">
                <a:latin typeface="Calibri" panose="020F0502020204030204" pitchFamily="34" charset="0"/>
                <a:ea typeface="Calibri" panose="020F0502020204030204" pitchFamily="34" charset="0"/>
                <a:cs typeface="Times New Roman" panose="02020603050405020304" pitchFamily="18" charset="0"/>
              </a:rPr>
              <a:t>more than just fact knowing. Involves participation. A drawing closer to God in obedience. FULLER KNOWLEDGE.</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18b</a:t>
            </a:r>
            <a:r>
              <a:rPr lang="en-US" dirty="0">
                <a:latin typeface="Calibri" panose="020F0502020204030204" pitchFamily="34" charset="0"/>
                <a:ea typeface="Calibri" panose="020F0502020204030204" pitchFamily="34" charset="0"/>
                <a:cs typeface="Times New Roman" panose="02020603050405020304" pitchFamily="18" charset="0"/>
              </a:rPr>
              <a:t> – hope of the Christian; and value of Christian in God’s mind.</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Hope</a:t>
            </a:r>
            <a:r>
              <a:rPr lang="en-US" dirty="0">
                <a:latin typeface="Calibri" panose="020F0502020204030204" pitchFamily="34" charset="0"/>
                <a:ea typeface="Calibri" panose="020F0502020204030204" pitchFamily="34" charset="0"/>
                <a:cs typeface="Times New Roman" panose="02020603050405020304" pitchFamily="18" charset="0"/>
              </a:rPr>
              <a:t> – assurance of inheritance. Heaven.</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Value of Christian</a:t>
            </a:r>
            <a:r>
              <a:rPr lang="en-US" dirty="0">
                <a:latin typeface="Calibri" panose="020F0502020204030204" pitchFamily="34" charset="0"/>
                <a:ea typeface="Calibri" panose="020F0502020204030204" pitchFamily="34" charset="0"/>
                <a:cs typeface="Times New Roman" panose="02020603050405020304" pitchFamily="18" charset="0"/>
              </a:rPr>
              <a:t> – Saints are counted by God as riches. We are extremely valuable to Him!</a:t>
            </a:r>
          </a:p>
          <a:p>
            <a:pPr marL="1600200" marR="0" lvl="3" indent="-228600">
              <a:lnSpc>
                <a:spcPct val="107000"/>
              </a:lnSpc>
              <a:spcBef>
                <a:spcPts val="0"/>
              </a:spcBef>
              <a:spcAft>
                <a:spcPts val="0"/>
              </a:spcAft>
              <a:buFont typeface="+mj-lt"/>
              <a:buAutoNum type="arabi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19-21</a:t>
            </a:r>
            <a:r>
              <a:rPr lang="en-US" dirty="0">
                <a:latin typeface="Calibri" panose="020F0502020204030204" pitchFamily="34" charset="0"/>
                <a:ea typeface="Calibri" panose="020F0502020204030204" pitchFamily="34" charset="0"/>
                <a:cs typeface="Times New Roman" panose="02020603050405020304" pitchFamily="18" charset="0"/>
              </a:rPr>
              <a:t> – God’s power which is able to work in us.</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The same power which raised Jesus from the dead is what works in those who believe.</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Salvation is impossible, unless we have God. With the power of God we will get to heaven</a:t>
            </a:r>
            <a:r>
              <a:rPr lang="en-US" dirty="0">
                <a:latin typeface="Calibri" panose="020F0502020204030204" pitchFamily="34" charset="0"/>
                <a:ea typeface="Calibri" panose="020F0502020204030204" pitchFamily="34" charset="0"/>
                <a:cs typeface="Times New Roman" panose="02020603050405020304" pitchFamily="18" charset="0"/>
              </a:rPr>
              <a:t>!</a:t>
            </a:r>
          </a:p>
          <a:p>
            <a:pPr marL="742950" marR="0" lvl="1" indent="-285750">
              <a:lnSpc>
                <a:spcPct val="107000"/>
              </a:lnSpc>
              <a:spcBef>
                <a:spcPts val="0"/>
              </a:spcBef>
              <a:spcAft>
                <a:spcPts val="0"/>
              </a:spcAft>
              <a:buFont typeface="+mj-lt"/>
              <a:buAutoNum type="alpha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3:14-21</a:t>
            </a:r>
            <a:r>
              <a:rPr lang="en-US" dirty="0">
                <a:latin typeface="Calibri" panose="020F0502020204030204" pitchFamily="34" charset="0"/>
                <a:ea typeface="Calibri" panose="020F0502020204030204" pitchFamily="34" charset="0"/>
                <a:cs typeface="Times New Roman" panose="02020603050405020304" pitchFamily="18" charset="0"/>
              </a:rPr>
              <a:t> – After mentioning the ministry of the mystery of God given to Him, that both Jew and Gentile would be one together in Christ, Paul prays to God on their behalf that they might have the things necessary to bring the glory to God intended by His mystery.</a:t>
            </a: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16-17</a:t>
            </a:r>
            <a:r>
              <a:rPr lang="en-US" dirty="0">
                <a:latin typeface="Calibri" panose="020F0502020204030204" pitchFamily="34" charset="0"/>
                <a:ea typeface="Calibri" panose="020F0502020204030204" pitchFamily="34" charset="0"/>
                <a:cs typeface="Times New Roman" panose="02020603050405020304" pitchFamily="18" charset="0"/>
              </a:rPr>
              <a:t> – Strengthened in the inner man by the Spirit (</a:t>
            </a:r>
            <a:r>
              <a:rPr lang="en-US" b="1" dirty="0">
                <a:latin typeface="Calibri" panose="020F0502020204030204" pitchFamily="34" charset="0"/>
                <a:ea typeface="Calibri" panose="020F0502020204030204" pitchFamily="34" charset="0"/>
                <a:cs typeface="Times New Roman" panose="02020603050405020304" pitchFamily="18" charset="0"/>
              </a:rPr>
              <a:t>Study of God’s word</a:t>
            </a:r>
            <a:r>
              <a:rPr lang="en-US" dirty="0">
                <a:latin typeface="Calibri" panose="020F0502020204030204" pitchFamily="34" charset="0"/>
                <a:ea typeface="Calibri" panose="020F0502020204030204" pitchFamily="34" charset="0"/>
                <a:cs typeface="Times New Roman" panose="02020603050405020304" pitchFamily="18" charset="0"/>
              </a:rPr>
              <a:t>), and Christ dwelling in us through faith (</a:t>
            </a: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cf. Galatians 2:20</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As men, we have many weaknesses. Without strength supplied by God we cannot be faithful. (This is accomplished by studying and doing God’s word.)</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The outcome of this strength is Christ dwelling in us. We imitate Him, and are pleasing to God.</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17b-19</a:t>
            </a:r>
            <a:r>
              <a:rPr lang="en-US" dirty="0">
                <a:latin typeface="Calibri" panose="020F0502020204030204" pitchFamily="34" charset="0"/>
                <a:ea typeface="Calibri" panose="020F0502020204030204" pitchFamily="34" charset="0"/>
                <a:cs typeface="Times New Roman" panose="02020603050405020304" pitchFamily="18" charset="0"/>
              </a:rPr>
              <a:t> – to be able to comprehend God’s love for us.</a:t>
            </a: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By being strengthened in the inner man, and walking in faith, we come to a greater understanding of God’s love</a:t>
            </a:r>
            <a:r>
              <a:rPr lang="en-US" dirty="0">
                <a:latin typeface="Calibri" panose="020F0502020204030204" pitchFamily="34" charset="0"/>
                <a:ea typeface="Calibri" panose="020F0502020204030204" pitchFamily="34" charset="0"/>
                <a:cs typeface="Times New Roman" panose="02020603050405020304" pitchFamily="18" charset="0"/>
              </a:rPr>
              <a:t>.</a:t>
            </a:r>
          </a:p>
          <a:p>
            <a:pPr marL="1600200" marR="0" lvl="3" indent="-2286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The dimensions of God’s love are vast, and incomprehensible.</a:t>
            </a: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However, when we know God’s revelation, and have a more intimate relationship with it through obedience, we can be filled with the fullness of God’s love.</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057400" marR="0" lvl="4" indent="-228600">
              <a:lnSpc>
                <a:spcPct val="107000"/>
              </a:lnSpc>
              <a:spcBef>
                <a:spcPts val="0"/>
              </a:spcBef>
              <a:spcAft>
                <a:spcPts val="0"/>
              </a:spcAft>
              <a:buFont typeface="+mj-lt"/>
              <a:buAutoNum type="alphaLcPeriod"/>
            </a:pPr>
            <a:r>
              <a:rPr lang="en-US" b="1" dirty="0">
                <a:latin typeface="Calibri" panose="020F0502020204030204" pitchFamily="34" charset="0"/>
                <a:ea typeface="Calibri" panose="020F0502020204030204" pitchFamily="34" charset="0"/>
                <a:cs typeface="Times New Roman" panose="02020603050405020304" pitchFamily="18" charset="0"/>
              </a:rPr>
              <a:t>More than understanding the facts, but being able to identify with deeper meanings in personal application of those facts.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lnSpc>
                <a:spcPct val="107000"/>
              </a:lnSpc>
              <a:spcBef>
                <a:spcPts val="0"/>
              </a:spcBef>
              <a:spcAft>
                <a:spcPts val="0"/>
              </a:spcAft>
              <a:buFont typeface="+mj-lt"/>
              <a:buAutoNum type="arabicPeriod"/>
            </a:pPr>
            <a:r>
              <a:rPr lang="en-US" b="1" dirty="0">
                <a:latin typeface="Calibri" panose="020F0502020204030204" pitchFamily="34" charset="0"/>
                <a:ea typeface="Calibri" panose="020F0502020204030204" pitchFamily="34" charset="0"/>
                <a:cs typeface="Times New Roman" panose="02020603050405020304" pitchFamily="18" charset="0"/>
              </a:rPr>
              <a:t>Passes knowledge</a:t>
            </a:r>
            <a:r>
              <a:rPr lang="en-US" dirty="0">
                <a:latin typeface="Calibri" panose="020F0502020204030204" pitchFamily="34" charset="0"/>
                <a:ea typeface="Calibri" panose="020F0502020204030204" pitchFamily="34" charset="0"/>
                <a:cs typeface="Times New Roman" panose="02020603050405020304" pitchFamily="18" charset="0"/>
              </a:rPr>
              <a:t> – cannot be attained through man’s wisdom.</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This knowledge of God’s love is only attained in Christ.</a:t>
            </a:r>
          </a:p>
          <a:p>
            <a:pPr marL="2057400" marR="0" lvl="4" indent="-228600">
              <a:lnSpc>
                <a:spcPct val="107000"/>
              </a:lnSpc>
              <a:spcBef>
                <a:spcPts val="0"/>
              </a:spcBef>
              <a:spcAft>
                <a:spcPts val="0"/>
              </a:spcAft>
              <a:buFont typeface="+mj-lt"/>
              <a:buAutoNum type="alphaLcPeriod"/>
            </a:pPr>
            <a:r>
              <a:rPr lang="en-US" dirty="0">
                <a:latin typeface="Calibri" panose="020F0502020204030204" pitchFamily="34" charset="0"/>
                <a:ea typeface="Calibri" panose="020F0502020204030204" pitchFamily="34" charset="0"/>
                <a:cs typeface="Times New Roman" panose="02020603050405020304" pitchFamily="18" charset="0"/>
              </a:rPr>
              <a:t>We can know the unknowable because God has allowed us to.</a:t>
            </a:r>
          </a:p>
          <a:p>
            <a:pPr marL="1143000" marR="0" lvl="2" indent="-228600">
              <a:lnSpc>
                <a:spcPct val="107000"/>
              </a:lnSpc>
              <a:spcBef>
                <a:spcPts val="0"/>
              </a:spcBef>
              <a:spcAft>
                <a:spcPts val="800"/>
              </a:spcAft>
              <a:buFont typeface="+mj-lt"/>
              <a:buAutoNum type="romanLcPeriod"/>
            </a:pPr>
            <a:r>
              <a:rPr lang="en-US" b="1" dirty="0">
                <a:highlight>
                  <a:srgbClr val="FFFF00"/>
                </a:highlight>
                <a:latin typeface="Calibri" panose="020F0502020204030204" pitchFamily="34" charset="0"/>
                <a:ea typeface="Calibri" panose="020F0502020204030204" pitchFamily="34" charset="0"/>
                <a:cs typeface="Times New Roman" panose="02020603050405020304" pitchFamily="18" charset="0"/>
              </a:rPr>
              <a:t>V. 20</a:t>
            </a:r>
            <a:r>
              <a:rPr lang="en-US" dirty="0">
                <a:latin typeface="Calibri" panose="020F0502020204030204" pitchFamily="34" charset="0"/>
                <a:ea typeface="Calibri" panose="020F0502020204030204" pitchFamily="34" charset="0"/>
                <a:cs typeface="Times New Roman" panose="02020603050405020304" pitchFamily="18" charset="0"/>
              </a:rPr>
              <a:t> – This brings to light the power, and confidence because of that power, we are to have in God. This is who Paul is praying to.</a:t>
            </a:r>
          </a:p>
          <a:p>
            <a:endParaRPr lang="en-US" dirty="0"/>
          </a:p>
        </p:txBody>
      </p:sp>
      <p:sp>
        <p:nvSpPr>
          <p:cNvPr id="4" name="Slide Number Placeholder 3"/>
          <p:cNvSpPr>
            <a:spLocks noGrp="1"/>
          </p:cNvSpPr>
          <p:nvPr>
            <p:ph type="sldNum" sz="quarter" idx="10"/>
          </p:nvPr>
        </p:nvSpPr>
        <p:spPr/>
        <p:txBody>
          <a:bodyPr/>
          <a:lstStyle/>
          <a:p>
            <a:fld id="{4D8ECFD4-C2DC-411A-87D4-C715C3C1A9F8}" type="slidenum">
              <a:rPr lang="en-US" smtClean="0"/>
              <a:t>4</a:t>
            </a:fld>
            <a:endParaRPr lang="en-US"/>
          </a:p>
        </p:txBody>
      </p:sp>
    </p:spTree>
    <p:extLst>
      <p:ext uri="{BB962C8B-B14F-4D97-AF65-F5344CB8AC3E}">
        <p14:creationId xmlns:p14="http://schemas.microsoft.com/office/powerpoint/2010/main" val="924569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Conclusion</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It is wonderful to pray for others’ physical needs and well-being. </a:t>
            </a:r>
          </a:p>
          <a:p>
            <a:pPr marL="342900" marR="0" lvl="0" indent="-342900">
              <a:lnSpc>
                <a:spcPct val="107000"/>
              </a:lnSpc>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However, we, like Paul, should not forget the benefits and needs of spiritual intercessory prayers.</a:t>
            </a:r>
          </a:p>
          <a:p>
            <a:pPr marL="342900" marR="0" lvl="0" indent="-342900">
              <a:lnSpc>
                <a:spcPct val="107000"/>
              </a:lnSpc>
              <a:spcBef>
                <a:spcPts val="0"/>
              </a:spcBef>
              <a:spcAft>
                <a:spcPts val="80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Pray for each other’s spiritual well-being! </a:t>
            </a:r>
          </a:p>
          <a:p>
            <a:endParaRPr lang="en-US" dirty="0"/>
          </a:p>
        </p:txBody>
      </p:sp>
      <p:sp>
        <p:nvSpPr>
          <p:cNvPr id="4" name="Slide Number Placeholder 3"/>
          <p:cNvSpPr>
            <a:spLocks noGrp="1"/>
          </p:cNvSpPr>
          <p:nvPr>
            <p:ph type="sldNum" sz="quarter" idx="10"/>
          </p:nvPr>
        </p:nvSpPr>
        <p:spPr/>
        <p:txBody>
          <a:bodyPr/>
          <a:lstStyle/>
          <a:p>
            <a:fld id="{4D8ECFD4-C2DC-411A-87D4-C715C3C1A9F8}" type="slidenum">
              <a:rPr lang="en-US" smtClean="0"/>
              <a:t>5</a:t>
            </a:fld>
            <a:endParaRPr lang="en-US"/>
          </a:p>
        </p:txBody>
      </p:sp>
    </p:spTree>
    <p:extLst>
      <p:ext uri="{BB962C8B-B14F-4D97-AF65-F5344CB8AC3E}">
        <p14:creationId xmlns:p14="http://schemas.microsoft.com/office/powerpoint/2010/main" val="3690243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B787A41-8A6A-4DCA-9DB6-C27E6CCC9F32}"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3286858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787A41-8A6A-4DCA-9DB6-C27E6CCC9F32}"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3642981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787A41-8A6A-4DCA-9DB6-C27E6CCC9F32}"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4067255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B787A41-8A6A-4DCA-9DB6-C27E6CCC9F32}"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676366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B787A41-8A6A-4DCA-9DB6-C27E6CCC9F32}" type="datetimeFigureOut">
              <a:rPr lang="en-US" smtClean="0"/>
              <a:t>6/26/2016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2577581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B787A41-8A6A-4DCA-9DB6-C27E6CCC9F32}" type="datetimeFigureOut">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112569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787A41-8A6A-4DCA-9DB6-C27E6CCC9F32}" type="datetimeFigureOut">
              <a:rPr lang="en-US" smtClean="0"/>
              <a:t>6/26/2016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1823226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B787A41-8A6A-4DCA-9DB6-C27E6CCC9F32}" type="datetimeFigureOut">
              <a:rPr lang="en-US" smtClean="0"/>
              <a:t>6/26/2016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572819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787A41-8A6A-4DCA-9DB6-C27E6CCC9F32}" type="datetimeFigureOut">
              <a:rPr lang="en-US" smtClean="0"/>
              <a:t>6/26/2016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3112908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787A41-8A6A-4DCA-9DB6-C27E6CCC9F32}" type="datetimeFigureOut">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190413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B787A41-8A6A-4DCA-9DB6-C27E6CCC9F32}" type="datetimeFigureOut">
              <a:rPr lang="en-US" smtClean="0"/>
              <a:t>6/26/2016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2794E7-833E-4ED8-909E-17BE99F77DF5}" type="slidenum">
              <a:rPr lang="en-US" smtClean="0"/>
              <a:t>‹#›</a:t>
            </a:fld>
            <a:endParaRPr lang="en-US"/>
          </a:p>
        </p:txBody>
      </p:sp>
    </p:spTree>
    <p:extLst>
      <p:ext uri="{BB962C8B-B14F-4D97-AF65-F5344CB8AC3E}">
        <p14:creationId xmlns:p14="http://schemas.microsoft.com/office/powerpoint/2010/main" val="2245770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787A41-8A6A-4DCA-9DB6-C27E6CCC9F32}" type="datetimeFigureOut">
              <a:rPr lang="en-US" smtClean="0"/>
              <a:t>6/26/2016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2794E7-833E-4ED8-909E-17BE99F77DF5}" type="slidenum">
              <a:rPr lang="en-US" smtClean="0"/>
              <a:t>‹#›</a:t>
            </a:fld>
            <a:endParaRPr lang="en-US"/>
          </a:p>
        </p:txBody>
      </p:sp>
    </p:spTree>
    <p:extLst>
      <p:ext uri="{BB962C8B-B14F-4D97-AF65-F5344CB8AC3E}">
        <p14:creationId xmlns:p14="http://schemas.microsoft.com/office/powerpoint/2010/main" val="30426364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8387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335" y="2289985"/>
            <a:ext cx="7772400" cy="2387600"/>
          </a:xfrm>
        </p:spPr>
        <p:txBody>
          <a:bodyPr>
            <a:noAutofit/>
          </a:bodyPr>
          <a:lstStyle/>
          <a:p>
            <a:r>
              <a:rPr lang="en-US" sz="8000" b="1" dirty="0">
                <a:solidFill>
                  <a:schemeClr val="bg1"/>
                </a:solidFill>
                <a:latin typeface="Brush Script MT" panose="03060802040406070304" pitchFamily="66" charset="0"/>
              </a:rPr>
              <a:t>Paul’s Intercessory Prayers for the Ephesians</a:t>
            </a:r>
          </a:p>
        </p:txBody>
      </p:sp>
      <p:sp>
        <p:nvSpPr>
          <p:cNvPr id="3" name="Subtitle 2"/>
          <p:cNvSpPr>
            <a:spLocks noGrp="1"/>
          </p:cNvSpPr>
          <p:nvPr>
            <p:ph type="subTitle" idx="1"/>
          </p:nvPr>
        </p:nvSpPr>
        <p:spPr>
          <a:xfrm>
            <a:off x="2085535" y="4677585"/>
            <a:ext cx="6858000" cy="1655762"/>
          </a:xfrm>
        </p:spPr>
        <p:txBody>
          <a:bodyPr>
            <a:normAutofit/>
          </a:bodyPr>
          <a:lstStyle/>
          <a:p>
            <a:r>
              <a:rPr lang="en-US" sz="4000" i="1" dirty="0">
                <a:solidFill>
                  <a:schemeClr val="bg1"/>
                </a:solidFill>
              </a:rPr>
              <a:t>Ephesians 1:15-21; 3:14-21</a:t>
            </a:r>
          </a:p>
        </p:txBody>
      </p:sp>
    </p:spTree>
    <p:extLst>
      <p:ext uri="{BB962C8B-B14F-4D97-AF65-F5344CB8AC3E}">
        <p14:creationId xmlns:p14="http://schemas.microsoft.com/office/powerpoint/2010/main" val="3232623708"/>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382" y="365126"/>
            <a:ext cx="6182968" cy="1325563"/>
          </a:xfrm>
        </p:spPr>
        <p:txBody>
          <a:bodyPr>
            <a:normAutofit/>
          </a:bodyPr>
          <a:lstStyle/>
          <a:p>
            <a:pPr algn="ctr"/>
            <a:r>
              <a:rPr lang="en-US" sz="6000" b="1" dirty="0">
                <a:solidFill>
                  <a:schemeClr val="bg1"/>
                </a:solidFill>
                <a:latin typeface="Brush Script MT" panose="03060802040406070304" pitchFamily="66" charset="0"/>
              </a:rPr>
              <a:t>Elements of Prayer</a:t>
            </a:r>
            <a:endParaRPr lang="en-US" sz="6000" dirty="0"/>
          </a:p>
        </p:txBody>
      </p:sp>
      <p:sp>
        <p:nvSpPr>
          <p:cNvPr id="3" name="Content Placeholder 2"/>
          <p:cNvSpPr>
            <a:spLocks noGrp="1"/>
          </p:cNvSpPr>
          <p:nvPr>
            <p:ph idx="1"/>
          </p:nvPr>
        </p:nvSpPr>
        <p:spPr>
          <a:xfrm>
            <a:off x="2332382" y="1825625"/>
            <a:ext cx="6182967" cy="4351338"/>
          </a:xfrm>
        </p:spPr>
        <p:txBody>
          <a:bodyPr>
            <a:normAutofit fontScale="92500" lnSpcReduction="10000"/>
          </a:bodyPr>
          <a:lstStyle/>
          <a:p>
            <a:pPr marL="0" indent="0" algn="ctr">
              <a:buNone/>
            </a:pPr>
            <a:r>
              <a:rPr lang="en-US" sz="3000" b="1" i="1" dirty="0">
                <a:solidFill>
                  <a:schemeClr val="bg1"/>
                </a:solidFill>
              </a:rPr>
              <a:t>1 Timothy 2:1</a:t>
            </a:r>
          </a:p>
          <a:p>
            <a:pPr marL="0" indent="0">
              <a:buNone/>
            </a:pPr>
            <a:r>
              <a:rPr lang="en-US" sz="3500" b="1" dirty="0">
                <a:solidFill>
                  <a:schemeClr val="bg1"/>
                </a:solidFill>
              </a:rPr>
              <a:t>Supplications</a:t>
            </a:r>
            <a:r>
              <a:rPr lang="en-US" sz="3500" dirty="0">
                <a:solidFill>
                  <a:schemeClr val="bg1"/>
                </a:solidFill>
              </a:rPr>
              <a:t> – </a:t>
            </a:r>
            <a:r>
              <a:rPr lang="en-US" sz="3500" i="1" dirty="0">
                <a:solidFill>
                  <a:schemeClr val="bg1"/>
                </a:solidFill>
              </a:rPr>
              <a:t>Hebrews 5:7</a:t>
            </a:r>
          </a:p>
          <a:p>
            <a:pPr marL="0" indent="0">
              <a:buNone/>
            </a:pPr>
            <a:r>
              <a:rPr lang="en-US" sz="3000" i="1" dirty="0">
                <a:solidFill>
                  <a:schemeClr val="bg1"/>
                </a:solidFill>
              </a:rPr>
              <a:t>– </a:t>
            </a:r>
            <a:r>
              <a:rPr lang="en-US" sz="3000" i="1" dirty="0" err="1">
                <a:solidFill>
                  <a:schemeClr val="bg1"/>
                </a:solidFill>
              </a:rPr>
              <a:t>deēsis</a:t>
            </a:r>
            <a:r>
              <a:rPr lang="en-US" sz="3000" dirty="0">
                <a:solidFill>
                  <a:schemeClr val="bg1"/>
                </a:solidFill>
              </a:rPr>
              <a:t> – prayer; need</a:t>
            </a:r>
          </a:p>
          <a:p>
            <a:pPr marL="0" indent="0">
              <a:buNone/>
            </a:pPr>
            <a:r>
              <a:rPr lang="en-US" sz="3500" b="1" dirty="0">
                <a:solidFill>
                  <a:schemeClr val="bg1"/>
                </a:solidFill>
              </a:rPr>
              <a:t>Prayers</a:t>
            </a:r>
            <a:r>
              <a:rPr lang="en-US" sz="3500" dirty="0">
                <a:solidFill>
                  <a:schemeClr val="bg1"/>
                </a:solidFill>
              </a:rPr>
              <a:t> – </a:t>
            </a:r>
            <a:r>
              <a:rPr lang="en-US" sz="3500" i="1" dirty="0">
                <a:solidFill>
                  <a:schemeClr val="bg1"/>
                </a:solidFill>
              </a:rPr>
              <a:t>Daniel 6:10</a:t>
            </a:r>
          </a:p>
          <a:p>
            <a:pPr marL="0" indent="0">
              <a:buNone/>
            </a:pPr>
            <a:r>
              <a:rPr lang="en-US" sz="3000" i="1" dirty="0">
                <a:solidFill>
                  <a:schemeClr val="bg1"/>
                </a:solidFill>
              </a:rPr>
              <a:t>– </a:t>
            </a:r>
            <a:r>
              <a:rPr lang="en-US" sz="3000" i="1" dirty="0" err="1">
                <a:solidFill>
                  <a:schemeClr val="bg1"/>
                </a:solidFill>
              </a:rPr>
              <a:t>proseuche</a:t>
            </a:r>
            <a:r>
              <a:rPr lang="en-US" sz="3000" i="1" dirty="0">
                <a:solidFill>
                  <a:schemeClr val="bg1"/>
                </a:solidFill>
              </a:rPr>
              <a:t>̄</a:t>
            </a:r>
            <a:r>
              <a:rPr lang="en-US" sz="3000" dirty="0">
                <a:solidFill>
                  <a:schemeClr val="bg1"/>
                </a:solidFill>
              </a:rPr>
              <a:t> – prayer addressed to God </a:t>
            </a:r>
          </a:p>
          <a:p>
            <a:pPr marL="0" indent="0">
              <a:buNone/>
            </a:pPr>
            <a:r>
              <a:rPr lang="en-US" sz="3500" b="1" dirty="0">
                <a:solidFill>
                  <a:schemeClr val="bg1"/>
                </a:solidFill>
              </a:rPr>
              <a:t>Intercessions</a:t>
            </a:r>
            <a:r>
              <a:rPr lang="en-US" sz="3500" dirty="0">
                <a:solidFill>
                  <a:schemeClr val="bg1"/>
                </a:solidFill>
              </a:rPr>
              <a:t> – </a:t>
            </a:r>
            <a:r>
              <a:rPr lang="en-US" sz="3500" i="1" dirty="0">
                <a:solidFill>
                  <a:schemeClr val="bg1"/>
                </a:solidFill>
              </a:rPr>
              <a:t>James 5:14-15</a:t>
            </a:r>
          </a:p>
          <a:p>
            <a:pPr marL="0" indent="0">
              <a:buNone/>
            </a:pPr>
            <a:r>
              <a:rPr lang="en-US" sz="3000" i="1" dirty="0">
                <a:solidFill>
                  <a:schemeClr val="bg1"/>
                </a:solidFill>
              </a:rPr>
              <a:t>– </a:t>
            </a:r>
            <a:r>
              <a:rPr lang="en-US" sz="3000" i="1" dirty="0" err="1">
                <a:solidFill>
                  <a:schemeClr val="bg1"/>
                </a:solidFill>
              </a:rPr>
              <a:t>Enteuxis</a:t>
            </a:r>
            <a:r>
              <a:rPr lang="en-US" sz="3000" dirty="0">
                <a:solidFill>
                  <a:schemeClr val="bg1"/>
                </a:solidFill>
              </a:rPr>
              <a:t> – a falling in with; a meeting with; interview </a:t>
            </a:r>
          </a:p>
          <a:p>
            <a:pPr marL="0" indent="0">
              <a:buNone/>
            </a:pPr>
            <a:r>
              <a:rPr lang="en-US" sz="3500" b="1" dirty="0">
                <a:solidFill>
                  <a:schemeClr val="bg1"/>
                </a:solidFill>
              </a:rPr>
              <a:t>Giving of Thanks </a:t>
            </a:r>
            <a:r>
              <a:rPr lang="en-US" sz="3500" dirty="0">
                <a:solidFill>
                  <a:schemeClr val="bg1"/>
                </a:solidFill>
              </a:rPr>
              <a:t>– </a:t>
            </a:r>
            <a:r>
              <a:rPr lang="en-US" sz="3500" i="1" dirty="0">
                <a:solidFill>
                  <a:schemeClr val="bg1"/>
                </a:solidFill>
              </a:rPr>
              <a:t>Colossians 3:17</a:t>
            </a:r>
          </a:p>
        </p:txBody>
      </p:sp>
    </p:spTree>
    <p:extLst>
      <p:ext uri="{BB962C8B-B14F-4D97-AF65-F5344CB8AC3E}">
        <p14:creationId xmlns:p14="http://schemas.microsoft.com/office/powerpoint/2010/main" val="5442745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1000"/>
                                        <p:tgtEl>
                                          <p:spTgt spid="3">
                                            <p:txEl>
                                              <p:pRg st="4" end="4"/>
                                            </p:txEl>
                                          </p:spTgt>
                                        </p:tgtEl>
                                      </p:cBhvr>
                                    </p:animEffect>
                                    <p:anim calcmode="lin" valueType="num">
                                      <p:cBhvr>
                                        <p:cTn id="2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fade">
                                      <p:cBhvr>
                                        <p:cTn id="36" dur="1000"/>
                                        <p:tgtEl>
                                          <p:spTgt spid="3">
                                            <p:txEl>
                                              <p:pRg st="6" end="6"/>
                                            </p:txEl>
                                          </p:spTgt>
                                        </p:tgtEl>
                                      </p:cBhvr>
                                    </p:animEffect>
                                    <p:anim calcmode="lin" valueType="num">
                                      <p:cBhvr>
                                        <p:cTn id="37"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2382" y="365126"/>
            <a:ext cx="6182968" cy="1325563"/>
          </a:xfrm>
        </p:spPr>
        <p:txBody>
          <a:bodyPr>
            <a:normAutofit fontScale="90000"/>
          </a:bodyPr>
          <a:lstStyle/>
          <a:p>
            <a:pPr algn="ctr"/>
            <a:r>
              <a:rPr lang="en-US" sz="6000" b="1" dirty="0">
                <a:solidFill>
                  <a:schemeClr val="bg1"/>
                </a:solidFill>
                <a:latin typeface="Brush Script MT" panose="03060802040406070304" pitchFamily="66" charset="0"/>
              </a:rPr>
              <a:t>Paul’s Prayers for the Ephesians</a:t>
            </a:r>
            <a:endParaRPr lang="en-US" sz="6000" dirty="0"/>
          </a:p>
        </p:txBody>
      </p:sp>
      <p:sp>
        <p:nvSpPr>
          <p:cNvPr id="3" name="Content Placeholder 2"/>
          <p:cNvSpPr>
            <a:spLocks noGrp="1"/>
          </p:cNvSpPr>
          <p:nvPr>
            <p:ph idx="1"/>
          </p:nvPr>
        </p:nvSpPr>
        <p:spPr>
          <a:xfrm>
            <a:off x="2332382" y="1825625"/>
            <a:ext cx="6182967" cy="4351338"/>
          </a:xfrm>
        </p:spPr>
        <p:txBody>
          <a:bodyPr>
            <a:normAutofit/>
          </a:bodyPr>
          <a:lstStyle/>
          <a:p>
            <a:pPr marL="0" indent="0" algn="ctr">
              <a:buNone/>
            </a:pPr>
            <a:endParaRPr lang="en-US" sz="1100" i="1" dirty="0">
              <a:solidFill>
                <a:schemeClr val="bg1"/>
              </a:solidFill>
            </a:endParaRPr>
          </a:p>
          <a:p>
            <a:pPr marL="0" indent="0" algn="ctr">
              <a:buNone/>
            </a:pPr>
            <a:r>
              <a:rPr lang="en-US" sz="3500" i="1" dirty="0">
                <a:solidFill>
                  <a:schemeClr val="bg1"/>
                </a:solidFill>
              </a:rPr>
              <a:t>Prayers for physical needs are right and good. However, shouldn’t our priority continually be spiritual? – </a:t>
            </a:r>
            <a:r>
              <a:rPr lang="en-US" sz="3500" b="1" i="1" dirty="0">
                <a:solidFill>
                  <a:schemeClr val="bg1"/>
                </a:solidFill>
              </a:rPr>
              <a:t>Matthew 16:26</a:t>
            </a:r>
          </a:p>
          <a:p>
            <a:pPr marL="0" indent="0" algn="ctr">
              <a:buNone/>
            </a:pPr>
            <a:endParaRPr lang="en-US" sz="3500" b="1" dirty="0">
              <a:solidFill>
                <a:schemeClr val="bg1"/>
              </a:solidFill>
            </a:endParaRPr>
          </a:p>
          <a:p>
            <a:pPr marL="0" indent="0" algn="ctr">
              <a:buNone/>
            </a:pPr>
            <a:r>
              <a:rPr lang="en-US" sz="3500" b="1" dirty="0">
                <a:solidFill>
                  <a:schemeClr val="bg1"/>
                </a:solidFill>
              </a:rPr>
              <a:t>Ephesians 1:15-21</a:t>
            </a:r>
          </a:p>
          <a:p>
            <a:pPr marL="0" indent="0" algn="ctr">
              <a:buNone/>
            </a:pPr>
            <a:r>
              <a:rPr lang="en-US" sz="3500" b="1" dirty="0">
                <a:solidFill>
                  <a:schemeClr val="bg1"/>
                </a:solidFill>
              </a:rPr>
              <a:t>Ephesians 3:14-21</a:t>
            </a:r>
          </a:p>
        </p:txBody>
      </p:sp>
    </p:spTree>
    <p:extLst>
      <p:ext uri="{BB962C8B-B14F-4D97-AF65-F5344CB8AC3E}">
        <p14:creationId xmlns:p14="http://schemas.microsoft.com/office/powerpoint/2010/main" val="16455351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28335" y="2289985"/>
            <a:ext cx="7772400" cy="2387600"/>
          </a:xfrm>
        </p:spPr>
        <p:txBody>
          <a:bodyPr>
            <a:noAutofit/>
          </a:bodyPr>
          <a:lstStyle/>
          <a:p>
            <a:r>
              <a:rPr lang="en-US" sz="8000" b="1" dirty="0">
                <a:solidFill>
                  <a:schemeClr val="bg1"/>
                </a:solidFill>
                <a:latin typeface="Brush Script MT" panose="03060802040406070304" pitchFamily="66" charset="0"/>
              </a:rPr>
              <a:t>Paul’s Intercessory Prayers for the Ephesians</a:t>
            </a:r>
          </a:p>
        </p:txBody>
      </p:sp>
      <p:sp>
        <p:nvSpPr>
          <p:cNvPr id="3" name="Subtitle 2"/>
          <p:cNvSpPr>
            <a:spLocks noGrp="1"/>
          </p:cNvSpPr>
          <p:nvPr>
            <p:ph type="subTitle" idx="1"/>
          </p:nvPr>
        </p:nvSpPr>
        <p:spPr>
          <a:xfrm>
            <a:off x="2085535" y="4677585"/>
            <a:ext cx="6858000" cy="1655762"/>
          </a:xfrm>
        </p:spPr>
        <p:txBody>
          <a:bodyPr>
            <a:normAutofit/>
          </a:bodyPr>
          <a:lstStyle/>
          <a:p>
            <a:r>
              <a:rPr lang="en-US" sz="4000" i="1" dirty="0">
                <a:solidFill>
                  <a:schemeClr val="bg1"/>
                </a:solidFill>
              </a:rPr>
              <a:t>Ephesians 1:15-21; 3:14-21</a:t>
            </a:r>
          </a:p>
        </p:txBody>
      </p:sp>
    </p:spTree>
    <p:extLst>
      <p:ext uri="{BB962C8B-B14F-4D97-AF65-F5344CB8AC3E}">
        <p14:creationId xmlns:p14="http://schemas.microsoft.com/office/powerpoint/2010/main" val="2552482261"/>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124</TotalTime>
  <Words>1524</Words>
  <Application>Microsoft Office PowerPoint</Application>
  <PresentationFormat>On-screen Show (4:3)</PresentationFormat>
  <Paragraphs>98</Paragraphs>
  <Slides>5</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Brush Script MT</vt:lpstr>
      <vt:lpstr>Calibri</vt:lpstr>
      <vt:lpstr>Calibri Light</vt:lpstr>
      <vt:lpstr>Times New Roman</vt:lpstr>
      <vt:lpstr>Office Theme</vt:lpstr>
      <vt:lpstr>PowerPoint Presentation</vt:lpstr>
      <vt:lpstr>Paul’s Intercessory Prayers for the Ephesians</vt:lpstr>
      <vt:lpstr>Elements of Prayer</vt:lpstr>
      <vt:lpstr>Paul’s Prayers for the Ephesians</vt:lpstr>
      <vt:lpstr>Paul’s Intercessory Prayers for the Ephesians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Paul’s Intercessory Prayers to the Ephesians</dc:title>
  <dc:creator>Jeremiah Cox</dc:creator>
  <cp:lastModifiedBy>Jeremiah Cox</cp:lastModifiedBy>
  <cp:revision>5</cp:revision>
  <dcterms:created xsi:type="dcterms:W3CDTF">2016-06-25T22:29:36Z</dcterms:created>
  <dcterms:modified xsi:type="dcterms:W3CDTF">2016-06-26T22:01:58Z</dcterms:modified>
</cp:coreProperties>
</file>