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440" y="96"/>
      </p:cViewPr>
      <p:guideLst/>
    </p:cSldViewPr>
  </p:slideViewPr>
  <p:notesTextViewPr>
    <p:cViewPr>
      <p:scale>
        <a:sx n="1" d="1"/>
        <a:sy n="1" d="1"/>
      </p:scale>
      <p:origin x="0" y="0"/>
    </p:cViewPr>
  </p:notesTextViewPr>
  <p:notesViewPr>
    <p:cSldViewPr snapToGrid="0">
      <p:cViewPr varScale="1">
        <p:scale>
          <a:sx n="53" d="100"/>
          <a:sy n="53"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6997A-9925-4D93-8F9A-FA26D504C904}" type="datetimeFigureOut">
              <a:rPr lang="en-US" smtClean="0"/>
              <a:t>6/5/2016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3D2EE-BC6B-4E61-A9C4-B7DBF1719045}" type="slidenum">
              <a:rPr lang="en-US" smtClean="0"/>
              <a:t>‹#›</a:t>
            </a:fld>
            <a:endParaRPr lang="en-US"/>
          </a:p>
        </p:txBody>
      </p:sp>
    </p:spTree>
    <p:extLst>
      <p:ext uri="{BB962C8B-B14F-4D97-AF65-F5344CB8AC3E}">
        <p14:creationId xmlns:p14="http://schemas.microsoft.com/office/powerpoint/2010/main" val="254004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Stand Still</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Exodus 14:10-14</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After Joseph, there arose a Pharaoh that did not know him, and he oppressed the Israelites.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saw their oppression, and sent Moses to lead them out of the bondage in Egypt.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With mighty plagues God performed, the Exodus ensued. Yet, there would be an ultimate triumph at the end of the road.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hardened the heart of Pharaoh to follow the Israelites. They came to the red sea and the Israelites were seemingly trapped, but they had God on their side.</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14:10-12</a:t>
            </a:r>
            <a:r>
              <a:rPr lang="en-US" dirty="0">
                <a:latin typeface="Calibri" panose="020F0502020204030204" pitchFamily="34" charset="0"/>
                <a:ea typeface="Calibri" panose="020F0502020204030204" pitchFamily="34" charset="0"/>
                <a:cs typeface="Times New Roman" panose="02020603050405020304" pitchFamily="18" charset="0"/>
              </a:rPr>
              <a:t> – They assessed the situation, but without remembering all that God had accomplished thus far. They panicked, complained, and reached rash conclusions.</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14:13-14</a:t>
            </a:r>
            <a:r>
              <a:rPr lang="en-US" dirty="0">
                <a:latin typeface="Calibri" panose="020F0502020204030204" pitchFamily="34" charset="0"/>
                <a:ea typeface="Calibri" panose="020F0502020204030204" pitchFamily="34" charset="0"/>
                <a:cs typeface="Times New Roman" panose="02020603050405020304" pitchFamily="18" charset="0"/>
              </a:rPr>
              <a:t> – Moses gave them instruction to stand still. God would deliver them.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14:15-18</a:t>
            </a:r>
            <a:r>
              <a:rPr lang="en-US" dirty="0">
                <a:latin typeface="Calibri" panose="020F0502020204030204" pitchFamily="34" charset="0"/>
                <a:ea typeface="Calibri" panose="020F0502020204030204" pitchFamily="34" charset="0"/>
                <a:cs typeface="Times New Roman" panose="02020603050405020304" pitchFamily="18" charset="0"/>
              </a:rPr>
              <a:t> – The Lord gave Moses instruction.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14:30-31</a:t>
            </a:r>
            <a:r>
              <a:rPr lang="en-US" dirty="0">
                <a:latin typeface="Calibri" panose="020F0502020204030204" pitchFamily="34" charset="0"/>
                <a:ea typeface="Calibri" panose="020F0502020204030204" pitchFamily="34" charset="0"/>
                <a:cs typeface="Times New Roman" panose="02020603050405020304" pitchFamily="18" charset="0"/>
              </a:rPr>
              <a:t> – The Lord was victorious over the Israelites.</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can learn much from this story, as it was recorded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our learning, that we through the patience and comfort of the Scriptures might have hope” (Romans 15:4)</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5363D2EE-BC6B-4E61-A9C4-B7DBF1719045}" type="slidenum">
              <a:rPr lang="en-US" smtClean="0"/>
              <a:t>2</a:t>
            </a:fld>
            <a:endParaRPr lang="en-US"/>
          </a:p>
        </p:txBody>
      </p:sp>
    </p:spTree>
    <p:extLst>
      <p:ext uri="{BB962C8B-B14F-4D97-AF65-F5344CB8AC3E}">
        <p14:creationId xmlns:p14="http://schemas.microsoft.com/office/powerpoint/2010/main" val="197823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Stand Still</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Devil wants us to panic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Exodus 14:10-12</a:t>
            </a:r>
            <a:r>
              <a:rPr lang="en-US" dirty="0">
                <a:latin typeface="Calibri" panose="020F0502020204030204" pitchFamily="34" charset="0"/>
                <a:ea typeface="Calibri" panose="020F0502020204030204" pitchFamily="34" charset="0"/>
                <a:cs typeface="Times New Roman" panose="02020603050405020304" pitchFamily="18" charset="0"/>
              </a:rPr>
              <a:t> – The Israelites were squirming and panicking because the Egyptians were closing in.)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Panic leads to bad decisions. </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Israelites concluded it would have been better to stay in Egypt. Their panic caused doubt in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Numbers 13:31-14:4</a:t>
            </a:r>
            <a:r>
              <a:rPr lang="en-US" dirty="0">
                <a:latin typeface="Calibri" panose="020F0502020204030204" pitchFamily="34" charset="0"/>
                <a:ea typeface="Calibri" panose="020F0502020204030204" pitchFamily="34" charset="0"/>
                <a:cs typeface="Times New Roman" panose="02020603050405020304" pitchFamily="18" charset="0"/>
              </a:rPr>
              <a:t> – 10 of the 12 spies brought back a bad report. The people panicked at the report, and wished to go back to Egypt.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caused the Lord to keep them from entering the promised land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14:22-23)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promise was conditional. The devil knows this, and seeks to cause panic so we do not meet the conditions.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Instead of Panicking, We should Stand Still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Exodus 14:13)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God’s presence should cause us to be still. Be at peace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Psalm 46:10-11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30:15</a:t>
            </a:r>
            <a:r>
              <a:rPr lang="en-US" b="1" dirty="0">
                <a:latin typeface="Calibri" panose="020F0502020204030204" pitchFamily="34" charset="0"/>
                <a:ea typeface="Calibri" panose="020F0502020204030204" pitchFamily="34" charset="0"/>
                <a:cs typeface="Times New Roman" panose="02020603050405020304" pitchFamily="18" charset="0"/>
              </a:rPr>
              <a:t> – The strength of God’s people is in calm, quiet assurance and confidence.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is so because of what we remember and expect when we stand still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363D2EE-BC6B-4E61-A9C4-B7DBF1719045}" type="slidenum">
              <a:rPr lang="en-US" smtClean="0"/>
              <a:t>3</a:t>
            </a:fld>
            <a:endParaRPr lang="en-US"/>
          </a:p>
        </p:txBody>
      </p:sp>
    </p:spTree>
    <p:extLst>
      <p:ext uri="{BB962C8B-B14F-4D97-AF65-F5344CB8AC3E}">
        <p14:creationId xmlns:p14="http://schemas.microsoft.com/office/powerpoint/2010/main" val="117775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See the Salvation of the Lord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Consider God’s Power.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Job 36:24-37:5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Elihu</a:t>
            </a:r>
            <a:r>
              <a:rPr lang="en-US" dirty="0">
                <a:latin typeface="Calibri" panose="020F0502020204030204" pitchFamily="34" charset="0"/>
                <a:ea typeface="Calibri" panose="020F0502020204030204" pitchFamily="34" charset="0"/>
                <a:cs typeface="Times New Roman" panose="02020603050405020304" pitchFamily="18" charset="0"/>
              </a:rPr>
              <a:t>, Job’s friend. God is all powerful to the extent we cannot comprehend.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Job 42:1-2</a:t>
            </a:r>
            <a:r>
              <a:rPr lang="en-US" dirty="0">
                <a:latin typeface="Calibri" panose="020F0502020204030204" pitchFamily="34" charset="0"/>
                <a:ea typeface="Calibri" panose="020F0502020204030204" pitchFamily="34" charset="0"/>
                <a:cs typeface="Times New Roman" panose="02020603050405020304" pitchFamily="18" charset="0"/>
              </a:rPr>
              <a:t> – Job’s conclusion – Nothing is impossible for God. His purposes are not withheld from Him.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should cause great confidence if we are on His side. These are no mere claims without substance, but backed with accounts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Consider God’s Past.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2:8-13</a:t>
            </a:r>
            <a:r>
              <a:rPr lang="en-US" dirty="0">
                <a:latin typeface="Calibri" panose="020F0502020204030204" pitchFamily="34" charset="0"/>
                <a:ea typeface="Calibri" panose="020F0502020204030204" pitchFamily="34" charset="0"/>
                <a:cs typeface="Times New Roman" panose="02020603050405020304" pitchFamily="18" charset="0"/>
              </a:rPr>
              <a:t> – Rahab the harlot had heard of the power of the Lord.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She trembled because she was in the Lord’s path of destruction.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Israelites should have been extremely confident having God on their side.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Consider God’s Provision.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5:6-8</a:t>
            </a:r>
            <a:r>
              <a:rPr lang="en-US" dirty="0">
                <a:latin typeface="Calibri" panose="020F0502020204030204" pitchFamily="34" charset="0"/>
                <a:ea typeface="Calibri" panose="020F0502020204030204" pitchFamily="34" charset="0"/>
                <a:cs typeface="Times New Roman" panose="02020603050405020304" pitchFamily="18" charset="0"/>
              </a:rPr>
              <a:t> – God provided the perfect sacrifice for us. Because of this we have hope.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John 2:1-2</a:t>
            </a:r>
            <a:r>
              <a:rPr lang="en-US" dirty="0">
                <a:latin typeface="Calibri" panose="020F0502020204030204" pitchFamily="34" charset="0"/>
                <a:ea typeface="Calibri" panose="020F0502020204030204" pitchFamily="34" charset="0"/>
                <a:cs typeface="Times New Roman" panose="02020603050405020304" pitchFamily="18" charset="0"/>
              </a:rPr>
              <a:t> – in our struggles God continues forgiveness when we ask and repent.)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10:13</a:t>
            </a:r>
            <a:r>
              <a:rPr lang="en-US" dirty="0">
                <a:latin typeface="Calibri" panose="020F0502020204030204" pitchFamily="34" charset="0"/>
                <a:ea typeface="Calibri" panose="020F0502020204030204" pitchFamily="34" charset="0"/>
                <a:cs typeface="Times New Roman" panose="02020603050405020304" pitchFamily="18" charset="0"/>
              </a:rPr>
              <a:t> – God always provides a way for escape.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need not panic, for God has given us a sufficient sacrifice, and continues to provide ways of escape.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Consider God’s Promises.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6:16-18</a:t>
            </a:r>
            <a:r>
              <a:rPr lang="en-US" dirty="0">
                <a:latin typeface="Calibri" panose="020F0502020204030204" pitchFamily="34" charset="0"/>
                <a:ea typeface="Calibri" panose="020F0502020204030204" pitchFamily="34" charset="0"/>
                <a:cs typeface="Times New Roman" panose="02020603050405020304" pitchFamily="18" charset="0"/>
              </a:rPr>
              <a:t> – God cannot lie. His promises are certain. If we meet the conditions, we will make it to heaven.</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have confidence in God’s promises!</a:t>
            </a:r>
          </a:p>
          <a:p>
            <a:endParaRPr lang="en-US" dirty="0"/>
          </a:p>
        </p:txBody>
      </p:sp>
      <p:sp>
        <p:nvSpPr>
          <p:cNvPr id="4" name="Slide Number Placeholder 3"/>
          <p:cNvSpPr>
            <a:spLocks noGrp="1"/>
          </p:cNvSpPr>
          <p:nvPr>
            <p:ph type="sldNum" sz="quarter" idx="10"/>
          </p:nvPr>
        </p:nvSpPr>
        <p:spPr/>
        <p:txBody>
          <a:bodyPr/>
          <a:lstStyle/>
          <a:p>
            <a:fld id="{5363D2EE-BC6B-4E61-A9C4-B7DBF1719045}" type="slidenum">
              <a:rPr lang="en-US" smtClean="0"/>
              <a:t>4</a:t>
            </a:fld>
            <a:endParaRPr lang="en-US"/>
          </a:p>
        </p:txBody>
      </p:sp>
    </p:spTree>
    <p:extLst>
      <p:ext uri="{BB962C8B-B14F-4D97-AF65-F5344CB8AC3E}">
        <p14:creationId xmlns:p14="http://schemas.microsoft.com/office/powerpoint/2010/main" val="355287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Move Forward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There are times to stand still, but then there are times to move. God does not want us to be idle, but faithful and obedient.</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10:1-2</a:t>
            </a:r>
            <a:r>
              <a:rPr lang="en-US" dirty="0">
                <a:latin typeface="Calibri" panose="020F0502020204030204" pitchFamily="34" charset="0"/>
                <a:ea typeface="Calibri" panose="020F0502020204030204" pitchFamily="34" charset="0"/>
                <a:cs typeface="Times New Roman" panose="02020603050405020304" pitchFamily="18" charset="0"/>
              </a:rPr>
              <a:t> – The Israelites were saved when they went forward. They did what the Lord commanded to do, and He delivered them.</a:t>
            </a:r>
          </a:p>
          <a:p>
            <a:pPr marL="342900" marR="0" lvl="0" indent="-342900">
              <a:lnSpc>
                <a:spcPct val="107000"/>
              </a:lnSpc>
              <a:spcBef>
                <a:spcPts val="0"/>
              </a:spcBef>
              <a:spcAft>
                <a:spcPts val="80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Philippians 2:12-13</a:t>
            </a:r>
            <a:r>
              <a:rPr lang="en-US" dirty="0">
                <a:latin typeface="Calibri" panose="020F0502020204030204" pitchFamily="34" charset="0"/>
                <a:ea typeface="Calibri" panose="020F0502020204030204" pitchFamily="34" charset="0"/>
                <a:cs typeface="Times New Roman" panose="02020603050405020304" pitchFamily="18" charset="0"/>
              </a:rPr>
              <a:t> – We must work out our salvation – move forward. But know that the Lord is working in us to do His will. We must trust Him enough to take action.</a:t>
            </a:r>
          </a:p>
          <a:p>
            <a:endParaRPr lang="en-US" dirty="0"/>
          </a:p>
        </p:txBody>
      </p:sp>
      <p:sp>
        <p:nvSpPr>
          <p:cNvPr id="4" name="Slide Number Placeholder 3"/>
          <p:cNvSpPr>
            <a:spLocks noGrp="1"/>
          </p:cNvSpPr>
          <p:nvPr>
            <p:ph type="sldNum" sz="quarter" idx="10"/>
          </p:nvPr>
        </p:nvSpPr>
        <p:spPr/>
        <p:txBody>
          <a:bodyPr/>
          <a:lstStyle/>
          <a:p>
            <a:fld id="{5363D2EE-BC6B-4E61-A9C4-B7DBF1719045}" type="slidenum">
              <a:rPr lang="en-US" smtClean="0"/>
              <a:t>5</a:t>
            </a:fld>
            <a:endParaRPr lang="en-US"/>
          </a:p>
        </p:txBody>
      </p:sp>
    </p:spTree>
    <p:extLst>
      <p:ext uri="{BB962C8B-B14F-4D97-AF65-F5344CB8AC3E}">
        <p14:creationId xmlns:p14="http://schemas.microsoft.com/office/powerpoint/2010/main" val="269138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easy for us to be swallowed up in all our trials, temptations, and struggles if we are not careful.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wants us to stand still, not panic. He wants us to consider who He is, and what He has promised us.</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In doing so, we receive the necessary strength and confidence to move forward in our lives for Him. If we do so, He is faithful to follow through with His promise of eternal life.</a:t>
            </a:r>
          </a:p>
          <a:p>
            <a:endParaRPr lang="en-US" dirty="0"/>
          </a:p>
        </p:txBody>
      </p:sp>
      <p:sp>
        <p:nvSpPr>
          <p:cNvPr id="4" name="Slide Number Placeholder 3"/>
          <p:cNvSpPr>
            <a:spLocks noGrp="1"/>
          </p:cNvSpPr>
          <p:nvPr>
            <p:ph type="sldNum" sz="quarter" idx="10"/>
          </p:nvPr>
        </p:nvSpPr>
        <p:spPr/>
        <p:txBody>
          <a:bodyPr/>
          <a:lstStyle/>
          <a:p>
            <a:fld id="{5363D2EE-BC6B-4E61-A9C4-B7DBF1719045}" type="slidenum">
              <a:rPr lang="en-US" smtClean="0"/>
              <a:t>6</a:t>
            </a:fld>
            <a:endParaRPr lang="en-US"/>
          </a:p>
        </p:txBody>
      </p:sp>
    </p:spTree>
    <p:extLst>
      <p:ext uri="{BB962C8B-B14F-4D97-AF65-F5344CB8AC3E}">
        <p14:creationId xmlns:p14="http://schemas.microsoft.com/office/powerpoint/2010/main" val="194347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C46200-8114-4552-A07D-6C46A549CB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411275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C46200-8114-4552-A07D-6C46A549CB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98214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C46200-8114-4552-A07D-6C46A549CB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387812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C46200-8114-4552-A07D-6C46A549CB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330686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C46200-8114-4552-A07D-6C46A549CBCB}"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18841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C46200-8114-4552-A07D-6C46A549CBCB}"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126466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C46200-8114-4552-A07D-6C46A549CBCB}" type="datetimeFigureOut">
              <a:rPr lang="en-US" smtClean="0"/>
              <a:t>6/5/2016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134412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C46200-8114-4552-A07D-6C46A549CBCB}" type="datetimeFigureOut">
              <a:rPr lang="en-US" smtClean="0"/>
              <a:t>6/5/2016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100272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46200-8114-4552-A07D-6C46A549CBCB}" type="datetimeFigureOut">
              <a:rPr lang="en-US" smtClean="0"/>
              <a:t>6/5/2016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32749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C46200-8114-4552-A07D-6C46A549CBCB}"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398211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C46200-8114-4552-A07D-6C46A549CBCB}"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AEE5D-562F-4B58-B851-AB706FC1537E}" type="slidenum">
              <a:rPr lang="en-US" smtClean="0"/>
              <a:t>‹#›</a:t>
            </a:fld>
            <a:endParaRPr lang="en-US"/>
          </a:p>
        </p:txBody>
      </p:sp>
    </p:spTree>
    <p:extLst>
      <p:ext uri="{BB962C8B-B14F-4D97-AF65-F5344CB8AC3E}">
        <p14:creationId xmlns:p14="http://schemas.microsoft.com/office/powerpoint/2010/main" val="111051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46200-8114-4552-A07D-6C46A549CBCB}" type="datetimeFigureOut">
              <a:rPr lang="en-US" smtClean="0"/>
              <a:t>6/5/2016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AEE5D-562F-4B58-B851-AB706FC1537E}" type="slidenum">
              <a:rPr lang="en-US" smtClean="0"/>
              <a:t>‹#›</a:t>
            </a:fld>
            <a:endParaRPr lang="en-US"/>
          </a:p>
        </p:txBody>
      </p:sp>
    </p:spTree>
    <p:extLst>
      <p:ext uri="{BB962C8B-B14F-4D97-AF65-F5344CB8AC3E}">
        <p14:creationId xmlns:p14="http://schemas.microsoft.com/office/powerpoint/2010/main" val="1233938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46304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387"/>
            <a:ext cx="7772400" cy="2387600"/>
          </a:xfrm>
        </p:spPr>
        <p:txBody>
          <a:bodyPr>
            <a:normAutofit/>
          </a:bodyPr>
          <a:lstStyle/>
          <a:p>
            <a:r>
              <a:rPr lang="en-US" sz="8000" dirty="0" smtClean="0">
                <a:solidFill>
                  <a:schemeClr val="bg1"/>
                </a:solidFill>
                <a:latin typeface="Copperplate Gothic Bold" panose="020E0705020206020404" pitchFamily="34" charset="0"/>
              </a:rPr>
              <a:t>Stand Still</a:t>
            </a:r>
            <a:endParaRPr lang="en-US" sz="8000" dirty="0">
              <a:solidFill>
                <a:schemeClr val="bg1"/>
              </a:solidFill>
              <a:latin typeface="Copperplate Gothic Bold" panose="020E0705020206020404" pitchFamily="34" charset="0"/>
            </a:endParaRPr>
          </a:p>
        </p:txBody>
      </p:sp>
      <p:sp>
        <p:nvSpPr>
          <p:cNvPr id="3" name="Subtitle 2"/>
          <p:cNvSpPr>
            <a:spLocks noGrp="1"/>
          </p:cNvSpPr>
          <p:nvPr>
            <p:ph type="subTitle" idx="1"/>
          </p:nvPr>
        </p:nvSpPr>
        <p:spPr>
          <a:xfrm>
            <a:off x="1143000" y="5361569"/>
            <a:ext cx="6858000" cy="789850"/>
          </a:xfrm>
        </p:spPr>
        <p:txBody>
          <a:bodyPr>
            <a:normAutofit/>
          </a:bodyPr>
          <a:lstStyle/>
          <a:p>
            <a:r>
              <a:rPr lang="en-US" sz="3600" i="1" dirty="0" smtClean="0">
                <a:solidFill>
                  <a:schemeClr val="bg1"/>
                </a:solidFill>
              </a:rPr>
              <a:t>Exodus 14:10-14</a:t>
            </a:r>
            <a:endParaRPr lang="en-US" sz="36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891" y="2255064"/>
            <a:ext cx="3662218" cy="29297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10031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opperplate Gothic Bold" panose="020E0705020206020404" pitchFamily="34" charset="0"/>
              </a:rPr>
              <a:t>Stand Still</a:t>
            </a:r>
            <a:endParaRPr lang="en-US" sz="5400" dirty="0">
              <a:solidFill>
                <a:schemeClr val="bg1"/>
              </a:solidFill>
              <a:latin typeface="Copperplate Gothic Bold" panose="020E0705020206020404" pitchFamily="34" charset="0"/>
            </a:endParaRPr>
          </a:p>
        </p:txBody>
      </p:sp>
      <p:sp>
        <p:nvSpPr>
          <p:cNvPr id="3" name="Content Placeholder 2"/>
          <p:cNvSpPr>
            <a:spLocks noGrp="1"/>
          </p:cNvSpPr>
          <p:nvPr>
            <p:ph idx="1"/>
          </p:nvPr>
        </p:nvSpPr>
        <p:spPr/>
        <p:txBody>
          <a:bodyPr/>
          <a:lstStyle/>
          <a:p>
            <a:pPr marL="0" indent="0" algn="ctr">
              <a:buNone/>
            </a:pPr>
            <a:endParaRPr lang="en-US" sz="1800" b="1" dirty="0" smtClean="0">
              <a:solidFill>
                <a:schemeClr val="bg1"/>
              </a:solidFill>
            </a:endParaRPr>
          </a:p>
          <a:p>
            <a:pPr marL="0" indent="0" algn="ctr">
              <a:buNone/>
            </a:pPr>
            <a:r>
              <a:rPr lang="en-US" sz="3600" b="1" dirty="0" smtClean="0">
                <a:solidFill>
                  <a:schemeClr val="bg1"/>
                </a:solidFill>
              </a:rPr>
              <a:t>The Devil Wants Us To Panic</a:t>
            </a:r>
          </a:p>
          <a:p>
            <a:pPr marL="0" indent="0" algn="ctr">
              <a:buNone/>
            </a:pPr>
            <a:r>
              <a:rPr lang="en-US" sz="3200" i="1" dirty="0" smtClean="0">
                <a:solidFill>
                  <a:schemeClr val="bg1"/>
                </a:solidFill>
              </a:rPr>
              <a:t>Exodus 14:10-12</a:t>
            </a:r>
          </a:p>
          <a:p>
            <a:pPr marL="0" indent="0" algn="ctr">
              <a:buNone/>
            </a:pPr>
            <a:r>
              <a:rPr lang="en-US" sz="3600" b="1" dirty="0" smtClean="0">
                <a:solidFill>
                  <a:schemeClr val="bg1"/>
                </a:solidFill>
              </a:rPr>
              <a:t>Panic Leads To Bad Decisions</a:t>
            </a:r>
          </a:p>
          <a:p>
            <a:pPr marL="0" indent="0" algn="ctr">
              <a:buNone/>
            </a:pPr>
            <a:r>
              <a:rPr lang="en-US" sz="3200" i="1" dirty="0" smtClean="0">
                <a:solidFill>
                  <a:schemeClr val="bg1"/>
                </a:solidFill>
              </a:rPr>
              <a:t>Numbers 13:31-14:4</a:t>
            </a:r>
          </a:p>
          <a:p>
            <a:pPr marL="0" indent="0" algn="ctr">
              <a:buNone/>
            </a:pPr>
            <a:r>
              <a:rPr lang="en-US" sz="3600" b="1" dirty="0" smtClean="0">
                <a:solidFill>
                  <a:schemeClr val="bg1"/>
                </a:solidFill>
              </a:rPr>
              <a:t>Instead, We Should Stand Still</a:t>
            </a:r>
          </a:p>
          <a:p>
            <a:pPr marL="0" indent="0" algn="ctr">
              <a:buNone/>
            </a:pPr>
            <a:r>
              <a:rPr lang="en-US" sz="3200" i="1" dirty="0" smtClean="0">
                <a:solidFill>
                  <a:schemeClr val="bg1"/>
                </a:solidFill>
              </a:rPr>
              <a:t>Exodus 14:13; Psalm 46:10-11; Isaiah 30:15</a:t>
            </a:r>
            <a:endParaRPr lang="en-US" sz="32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59" y="195710"/>
            <a:ext cx="2080491" cy="1664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919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28114" cy="1325563"/>
          </a:xfrm>
        </p:spPr>
        <p:txBody>
          <a:bodyPr>
            <a:noAutofit/>
          </a:bodyPr>
          <a:lstStyle/>
          <a:p>
            <a:r>
              <a:rPr lang="en-US" dirty="0" smtClean="0">
                <a:solidFill>
                  <a:schemeClr val="bg1"/>
                </a:solidFill>
                <a:latin typeface="Copperplate Gothic Bold" panose="020E0705020206020404" pitchFamily="34" charset="0"/>
              </a:rPr>
              <a:t>See </a:t>
            </a:r>
            <a:r>
              <a:rPr lang="en-US" smtClean="0">
                <a:solidFill>
                  <a:schemeClr val="bg1"/>
                </a:solidFill>
                <a:latin typeface="Copperplate Gothic Bold" panose="020E0705020206020404" pitchFamily="34" charset="0"/>
              </a:rPr>
              <a:t>The </a:t>
            </a:r>
            <a:r>
              <a:rPr lang="en-US" smtClean="0">
                <a:solidFill>
                  <a:schemeClr val="bg1"/>
                </a:solidFill>
                <a:latin typeface="Copperplate Gothic Bold" panose="020E0705020206020404" pitchFamily="34" charset="0"/>
              </a:rPr>
              <a:t>Salvation  </a:t>
            </a:r>
            <a:r>
              <a:rPr lang="en-US" dirty="0" smtClean="0">
                <a:solidFill>
                  <a:schemeClr val="bg1"/>
                </a:solidFill>
                <a:latin typeface="Copperplate Gothic Bold" panose="020E0705020206020404" pitchFamily="34" charset="0"/>
              </a:rPr>
              <a:t>of the Lord</a:t>
            </a:r>
            <a:endParaRPr lang="en-US" dirty="0">
              <a:solidFill>
                <a:schemeClr val="bg1"/>
              </a:solidFill>
              <a:latin typeface="Copperplate Gothic Bold" panose="020E07050202060204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b="1" dirty="0" smtClean="0">
                <a:solidFill>
                  <a:schemeClr val="bg1"/>
                </a:solidFill>
              </a:rPr>
              <a:t>Consider God’s Power</a:t>
            </a:r>
            <a:endParaRPr lang="en-US" sz="6000" b="1" dirty="0" smtClean="0">
              <a:solidFill>
                <a:schemeClr val="bg1"/>
              </a:solidFill>
            </a:endParaRPr>
          </a:p>
          <a:p>
            <a:pPr marL="0" indent="0" algn="ctr">
              <a:buNone/>
            </a:pPr>
            <a:r>
              <a:rPr lang="en-US" sz="3200" i="1" dirty="0" smtClean="0">
                <a:solidFill>
                  <a:schemeClr val="bg1"/>
                </a:solidFill>
              </a:rPr>
              <a:t>Job 36:24-37:5; 42:1-2</a:t>
            </a:r>
          </a:p>
          <a:p>
            <a:pPr marL="0" indent="0" algn="ctr">
              <a:buNone/>
            </a:pPr>
            <a:r>
              <a:rPr lang="en-US" sz="3600" b="1" dirty="0" smtClean="0">
                <a:solidFill>
                  <a:schemeClr val="bg1"/>
                </a:solidFill>
              </a:rPr>
              <a:t>Consider God’s Past</a:t>
            </a:r>
          </a:p>
          <a:p>
            <a:pPr marL="0" indent="0" algn="ctr">
              <a:buNone/>
            </a:pPr>
            <a:r>
              <a:rPr lang="en-US" sz="3200" i="1" dirty="0" smtClean="0">
                <a:solidFill>
                  <a:schemeClr val="bg1"/>
                </a:solidFill>
              </a:rPr>
              <a:t>Joshua 2:8-13</a:t>
            </a:r>
          </a:p>
          <a:p>
            <a:pPr marL="0" indent="0" algn="ctr">
              <a:buNone/>
            </a:pPr>
            <a:r>
              <a:rPr lang="en-US" sz="3600" b="1" dirty="0" smtClean="0">
                <a:solidFill>
                  <a:schemeClr val="bg1"/>
                </a:solidFill>
              </a:rPr>
              <a:t>Consider God’s Provision</a:t>
            </a:r>
          </a:p>
          <a:p>
            <a:pPr marL="0" indent="0" algn="ctr">
              <a:buNone/>
            </a:pPr>
            <a:r>
              <a:rPr lang="en-US" sz="3200" i="1" dirty="0" smtClean="0">
                <a:solidFill>
                  <a:schemeClr val="bg1"/>
                </a:solidFill>
              </a:rPr>
              <a:t>Romans 5:6-8; 1 Corinthians 10:13</a:t>
            </a:r>
          </a:p>
          <a:p>
            <a:pPr marL="0" indent="0" algn="ctr">
              <a:buNone/>
            </a:pPr>
            <a:r>
              <a:rPr lang="en-US" sz="3600" b="1" dirty="0" smtClean="0">
                <a:solidFill>
                  <a:schemeClr val="bg1"/>
                </a:solidFill>
              </a:rPr>
              <a:t>Consider God’s Promises</a:t>
            </a:r>
          </a:p>
          <a:p>
            <a:pPr marL="0" indent="0" algn="ctr">
              <a:buNone/>
            </a:pPr>
            <a:r>
              <a:rPr lang="en-US" sz="3200" i="1" dirty="0" smtClean="0">
                <a:solidFill>
                  <a:schemeClr val="bg1"/>
                </a:solidFill>
              </a:rPr>
              <a:t>Hebrews 6:16-18</a:t>
            </a:r>
            <a:endParaRPr lang="en-US"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59" y="195710"/>
            <a:ext cx="2080491" cy="1664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769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28114" cy="1325563"/>
          </a:xfrm>
        </p:spPr>
        <p:txBody>
          <a:bodyPr>
            <a:noAutofit/>
          </a:bodyPr>
          <a:lstStyle/>
          <a:p>
            <a:r>
              <a:rPr lang="en-US" sz="5400" dirty="0" smtClean="0">
                <a:solidFill>
                  <a:schemeClr val="bg1"/>
                </a:solidFill>
                <a:latin typeface="Copperplate Gothic Bold" panose="020E0705020206020404" pitchFamily="34" charset="0"/>
              </a:rPr>
              <a:t>Move</a:t>
            </a:r>
            <a:br>
              <a:rPr lang="en-US" sz="5400" dirty="0" smtClean="0">
                <a:solidFill>
                  <a:schemeClr val="bg1"/>
                </a:solidFill>
                <a:latin typeface="Copperplate Gothic Bold" panose="020E0705020206020404" pitchFamily="34" charset="0"/>
              </a:rPr>
            </a:br>
            <a:r>
              <a:rPr lang="en-US" sz="5400" dirty="0" smtClean="0">
                <a:solidFill>
                  <a:schemeClr val="bg1"/>
                </a:solidFill>
                <a:latin typeface="Copperplate Gothic Bold" panose="020E0705020206020404" pitchFamily="34" charset="0"/>
              </a:rPr>
              <a:t>Forward!</a:t>
            </a:r>
            <a:endParaRPr lang="en-US" sz="5400" dirty="0">
              <a:solidFill>
                <a:schemeClr val="bg1"/>
              </a:solidFill>
              <a:latin typeface="Copperplate Gothic Bold" panose="020E07050202060204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chemeClr val="bg1"/>
              </a:solidFill>
            </a:endParaRPr>
          </a:p>
          <a:p>
            <a:pPr marL="0" indent="0" algn="ctr">
              <a:buNone/>
            </a:pPr>
            <a:endParaRPr lang="en-US" sz="1800" b="1" dirty="0">
              <a:solidFill>
                <a:schemeClr val="bg1"/>
              </a:solidFill>
            </a:endParaRPr>
          </a:p>
          <a:p>
            <a:pPr marL="0" indent="0" algn="ctr">
              <a:buNone/>
            </a:pPr>
            <a:r>
              <a:rPr lang="en-US" sz="3600" b="1" dirty="0" smtClean="0">
                <a:solidFill>
                  <a:schemeClr val="bg1"/>
                </a:solidFill>
              </a:rPr>
              <a:t>There are times to stand still and times to move. Faith requires movement!</a:t>
            </a:r>
          </a:p>
          <a:p>
            <a:pPr marL="0" indent="0" algn="ctr">
              <a:buNone/>
            </a:pPr>
            <a:r>
              <a:rPr lang="en-US" sz="3600" i="1" dirty="0" smtClean="0">
                <a:solidFill>
                  <a:schemeClr val="bg1"/>
                </a:solidFill>
              </a:rPr>
              <a:t>1 Corinthians 10:1-2</a:t>
            </a:r>
          </a:p>
          <a:p>
            <a:pPr marL="0" indent="0" algn="ctr">
              <a:buNone/>
            </a:pPr>
            <a:r>
              <a:rPr lang="en-US" sz="3600" i="1" dirty="0" smtClean="0">
                <a:solidFill>
                  <a:schemeClr val="bg1"/>
                </a:solidFill>
              </a:rPr>
              <a:t>Philippians 2:12-13</a:t>
            </a:r>
            <a:endParaRPr lang="en-US"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59" y="195710"/>
            <a:ext cx="2080491" cy="1664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6989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387"/>
            <a:ext cx="7772400" cy="2387600"/>
          </a:xfrm>
        </p:spPr>
        <p:txBody>
          <a:bodyPr>
            <a:normAutofit/>
          </a:bodyPr>
          <a:lstStyle/>
          <a:p>
            <a:r>
              <a:rPr lang="en-US" sz="8000" dirty="0" smtClean="0">
                <a:solidFill>
                  <a:schemeClr val="bg1"/>
                </a:solidFill>
                <a:latin typeface="Copperplate Gothic Bold" panose="020E0705020206020404" pitchFamily="34" charset="0"/>
              </a:rPr>
              <a:t>Stand Still</a:t>
            </a:r>
            <a:endParaRPr lang="en-US" sz="8000" dirty="0">
              <a:solidFill>
                <a:schemeClr val="bg1"/>
              </a:solidFill>
              <a:latin typeface="Copperplate Gothic Bold" panose="020E0705020206020404" pitchFamily="34" charset="0"/>
            </a:endParaRPr>
          </a:p>
        </p:txBody>
      </p:sp>
      <p:sp>
        <p:nvSpPr>
          <p:cNvPr id="3" name="Subtitle 2"/>
          <p:cNvSpPr>
            <a:spLocks noGrp="1"/>
          </p:cNvSpPr>
          <p:nvPr>
            <p:ph type="subTitle" idx="1"/>
          </p:nvPr>
        </p:nvSpPr>
        <p:spPr>
          <a:xfrm>
            <a:off x="1143000" y="5361569"/>
            <a:ext cx="6858000" cy="789850"/>
          </a:xfrm>
        </p:spPr>
        <p:txBody>
          <a:bodyPr>
            <a:normAutofit/>
          </a:bodyPr>
          <a:lstStyle/>
          <a:p>
            <a:r>
              <a:rPr lang="en-US" sz="3600" i="1" dirty="0" smtClean="0">
                <a:solidFill>
                  <a:schemeClr val="bg1"/>
                </a:solidFill>
              </a:rPr>
              <a:t>Exodus 14:10-14</a:t>
            </a:r>
            <a:endParaRPr lang="en-US" sz="36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891" y="2255064"/>
            <a:ext cx="3662218" cy="29297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7660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891</Words>
  <Application>Microsoft Office PowerPoint</Application>
  <PresentationFormat>On-screen Show (4:3)</PresentationFormat>
  <Paragraphs>78</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Copperplate Gothic Bold</vt:lpstr>
      <vt:lpstr>Times New Roman</vt:lpstr>
      <vt:lpstr>Wingdings</vt:lpstr>
      <vt:lpstr>Office Theme</vt:lpstr>
      <vt:lpstr>PowerPoint Presentation</vt:lpstr>
      <vt:lpstr>Stand Still</vt:lpstr>
      <vt:lpstr>Stand Still</vt:lpstr>
      <vt:lpstr>See The Salvation  of the Lord</vt:lpstr>
      <vt:lpstr>Move Forward!</vt:lpstr>
      <vt:lpstr>Stand Still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Still</dc:title>
  <dc:creator>Jeremiah Cox</dc:creator>
  <cp:lastModifiedBy>Jeremiah Cox</cp:lastModifiedBy>
  <cp:revision>4</cp:revision>
  <dcterms:created xsi:type="dcterms:W3CDTF">2016-06-05T21:10:06Z</dcterms:created>
  <dcterms:modified xsi:type="dcterms:W3CDTF">2016-06-05T22:31:47Z</dcterms:modified>
</cp:coreProperties>
</file>