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99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5E712-75E7-40A4-AA7A-E0B7EDCBB298}" type="datetimeFigureOut">
              <a:rPr lang="en-US" smtClean="0"/>
              <a:t>6/19/2016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B2F9D-42E0-44B4-B6E7-76B5C3C8570C}" type="slidenum">
              <a:rPr lang="en-US" smtClean="0"/>
              <a:t>‹#›</a:t>
            </a:fld>
            <a:endParaRPr lang="en-US"/>
          </a:p>
        </p:txBody>
      </p:sp>
    </p:spTree>
    <p:extLst>
      <p:ext uri="{BB962C8B-B14F-4D97-AF65-F5344CB8AC3E}">
        <p14:creationId xmlns:p14="http://schemas.microsoft.com/office/powerpoint/2010/main" val="2867679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The Fear of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smtClean="0">
                <a:effectLst/>
                <a:latin typeface="Calibri" panose="020F0502020204030204" pitchFamily="34" charset="0"/>
                <a:ea typeface="Calibri" panose="020F0502020204030204" pitchFamily="34" charset="0"/>
                <a:cs typeface="Times New Roman" panose="02020603050405020304" pitchFamily="18" charset="0"/>
              </a:rPr>
              <a:t>Ecclesiastes 12:13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Most would suggest that fear is negative, and has no place in the life of a Christian.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is characterized solely by love, and wouldn’t want anyone to fear Him.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Yet, the inspired writer of Ecclesiastes dedicated an entire book to the subject of life under the sun – on earth – and reached the important conclusion that is the whole of every man – fear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Ecclesiastes 12:13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Those who are given as examples of faith in scripture are always characterized as individuals who feared God (</a:t>
            </a:r>
            <a:r>
              <a:rPr lang="en-US" u="sng" dirty="0">
                <a:latin typeface="Calibri" panose="020F0502020204030204" pitchFamily="34" charset="0"/>
                <a:ea typeface="Calibri" panose="020F0502020204030204" pitchFamily="34" charset="0"/>
                <a:cs typeface="Times New Roman" panose="02020603050405020304" pitchFamily="18" charset="0"/>
              </a:rPr>
              <a:t>either explicitly, or implicitly</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faith Noah…moved with godly fear” – Hebrews 11:7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If the inspired writer was moved by the HS to emphasize the need for the fear of God, we would be prudent to consider the concept.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A5B2F9D-42E0-44B4-B6E7-76B5C3C8570C}" type="slidenum">
              <a:rPr lang="en-US" smtClean="0"/>
              <a:t>2</a:t>
            </a:fld>
            <a:endParaRPr lang="en-US"/>
          </a:p>
        </p:txBody>
      </p:sp>
    </p:spTree>
    <p:extLst>
      <p:ext uri="{BB962C8B-B14F-4D97-AF65-F5344CB8AC3E}">
        <p14:creationId xmlns:p14="http://schemas.microsoft.com/office/powerpoint/2010/main" val="1943725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What kind of fear?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Fear defined.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Fear – </a:t>
            </a:r>
            <a:r>
              <a:rPr lang="en-US" i="1" dirty="0" err="1">
                <a:latin typeface="Calibri" panose="020F0502020204030204" pitchFamily="34" charset="0"/>
                <a:ea typeface="Calibri" panose="020F0502020204030204" pitchFamily="34" charset="0"/>
                <a:cs typeface="Times New Roman" panose="02020603050405020304" pitchFamily="18" charset="0"/>
              </a:rPr>
              <a:t>yâre</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fear; morally to revere; causatively to frighten. (Hebrew)</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Fear – </a:t>
            </a:r>
            <a:r>
              <a:rPr lang="en-US" i="1" dirty="0" err="1">
                <a:latin typeface="Calibri" panose="020F0502020204030204" pitchFamily="34" charset="0"/>
                <a:ea typeface="Calibri" panose="020F0502020204030204" pitchFamily="34" charset="0"/>
                <a:cs typeface="Times New Roman" panose="02020603050405020304" pitchFamily="18" charset="0"/>
              </a:rPr>
              <a:t>phobos</a:t>
            </a:r>
            <a:r>
              <a:rPr lang="en-US" dirty="0">
                <a:latin typeface="Calibri" panose="020F0502020204030204" pitchFamily="34" charset="0"/>
                <a:ea typeface="Calibri" panose="020F0502020204030204" pitchFamily="34" charset="0"/>
                <a:cs typeface="Times New Roman" panose="02020603050405020304" pitchFamily="18" charset="0"/>
              </a:rPr>
              <a:t> – alarm or fright; that which strikes terror. (Greek)’</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These words translated into fear in the Bible can mean to cause terror or fright, or could be used to suggest reverence or awe. However, we must not limit the meaning merely to reverence.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do not like the idea that comes with the fear of the Lord.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think God should not be an idea that causes one to tremble, but should be less intimidating.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God is a Being who exists separate and apart from our belief or unbelief, or our opinions of Him. (His word shows us who He really is, and what that means for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Fear is the necessary reaction…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of who God is.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Job’s discussion with God led him to better understanding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42:2-6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questioned Job </a:t>
            </a:r>
            <a:r>
              <a:rPr lang="en-US" b="1" dirty="0">
                <a:latin typeface="Calibri" panose="020F0502020204030204" pitchFamily="34" charset="0"/>
                <a:ea typeface="Calibri" panose="020F0502020204030204" pitchFamily="34" charset="0"/>
                <a:cs typeface="Times New Roman" panose="02020603050405020304" pitchFamily="18" charset="0"/>
              </a:rPr>
              <a:t>(I suggest to instill fear in him)</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38:1-11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goes on to mention many things in nature which are incomprehensible.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is omnipotent. He is the Creator, and we the created.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should cause us to tremble before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of what God can do.</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to His disciples when He sent them out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10:28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fear should not be for those who cannot render lasting effects.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can send our souls to everlasting torment.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fear God lest we lose our souls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4:1-2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Israelites did not fear.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lost their souls because fear was absent.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Fear is manifest in action.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church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“walking”</a:t>
            </a:r>
            <a:r>
              <a:rPr lang="en-US" dirty="0">
                <a:latin typeface="Calibri" panose="020F0502020204030204" pitchFamily="34" charset="0"/>
                <a:ea typeface="Calibri" panose="020F0502020204030204" pitchFamily="34" charset="0"/>
                <a:cs typeface="Times New Roman" panose="02020603050405020304" pitchFamily="18" charset="0"/>
              </a:rPr>
              <a:t> in fear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9:31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fear was due to their knowledge of God’s reaction to sin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5:1-11</a:t>
            </a:r>
            <a:r>
              <a:rPr lang="en-US" dirty="0">
                <a:latin typeface="Calibri" panose="020F0502020204030204" pitchFamily="34" charset="0"/>
                <a:ea typeface="Calibri" panose="020F0502020204030204" pitchFamily="34" charset="0"/>
                <a:cs typeface="Times New Roman" panose="02020603050405020304" pitchFamily="18" charset="0"/>
              </a:rPr>
              <a:t> (Ananias and </a:t>
            </a:r>
            <a:r>
              <a:rPr lang="en-US" dirty="0" err="1">
                <a:latin typeface="Calibri" panose="020F0502020204030204" pitchFamily="34" charset="0"/>
                <a:ea typeface="Calibri" panose="020F0502020204030204" pitchFamily="34" charset="0"/>
                <a:cs typeface="Times New Roman" panose="02020603050405020304" pitchFamily="18" charset="0"/>
              </a:rPr>
              <a:t>Sapphira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12:28-29</a:t>
            </a:r>
            <a:r>
              <a:rPr lang="en-US" dirty="0">
                <a:latin typeface="Calibri" panose="020F0502020204030204" pitchFamily="34" charset="0"/>
                <a:ea typeface="Calibri" panose="020F0502020204030204" pitchFamily="34" charset="0"/>
                <a:cs typeface="Times New Roman" panose="02020603050405020304" pitchFamily="18" charset="0"/>
              </a:rPr>
              <a:t> (God punishes disobedience)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Thus, the fear of God is directly related to obedience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 Philippians 2:12-13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fear disappointing God because we love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fear disobeying God because we know He gives out punishment.</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Thus, we obey God in fear, both trembling, and reverential.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4A5B2F9D-42E0-44B4-B6E7-76B5C3C8570C}" type="slidenum">
              <a:rPr lang="en-US" smtClean="0"/>
              <a:t>3</a:t>
            </a:fld>
            <a:endParaRPr lang="en-US"/>
          </a:p>
        </p:txBody>
      </p:sp>
    </p:spTree>
    <p:extLst>
      <p:ext uri="{BB962C8B-B14F-4D97-AF65-F5344CB8AC3E}">
        <p14:creationId xmlns:p14="http://schemas.microsoft.com/office/powerpoint/2010/main" val="137715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What does this fear do?</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the fear of the Lord is present…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Foundation of knowledge/wisdom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1:7; Psalm 111:10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True wisdom is not attained apart from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2:11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When we acknowledge God as we should, we will learn from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Hate of evil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8:13; 16:6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hates evil.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Those who fear Him will do the same, and make every effort to avoid evil.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Confidence and life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14:26-27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Because the fear of God is synonymous with obedience, it provides comfort, confidence, and the surety of life.</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This fear does not promote terror, but releases us from it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23:4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the fear of the Lord is absent…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cannot please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66:1-2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impossible to please God with a flippant attitude and approach.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err="1">
                <a:latin typeface="Calibri" panose="020F0502020204030204" pitchFamily="34" charset="0"/>
                <a:ea typeface="Calibri" panose="020F0502020204030204" pitchFamily="34" charset="0"/>
                <a:cs typeface="Times New Roman" panose="02020603050405020304" pitchFamily="18" charset="0"/>
              </a:rPr>
              <a:t>Nadab</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dirty="0" err="1">
                <a:latin typeface="Calibri" panose="020F0502020204030204" pitchFamily="34" charset="0"/>
                <a:ea typeface="Calibri" panose="020F0502020204030204" pitchFamily="34" charset="0"/>
                <a:cs typeface="Times New Roman" panose="02020603050405020304" pitchFamily="18" charset="0"/>
              </a:rPr>
              <a:t>Abihu</a:t>
            </a:r>
            <a:r>
              <a:rPr lang="en-US" dirty="0">
                <a:latin typeface="Calibri" panose="020F0502020204030204" pitchFamily="34" charset="0"/>
                <a:ea typeface="Calibri" panose="020F0502020204030204" pitchFamily="34" charset="0"/>
                <a:cs typeface="Times New Roman" panose="02020603050405020304" pitchFamily="18" charset="0"/>
              </a:rPr>
              <a:t> lacked fear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Leviticus 10:1-2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Fear is a necessary part of a successful life in following God.</a:t>
            </a:r>
          </a:p>
          <a:p>
            <a:endParaRPr lang="en-US" dirty="0"/>
          </a:p>
        </p:txBody>
      </p:sp>
      <p:sp>
        <p:nvSpPr>
          <p:cNvPr id="4" name="Slide Number Placeholder 3"/>
          <p:cNvSpPr>
            <a:spLocks noGrp="1"/>
          </p:cNvSpPr>
          <p:nvPr>
            <p:ph type="sldNum" sz="quarter" idx="10"/>
          </p:nvPr>
        </p:nvSpPr>
        <p:spPr/>
        <p:txBody>
          <a:bodyPr/>
          <a:lstStyle/>
          <a:p>
            <a:fld id="{4A5B2F9D-42E0-44B4-B6E7-76B5C3C8570C}" type="slidenum">
              <a:rPr lang="en-US" smtClean="0"/>
              <a:t>4</a:t>
            </a:fld>
            <a:endParaRPr lang="en-US"/>
          </a:p>
        </p:txBody>
      </p:sp>
    </p:spTree>
    <p:extLst>
      <p:ext uri="{BB962C8B-B14F-4D97-AF65-F5344CB8AC3E}">
        <p14:creationId xmlns:p14="http://schemas.microsoft.com/office/powerpoint/2010/main" val="234810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How is this fear developed?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word provides every need.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3:16-17</a:t>
            </a:r>
            <a:r>
              <a:rPr lang="en-US" dirty="0">
                <a:latin typeface="Calibri" panose="020F0502020204030204" pitchFamily="34" charset="0"/>
                <a:ea typeface="Calibri" panose="020F0502020204030204" pitchFamily="34" charset="0"/>
                <a:cs typeface="Times New Roman" panose="02020603050405020304" pitchFamily="18" charset="0"/>
              </a:rPr>
              <a:t> – God has given us everything to be sufficient. This includes that which promotes proper fear.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give ourselves to study in order to have a continual and full understanding of God. This will instill fear.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Israelites read God’s word to produce fear.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31:10-13</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When we read scripture, we see all of God’s commands, and consequences to disobedience. This should foment fear.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15:4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The records of the OT are there to produce fear.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suggest that aspect was only under the OT, but the NT does not require fear. (Or that there is less to fear.) – This is folly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2:1-3</a:t>
            </a:r>
            <a:r>
              <a:rPr lang="en-US" dirty="0">
                <a:latin typeface="Calibri" panose="020F0502020204030204" pitchFamily="34" charset="0"/>
                <a:ea typeface="Calibri" panose="020F0502020204030204" pitchFamily="34" charset="0"/>
                <a:cs typeface="Times New Roman" panose="02020603050405020304" pitchFamily="18" charset="0"/>
              </a:rPr>
              <a:t> – If anything, we should have more cause for fearing God.</a:t>
            </a:r>
          </a:p>
          <a:p>
            <a:endParaRPr lang="en-US" dirty="0"/>
          </a:p>
        </p:txBody>
      </p:sp>
      <p:sp>
        <p:nvSpPr>
          <p:cNvPr id="4" name="Slide Number Placeholder 3"/>
          <p:cNvSpPr>
            <a:spLocks noGrp="1"/>
          </p:cNvSpPr>
          <p:nvPr>
            <p:ph type="sldNum" sz="quarter" idx="10"/>
          </p:nvPr>
        </p:nvSpPr>
        <p:spPr/>
        <p:txBody>
          <a:bodyPr/>
          <a:lstStyle/>
          <a:p>
            <a:fld id="{4A5B2F9D-42E0-44B4-B6E7-76B5C3C8570C}" type="slidenum">
              <a:rPr lang="en-US" smtClean="0"/>
              <a:t>5</a:t>
            </a:fld>
            <a:endParaRPr lang="en-US"/>
          </a:p>
        </p:txBody>
      </p:sp>
    </p:spTree>
    <p:extLst>
      <p:ext uri="{BB962C8B-B14F-4D97-AF65-F5344CB8AC3E}">
        <p14:creationId xmlns:p14="http://schemas.microsoft.com/office/powerpoint/2010/main" val="765794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refuses the God of the Bible when they refuse the concept of necessary fear.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preach God as solely love, and fail to acknowledge all other aspects of His character.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said,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you love Me, keep My commandments” (John 14:15).</a:t>
            </a:r>
            <a:r>
              <a:rPr lang="en-US" dirty="0">
                <a:latin typeface="Calibri" panose="020F0502020204030204" pitchFamily="34" charset="0"/>
                <a:ea typeface="Calibri" panose="020F0502020204030204" pitchFamily="34" charset="0"/>
                <a:cs typeface="Times New Roman" panose="02020603050405020304" pitchFamily="18" charset="0"/>
              </a:rPr>
              <a:t> – This includes love, and fear.</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duty as man is to fear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Ecclesiastes 12:13</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4A5B2F9D-42E0-44B4-B6E7-76B5C3C8570C}" type="slidenum">
              <a:rPr lang="en-US" smtClean="0"/>
              <a:t>6</a:t>
            </a:fld>
            <a:endParaRPr lang="en-US"/>
          </a:p>
        </p:txBody>
      </p:sp>
    </p:spTree>
    <p:extLst>
      <p:ext uri="{BB962C8B-B14F-4D97-AF65-F5344CB8AC3E}">
        <p14:creationId xmlns:p14="http://schemas.microsoft.com/office/powerpoint/2010/main" val="375400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B8D273-D9F9-498A-9A3C-071AE20B86BA}"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121370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8D273-D9F9-498A-9A3C-071AE20B86BA}"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362574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8D273-D9F9-498A-9A3C-071AE20B86BA}"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333617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B8D273-D9F9-498A-9A3C-071AE20B86BA}"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420364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B8D273-D9F9-498A-9A3C-071AE20B86BA}"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266557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B8D273-D9F9-498A-9A3C-071AE20B86BA}"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62354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B8D273-D9F9-498A-9A3C-071AE20B86BA}"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63334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B8D273-D9F9-498A-9A3C-071AE20B86BA}"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127475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8D273-D9F9-498A-9A3C-071AE20B86BA}" type="datetimeFigureOut">
              <a:rPr lang="en-US" smtClean="0"/>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5753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B8D273-D9F9-498A-9A3C-071AE20B86BA}"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168091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B8D273-D9F9-498A-9A3C-071AE20B86BA}"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9CF4E-FA71-4B5A-99AC-929F5BBC449F}" type="slidenum">
              <a:rPr lang="en-US" smtClean="0"/>
              <a:t>‹#›</a:t>
            </a:fld>
            <a:endParaRPr lang="en-US"/>
          </a:p>
        </p:txBody>
      </p:sp>
    </p:spTree>
    <p:extLst>
      <p:ext uri="{BB962C8B-B14F-4D97-AF65-F5344CB8AC3E}">
        <p14:creationId xmlns:p14="http://schemas.microsoft.com/office/powerpoint/2010/main" val="23207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8D273-D9F9-498A-9A3C-071AE20B86BA}" type="datetimeFigureOut">
              <a:rPr lang="en-US" smtClean="0"/>
              <a:t>6/19/2016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9CF4E-FA71-4B5A-99AC-929F5BBC449F}" type="slidenum">
              <a:rPr lang="en-US" smtClean="0"/>
              <a:t>‹#›</a:t>
            </a:fld>
            <a:endParaRPr lang="en-US"/>
          </a:p>
        </p:txBody>
      </p:sp>
    </p:spTree>
    <p:extLst>
      <p:ext uri="{BB962C8B-B14F-4D97-AF65-F5344CB8AC3E}">
        <p14:creationId xmlns:p14="http://schemas.microsoft.com/office/powerpoint/2010/main" val="76685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4743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4768"/>
            <a:ext cx="7772400" cy="2387600"/>
          </a:xfrm>
        </p:spPr>
        <p:txBody>
          <a:bodyPr>
            <a:noAutofit/>
          </a:bodyPr>
          <a:lstStyle/>
          <a:p>
            <a:r>
              <a:rPr lang="en-US" sz="8000" dirty="0" smtClean="0">
                <a:solidFill>
                  <a:schemeClr val="bg1"/>
                </a:solidFill>
                <a:latin typeface="Blackadder ITC" panose="04020505051007020D02" pitchFamily="82" charset="0"/>
              </a:rPr>
              <a:t>The Fear of the Lord</a:t>
            </a:r>
            <a:endParaRPr lang="en-US" sz="8000" dirty="0">
              <a:solidFill>
                <a:schemeClr val="bg1"/>
              </a:solidFill>
              <a:latin typeface="Blackadder ITC" panose="04020505051007020D02" pitchFamily="82" charset="0"/>
            </a:endParaRPr>
          </a:p>
        </p:txBody>
      </p:sp>
      <p:sp>
        <p:nvSpPr>
          <p:cNvPr id="3" name="Subtitle 2"/>
          <p:cNvSpPr>
            <a:spLocks noGrp="1"/>
          </p:cNvSpPr>
          <p:nvPr>
            <p:ph type="subTitle" idx="1"/>
          </p:nvPr>
        </p:nvSpPr>
        <p:spPr>
          <a:xfrm>
            <a:off x="1143000" y="3754443"/>
            <a:ext cx="6858000" cy="1655762"/>
          </a:xfrm>
        </p:spPr>
        <p:txBody>
          <a:bodyPr>
            <a:normAutofit/>
          </a:bodyPr>
          <a:lstStyle/>
          <a:p>
            <a:r>
              <a:rPr lang="en-US" sz="3600" i="1" smtClean="0">
                <a:solidFill>
                  <a:schemeClr val="bg1"/>
                </a:solidFill>
              </a:rPr>
              <a:t>Ecclesiastes 12:13</a:t>
            </a:r>
            <a:endParaRPr lang="en-US" sz="3600" i="1" dirty="0">
              <a:solidFill>
                <a:schemeClr val="bg1"/>
              </a:solidFill>
            </a:endParaRPr>
          </a:p>
        </p:txBody>
      </p:sp>
    </p:spTree>
    <p:extLst>
      <p:ext uri="{BB962C8B-B14F-4D97-AF65-F5344CB8AC3E}">
        <p14:creationId xmlns:p14="http://schemas.microsoft.com/office/powerpoint/2010/main" val="41752361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chemeClr val="bg1"/>
                </a:solidFill>
                <a:latin typeface="Blackadder ITC" panose="04020505051007020D02" pitchFamily="82" charset="0"/>
              </a:rPr>
              <a:t>What kind of fear?</a:t>
            </a:r>
            <a:endParaRPr lang="en-US" sz="6600" dirty="0"/>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bg1"/>
                </a:solidFill>
              </a:rPr>
              <a:t>Fear </a:t>
            </a:r>
            <a:r>
              <a:rPr lang="en-US" dirty="0">
                <a:solidFill>
                  <a:schemeClr val="bg1"/>
                </a:solidFill>
              </a:rPr>
              <a:t>– </a:t>
            </a:r>
            <a:r>
              <a:rPr lang="en-US" i="1" dirty="0" err="1">
                <a:solidFill>
                  <a:schemeClr val="bg1"/>
                </a:solidFill>
              </a:rPr>
              <a:t>yâre</a:t>
            </a:r>
            <a:r>
              <a:rPr lang="en-US" i="1" dirty="0">
                <a:solidFill>
                  <a:schemeClr val="bg1"/>
                </a:solidFill>
              </a:rPr>
              <a:t>̂' </a:t>
            </a:r>
            <a:r>
              <a:rPr lang="en-US" dirty="0">
                <a:solidFill>
                  <a:schemeClr val="bg1"/>
                </a:solidFill>
              </a:rPr>
              <a:t>–  to fear; morally to revere; causatively to frighten. (Hebrew)</a:t>
            </a:r>
          </a:p>
          <a:p>
            <a:pPr marL="0" indent="0">
              <a:buNone/>
            </a:pPr>
            <a:r>
              <a:rPr lang="en-US" dirty="0" smtClean="0">
                <a:solidFill>
                  <a:schemeClr val="bg1"/>
                </a:solidFill>
              </a:rPr>
              <a:t>Fear </a:t>
            </a:r>
            <a:r>
              <a:rPr lang="en-US" dirty="0">
                <a:solidFill>
                  <a:schemeClr val="bg1"/>
                </a:solidFill>
              </a:rPr>
              <a:t>– </a:t>
            </a:r>
            <a:r>
              <a:rPr lang="en-US" i="1" dirty="0" err="1">
                <a:solidFill>
                  <a:schemeClr val="bg1"/>
                </a:solidFill>
              </a:rPr>
              <a:t>phobos</a:t>
            </a:r>
            <a:r>
              <a:rPr lang="en-US" dirty="0">
                <a:solidFill>
                  <a:schemeClr val="bg1"/>
                </a:solidFill>
              </a:rPr>
              <a:t> – alarm or fright; that which strikes terror. (Greek</a:t>
            </a:r>
            <a:r>
              <a:rPr lang="en-US" dirty="0" smtClean="0">
                <a:solidFill>
                  <a:schemeClr val="bg1"/>
                </a:solidFill>
              </a:rPr>
              <a:t>)</a:t>
            </a:r>
          </a:p>
          <a:p>
            <a:pPr marL="0" indent="0">
              <a:buNone/>
            </a:pPr>
            <a:r>
              <a:rPr lang="en-US" sz="3500" b="1" dirty="0" smtClean="0">
                <a:solidFill>
                  <a:schemeClr val="bg1"/>
                </a:solidFill>
              </a:rPr>
              <a:t>Because of who God is </a:t>
            </a:r>
            <a:r>
              <a:rPr lang="en-US" sz="3500" i="1" dirty="0" smtClean="0">
                <a:solidFill>
                  <a:schemeClr val="bg1"/>
                </a:solidFill>
              </a:rPr>
              <a:t>(Job 42:2-6; 38:1-11).</a:t>
            </a:r>
          </a:p>
          <a:p>
            <a:pPr marL="0" indent="0">
              <a:buNone/>
            </a:pPr>
            <a:r>
              <a:rPr lang="en-US" sz="3500" b="1" dirty="0" smtClean="0">
                <a:solidFill>
                  <a:schemeClr val="bg1"/>
                </a:solidFill>
              </a:rPr>
              <a:t>Because of what God can do </a:t>
            </a:r>
            <a:r>
              <a:rPr lang="en-US" sz="3500" i="1" dirty="0" smtClean="0">
                <a:solidFill>
                  <a:schemeClr val="bg1"/>
                </a:solidFill>
              </a:rPr>
              <a:t>(Matthew 10:28; Hebrews 4:1-2).</a:t>
            </a:r>
          </a:p>
          <a:p>
            <a:pPr marL="0" indent="0">
              <a:buNone/>
            </a:pPr>
            <a:r>
              <a:rPr lang="en-US" sz="3500" b="1" dirty="0" smtClean="0">
                <a:solidFill>
                  <a:schemeClr val="bg1"/>
                </a:solidFill>
              </a:rPr>
              <a:t>Manifest in action </a:t>
            </a:r>
            <a:r>
              <a:rPr lang="en-US" sz="3500" i="1" dirty="0" smtClean="0">
                <a:solidFill>
                  <a:schemeClr val="bg1"/>
                </a:solidFill>
              </a:rPr>
              <a:t>(Acts 9:31; 5:1-11; Ecclesiastes 12:13; Philippians 2:12-13).</a:t>
            </a:r>
            <a:endParaRPr lang="en-US" sz="3500" dirty="0"/>
          </a:p>
        </p:txBody>
      </p:sp>
    </p:spTree>
    <p:extLst>
      <p:ext uri="{BB962C8B-B14F-4D97-AF65-F5344CB8AC3E}">
        <p14:creationId xmlns:p14="http://schemas.microsoft.com/office/powerpoint/2010/main" val="3590063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chemeClr val="bg1"/>
                </a:solidFill>
                <a:latin typeface="Blackadder ITC" panose="04020505051007020D02" pitchFamily="82" charset="0"/>
              </a:rPr>
              <a:t>What does this fear do?</a:t>
            </a:r>
            <a:endParaRPr lang="en-US" sz="6600" dirty="0"/>
          </a:p>
        </p:txBody>
      </p:sp>
      <p:sp>
        <p:nvSpPr>
          <p:cNvPr id="3" name="Content Placeholder 2"/>
          <p:cNvSpPr>
            <a:spLocks noGrp="1"/>
          </p:cNvSpPr>
          <p:nvPr>
            <p:ph idx="1"/>
          </p:nvPr>
        </p:nvSpPr>
        <p:spPr/>
        <p:txBody>
          <a:bodyPr>
            <a:normAutofit/>
          </a:bodyPr>
          <a:lstStyle/>
          <a:p>
            <a:pPr marL="0" indent="0" algn="ctr">
              <a:buNone/>
            </a:pPr>
            <a:r>
              <a:rPr lang="en-US" sz="3200" b="1" dirty="0" smtClean="0">
                <a:solidFill>
                  <a:schemeClr val="bg1"/>
                </a:solidFill>
              </a:rPr>
              <a:t>When present…</a:t>
            </a:r>
          </a:p>
          <a:p>
            <a:pPr marL="0" indent="0">
              <a:buNone/>
            </a:pPr>
            <a:r>
              <a:rPr lang="en-US" sz="3200" b="1" dirty="0" smtClean="0">
                <a:solidFill>
                  <a:schemeClr val="bg1"/>
                </a:solidFill>
              </a:rPr>
              <a:t>Knowledge/Wisdom</a:t>
            </a:r>
            <a:r>
              <a:rPr lang="en-US" sz="3200" dirty="0" smtClean="0">
                <a:solidFill>
                  <a:schemeClr val="bg1"/>
                </a:solidFill>
              </a:rPr>
              <a:t> – </a:t>
            </a:r>
            <a:r>
              <a:rPr lang="en-US" sz="3200" i="1" dirty="0" smtClean="0">
                <a:solidFill>
                  <a:schemeClr val="bg1"/>
                </a:solidFill>
              </a:rPr>
              <a:t>Proverbs 1:7; </a:t>
            </a:r>
            <a:r>
              <a:rPr lang="en-US" sz="3200" i="1" dirty="0" smtClean="0">
                <a:solidFill>
                  <a:schemeClr val="bg1"/>
                </a:solidFill>
              </a:rPr>
              <a:t>       Psalm </a:t>
            </a:r>
            <a:r>
              <a:rPr lang="en-US" sz="3200" i="1" dirty="0" smtClean="0">
                <a:solidFill>
                  <a:schemeClr val="bg1"/>
                </a:solidFill>
              </a:rPr>
              <a:t>111:10</a:t>
            </a:r>
          </a:p>
          <a:p>
            <a:pPr marL="0" indent="0">
              <a:buNone/>
            </a:pPr>
            <a:r>
              <a:rPr lang="en-US" sz="3200" b="1" dirty="0" smtClean="0">
                <a:solidFill>
                  <a:schemeClr val="bg1"/>
                </a:solidFill>
              </a:rPr>
              <a:t>Hate of evil</a:t>
            </a:r>
            <a:r>
              <a:rPr lang="en-US" sz="3200" dirty="0" smtClean="0">
                <a:solidFill>
                  <a:schemeClr val="bg1"/>
                </a:solidFill>
              </a:rPr>
              <a:t> – </a:t>
            </a:r>
            <a:r>
              <a:rPr lang="en-US" sz="3200" i="1" dirty="0" smtClean="0">
                <a:solidFill>
                  <a:schemeClr val="bg1"/>
                </a:solidFill>
              </a:rPr>
              <a:t>Proverbs 8:13; 16:6</a:t>
            </a:r>
          </a:p>
          <a:p>
            <a:pPr marL="0" indent="0">
              <a:buNone/>
            </a:pPr>
            <a:r>
              <a:rPr lang="en-US" sz="3200" b="1" dirty="0" smtClean="0">
                <a:solidFill>
                  <a:schemeClr val="bg1"/>
                </a:solidFill>
              </a:rPr>
              <a:t>Confidence and Life </a:t>
            </a:r>
            <a:r>
              <a:rPr lang="en-US" sz="3200" dirty="0" smtClean="0">
                <a:solidFill>
                  <a:schemeClr val="bg1"/>
                </a:solidFill>
              </a:rPr>
              <a:t>– </a:t>
            </a:r>
            <a:r>
              <a:rPr lang="en-US" sz="3200" i="1" dirty="0" smtClean="0">
                <a:solidFill>
                  <a:schemeClr val="bg1"/>
                </a:solidFill>
              </a:rPr>
              <a:t>Proverbs 14:26-27</a:t>
            </a:r>
          </a:p>
          <a:p>
            <a:pPr marL="0" indent="0" algn="ctr">
              <a:buNone/>
            </a:pPr>
            <a:r>
              <a:rPr lang="en-US" sz="3200" b="1" dirty="0" smtClean="0">
                <a:solidFill>
                  <a:schemeClr val="bg1"/>
                </a:solidFill>
              </a:rPr>
              <a:t>When absent…</a:t>
            </a:r>
          </a:p>
          <a:p>
            <a:pPr marL="0" indent="0">
              <a:buNone/>
            </a:pPr>
            <a:r>
              <a:rPr lang="en-US" sz="3200" b="1" dirty="0" smtClean="0">
                <a:solidFill>
                  <a:schemeClr val="bg1"/>
                </a:solidFill>
              </a:rPr>
              <a:t>Impossible to please God </a:t>
            </a:r>
            <a:r>
              <a:rPr lang="en-US" sz="3200" dirty="0" smtClean="0">
                <a:solidFill>
                  <a:schemeClr val="bg1"/>
                </a:solidFill>
              </a:rPr>
              <a:t>– </a:t>
            </a:r>
            <a:r>
              <a:rPr lang="en-US" sz="3200" i="1" dirty="0" smtClean="0">
                <a:solidFill>
                  <a:schemeClr val="bg1"/>
                </a:solidFill>
              </a:rPr>
              <a:t>Isaiah 66:1-2</a:t>
            </a:r>
            <a:endParaRPr lang="en-US" sz="3500" i="1" dirty="0"/>
          </a:p>
        </p:txBody>
      </p:sp>
    </p:spTree>
    <p:extLst>
      <p:ext uri="{BB962C8B-B14F-4D97-AF65-F5344CB8AC3E}">
        <p14:creationId xmlns:p14="http://schemas.microsoft.com/office/powerpoint/2010/main" val="42236839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solidFill>
                  <a:schemeClr val="bg1"/>
                </a:solidFill>
                <a:latin typeface="Blackadder ITC" panose="04020505051007020D02" pitchFamily="82" charset="0"/>
              </a:rPr>
              <a:t>How is this fear developed?</a:t>
            </a:r>
            <a:endParaRPr lang="en-US" sz="6600" dirty="0"/>
          </a:p>
        </p:txBody>
      </p:sp>
      <p:sp>
        <p:nvSpPr>
          <p:cNvPr id="3" name="Content Placeholder 2"/>
          <p:cNvSpPr>
            <a:spLocks noGrp="1"/>
          </p:cNvSpPr>
          <p:nvPr>
            <p:ph idx="1"/>
          </p:nvPr>
        </p:nvSpPr>
        <p:spPr/>
        <p:txBody>
          <a:bodyPr>
            <a:normAutofit/>
          </a:bodyPr>
          <a:lstStyle/>
          <a:p>
            <a:pPr marL="0" indent="0" algn="ctr">
              <a:buNone/>
            </a:pPr>
            <a:endParaRPr lang="en-US" sz="2000" b="1" dirty="0" smtClean="0">
              <a:solidFill>
                <a:schemeClr val="bg1"/>
              </a:solidFill>
            </a:endParaRPr>
          </a:p>
          <a:p>
            <a:pPr marL="0" indent="0" algn="ctr">
              <a:buNone/>
            </a:pPr>
            <a:r>
              <a:rPr lang="en-US" sz="3600" b="1" dirty="0" smtClean="0">
                <a:solidFill>
                  <a:schemeClr val="bg1"/>
                </a:solidFill>
              </a:rPr>
              <a:t>The Word Provides</a:t>
            </a:r>
          </a:p>
          <a:p>
            <a:pPr marL="0" indent="0" algn="ctr">
              <a:buNone/>
            </a:pPr>
            <a:r>
              <a:rPr lang="en-US" sz="3200" i="1" dirty="0" smtClean="0">
                <a:solidFill>
                  <a:schemeClr val="bg1"/>
                </a:solidFill>
              </a:rPr>
              <a:t>2 Timothy 3:16-17</a:t>
            </a:r>
          </a:p>
          <a:p>
            <a:pPr marL="0" indent="0" algn="ctr">
              <a:buNone/>
            </a:pPr>
            <a:r>
              <a:rPr lang="en-US" sz="3600" b="1" dirty="0" smtClean="0">
                <a:solidFill>
                  <a:schemeClr val="bg1"/>
                </a:solidFill>
              </a:rPr>
              <a:t>Israelites Read God’s Word to Instill the Fear of the Lord</a:t>
            </a:r>
          </a:p>
          <a:p>
            <a:pPr marL="0" indent="0" algn="ctr">
              <a:buNone/>
            </a:pPr>
            <a:r>
              <a:rPr lang="en-US" sz="3200" i="1" dirty="0" smtClean="0">
                <a:solidFill>
                  <a:schemeClr val="bg1"/>
                </a:solidFill>
              </a:rPr>
              <a:t>Deuteronomy 31:10-13; Romans 15:4; Hebrews 2:1-3</a:t>
            </a:r>
          </a:p>
        </p:txBody>
      </p:sp>
    </p:spTree>
    <p:extLst>
      <p:ext uri="{BB962C8B-B14F-4D97-AF65-F5344CB8AC3E}">
        <p14:creationId xmlns:p14="http://schemas.microsoft.com/office/powerpoint/2010/main" val="3694330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4768"/>
            <a:ext cx="7772400" cy="2387600"/>
          </a:xfrm>
        </p:spPr>
        <p:txBody>
          <a:bodyPr>
            <a:noAutofit/>
          </a:bodyPr>
          <a:lstStyle/>
          <a:p>
            <a:r>
              <a:rPr lang="en-US" sz="8000" dirty="0" smtClean="0">
                <a:solidFill>
                  <a:schemeClr val="bg1"/>
                </a:solidFill>
                <a:latin typeface="Blackadder ITC" panose="04020505051007020D02" pitchFamily="82" charset="0"/>
              </a:rPr>
              <a:t>The Fear of the Lord</a:t>
            </a:r>
            <a:endParaRPr lang="en-US" sz="8000" dirty="0">
              <a:solidFill>
                <a:schemeClr val="bg1"/>
              </a:solidFill>
              <a:latin typeface="Blackadder ITC" panose="04020505051007020D02" pitchFamily="82" charset="0"/>
            </a:endParaRPr>
          </a:p>
        </p:txBody>
      </p:sp>
      <p:sp>
        <p:nvSpPr>
          <p:cNvPr id="3" name="Subtitle 2"/>
          <p:cNvSpPr>
            <a:spLocks noGrp="1"/>
          </p:cNvSpPr>
          <p:nvPr>
            <p:ph type="subTitle" idx="1"/>
          </p:nvPr>
        </p:nvSpPr>
        <p:spPr>
          <a:xfrm>
            <a:off x="1143000" y="3754443"/>
            <a:ext cx="6858000" cy="1655762"/>
          </a:xfrm>
        </p:spPr>
        <p:txBody>
          <a:bodyPr>
            <a:normAutofit/>
          </a:bodyPr>
          <a:lstStyle/>
          <a:p>
            <a:r>
              <a:rPr lang="en-US" sz="3600" i="1" smtClean="0">
                <a:solidFill>
                  <a:schemeClr val="bg1"/>
                </a:solidFill>
              </a:rPr>
              <a:t>Ecclesiastes 12:13</a:t>
            </a:r>
            <a:endParaRPr lang="en-US" sz="3600" i="1" dirty="0">
              <a:solidFill>
                <a:schemeClr val="bg1"/>
              </a:solidFill>
            </a:endParaRPr>
          </a:p>
        </p:txBody>
      </p:sp>
    </p:spTree>
    <p:extLst>
      <p:ext uri="{BB962C8B-B14F-4D97-AF65-F5344CB8AC3E}">
        <p14:creationId xmlns:p14="http://schemas.microsoft.com/office/powerpoint/2010/main" val="40866732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TotalTime>
  <Words>1118</Words>
  <Application>Microsoft Office PowerPoint</Application>
  <PresentationFormat>On-screen Show (4:3)</PresentationFormat>
  <Paragraphs>95</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Blackadder ITC</vt:lpstr>
      <vt:lpstr>Calibri</vt:lpstr>
      <vt:lpstr>Calibri Light</vt:lpstr>
      <vt:lpstr>Times New Roman</vt:lpstr>
      <vt:lpstr>Wingdings</vt:lpstr>
      <vt:lpstr>Office Theme</vt:lpstr>
      <vt:lpstr>PowerPoint Presentation</vt:lpstr>
      <vt:lpstr>The Fear of the Lord</vt:lpstr>
      <vt:lpstr>What kind of fear?</vt:lpstr>
      <vt:lpstr>What does this fear do?</vt:lpstr>
      <vt:lpstr>How is this fear developed?</vt:lpstr>
      <vt:lpstr>The Fear of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Fear of the Lord</dc:title>
  <dc:creator>Jeremiah Cox</dc:creator>
  <cp:lastModifiedBy>Jeremiah Cox</cp:lastModifiedBy>
  <cp:revision>8</cp:revision>
  <dcterms:created xsi:type="dcterms:W3CDTF">2016-06-18T22:09:14Z</dcterms:created>
  <dcterms:modified xsi:type="dcterms:W3CDTF">2016-06-19T16:43:15Z</dcterms:modified>
</cp:coreProperties>
</file>