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7" r:id="rId2"/>
    <p:sldId id="256"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1440" y="72"/>
      </p:cViewPr>
      <p:guideLst/>
    </p:cSldViewPr>
  </p:slid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90F26-17CE-4F56-AF52-2357F043BDE8}" type="datetimeFigureOut">
              <a:rPr lang="en-US" smtClean="0"/>
              <a:t>6/5/2016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48D5D5-DA1C-4AB1-9F42-9AA009AAE40C}" type="slidenum">
              <a:rPr lang="en-US" smtClean="0"/>
              <a:t>‹#›</a:t>
            </a:fld>
            <a:endParaRPr lang="en-US"/>
          </a:p>
        </p:txBody>
      </p:sp>
    </p:spTree>
    <p:extLst>
      <p:ext uri="{BB962C8B-B14F-4D97-AF65-F5344CB8AC3E}">
        <p14:creationId xmlns:p14="http://schemas.microsoft.com/office/powerpoint/2010/main" val="1076687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This do in Remembrance of Me</a:t>
            </a:r>
            <a:endParaRPr lang="en-US"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1 Corinthians 11:23-26</a:t>
            </a:r>
            <a:endParaRPr lang="en-US"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apostle Paul spent time in his first letter to the Corinthians dealing with problems occurring in the assembly.</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This context begins in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11:17</a:t>
            </a:r>
            <a:r>
              <a:rPr lang="en-US" dirty="0">
                <a:latin typeface="Calibri" panose="020F0502020204030204" pitchFamily="34" charset="0"/>
                <a:ea typeface="Calibri" panose="020F0502020204030204" pitchFamily="34" charset="0"/>
                <a:cs typeface="Times New Roman" panose="02020603050405020304" pitchFamily="18" charset="0"/>
              </a:rPr>
              <a:t> and continues through the end of chapter 14.</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assembly:</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For the mutual benefit of members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12:7</a:t>
            </a:r>
            <a:r>
              <a:rPr lang="en-US" dirty="0">
                <a:latin typeface="Calibri" panose="020F0502020204030204" pitchFamily="34" charset="0"/>
                <a:ea typeface="Calibri" panose="020F0502020204030204" pitchFamily="34" charset="0"/>
                <a:cs typeface="Times New Roman" panose="02020603050405020304" pitchFamily="18" charset="0"/>
              </a:rPr>
              <a:t> (Spiritual Gifts)</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To promote unity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12:20</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For sharing with each other and showing concern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12:26</a:t>
            </a:r>
            <a:r>
              <a:rPr lang="en-US" dirty="0">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For edification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14:26</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Abuse of the assembly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11:17).</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Corinthians were not acting appropriately in the assembly.</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This caused spiritual sickness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11:30).</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They were abusing the Lord’s supper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11:20).</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Considering the Corinthians misconduct allows us to avoid the same mistakes.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Considering how Paul addressed the problem allows us to further understand and appreciate that which we do every first day of the week – partake of the Lord’s Supper.</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5C48D5D5-DA1C-4AB1-9F42-9AA009AAE40C}" type="slidenum">
              <a:rPr lang="en-US" smtClean="0"/>
              <a:t>2</a:t>
            </a:fld>
            <a:endParaRPr lang="en-US"/>
          </a:p>
        </p:txBody>
      </p:sp>
    </p:spTree>
    <p:extLst>
      <p:ext uri="{BB962C8B-B14F-4D97-AF65-F5344CB8AC3E}">
        <p14:creationId xmlns:p14="http://schemas.microsoft.com/office/powerpoint/2010/main" val="2051981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The Problem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(11:17-22)</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Division</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11:17-22</a:t>
            </a:r>
            <a:r>
              <a:rPr lang="en-US" dirty="0">
                <a:latin typeface="Calibri" panose="020F0502020204030204" pitchFamily="34" charset="0"/>
                <a:ea typeface="Calibri" panose="020F0502020204030204" pitchFamily="34" charset="0"/>
                <a:cs typeface="Times New Roman" panose="02020603050405020304" pitchFamily="18" charset="0"/>
              </a:rPr>
              <a:t> – The concept of division is antithetical to what the Lord’s Supper promotes. Thus, in being divided they did not come to observe (rightly) the Supper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20)</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21, 22b)</a:t>
            </a:r>
            <a:r>
              <a:rPr lang="en-US" dirty="0">
                <a:latin typeface="Calibri" panose="020F0502020204030204" pitchFamily="34" charset="0"/>
                <a:ea typeface="Calibri" panose="020F0502020204030204" pitchFamily="34" charset="0"/>
                <a:cs typeface="Times New Roman" panose="02020603050405020304" pitchFamily="18" charset="0"/>
              </a:rPr>
              <a:t> – division of rich and poor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James 2:1-4; 1:9-11)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In Christ, there is no rich and poor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Galatians 3:28-29</a:t>
            </a:r>
            <a:r>
              <a:rPr lang="en-US" dirty="0">
                <a:latin typeface="Calibri" panose="020F0502020204030204" pitchFamily="34" charset="0"/>
                <a:ea typeface="Calibri" panose="020F0502020204030204" pitchFamily="34" charset="0"/>
                <a:cs typeface="Times New Roman" panose="02020603050405020304" pitchFamily="18" charset="0"/>
              </a:rPr>
              <a:t> – Spiritual equality.)</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This should be magnified in our relationships with each other.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i="1" dirty="0">
                <a:latin typeface="Calibri" panose="020F0502020204030204" pitchFamily="34" charset="0"/>
                <a:ea typeface="Calibri" panose="020F0502020204030204" pitchFamily="34" charset="0"/>
                <a:cs typeface="Times New Roman" panose="02020603050405020304" pitchFamily="18" charset="0"/>
              </a:rPr>
              <a:t>Their division was a problem in and of itself, but it was a problem within another problem. Their division was existing in an unauthorized view and observance of the Lord’s Supper</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Treating the Supper as a Common Meal</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11:22</a:t>
            </a:r>
            <a:r>
              <a:rPr lang="en-US" dirty="0">
                <a:latin typeface="Calibri" panose="020F0502020204030204" pitchFamily="34" charset="0"/>
                <a:ea typeface="Calibri" panose="020F0502020204030204" pitchFamily="34" charset="0"/>
                <a:cs typeface="Times New Roman" panose="02020603050405020304" pitchFamily="18" charset="0"/>
              </a:rPr>
              <a:t> – The assembly is not meant to fulfill physical and social needs or wants. Our houses can fulfill that purpose.</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In using the assembly as a time for a common meal they despise the church.</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God’s church is not common, but holy. (Despise – think little of)</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11:33-34</a:t>
            </a:r>
            <a:r>
              <a:rPr lang="en-US" dirty="0">
                <a:latin typeface="Calibri" panose="020F0502020204030204" pitchFamily="34" charset="0"/>
                <a:ea typeface="Calibri" panose="020F0502020204030204" pitchFamily="34" charset="0"/>
                <a:cs typeface="Times New Roman" panose="02020603050405020304" pitchFamily="18" charset="0"/>
              </a:rPr>
              <a:t> – The Lord’s Supper is not meant to serve a physical purpose, but a spiritual one.</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When we view it as something physical we miss the point.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To consider the church, and its components such as the LS, as a social tool is commit sacrilege.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To take the LS in this way is to come for condemnation.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“for the kingdom of God is not eating and drinking, but righteousness and peace and joy in the Holy Spirit” (Romans 14:17)</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800"/>
              </a:spcAft>
              <a:buFont typeface="+mj-lt"/>
              <a:buAutoNum type="alphaUcPeriod"/>
            </a:pPr>
            <a:r>
              <a:rPr lang="en-US" b="1" dirty="0">
                <a:latin typeface="Calibri" panose="020F0502020204030204" pitchFamily="34" charset="0"/>
                <a:ea typeface="Calibri" panose="020F0502020204030204" pitchFamily="34" charset="0"/>
                <a:cs typeface="Times New Roman" panose="02020603050405020304" pitchFamily="18" charset="0"/>
              </a:rPr>
              <a:t>In order to correct the misconduct of the Corinthians, Paul looks to the institution of the LS. (Going back to the beginning of something often allows the correct view of such to be made manifest.)</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5C48D5D5-DA1C-4AB1-9F42-9AA009AAE40C}" type="slidenum">
              <a:rPr lang="en-US" smtClean="0"/>
              <a:t>3</a:t>
            </a:fld>
            <a:endParaRPr lang="en-US"/>
          </a:p>
        </p:txBody>
      </p:sp>
    </p:spTree>
    <p:extLst>
      <p:ext uri="{BB962C8B-B14F-4D97-AF65-F5344CB8AC3E}">
        <p14:creationId xmlns:p14="http://schemas.microsoft.com/office/powerpoint/2010/main" val="4108594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The Purpose and Practice of the Memorial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(11:23-26)</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It Belongs to the Lord</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11:23</a:t>
            </a:r>
            <a:r>
              <a:rPr lang="en-US" dirty="0">
                <a:latin typeface="Calibri" panose="020F0502020204030204" pitchFamily="34" charset="0"/>
                <a:ea typeface="Calibri" panose="020F0502020204030204" pitchFamily="34" charset="0"/>
                <a:cs typeface="Times New Roman" panose="02020603050405020304" pitchFamily="18" charset="0"/>
              </a:rPr>
              <a:t> – It was instituted by the Lord.</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This supper was not a loose suggestion</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Paul received this instruction by revelation. He delivered it to the Corinthians because they were expected to observe it. (Command)</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All commands are expected to be strictly observed</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Leviticus 10:1-3 – MENTION – </a:t>
            </a:r>
            <a:r>
              <a:rPr lang="en-US" b="1" i="1" dirty="0" err="1">
                <a:highlight>
                  <a:srgbClr val="FFFF00"/>
                </a:highlight>
                <a:latin typeface="Calibri" panose="020F0502020204030204" pitchFamily="34" charset="0"/>
                <a:ea typeface="Calibri" panose="020F0502020204030204" pitchFamily="34" charset="0"/>
                <a:cs typeface="Times New Roman" panose="02020603050405020304" pitchFamily="18" charset="0"/>
              </a:rPr>
              <a:t>Nadab</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 and </a:t>
            </a:r>
            <a:r>
              <a:rPr lang="en-US" b="1" i="1" dirty="0" err="1">
                <a:highlight>
                  <a:srgbClr val="FFFF00"/>
                </a:highlight>
                <a:latin typeface="Calibri" panose="020F0502020204030204" pitchFamily="34" charset="0"/>
                <a:ea typeface="Calibri" panose="020F0502020204030204" pitchFamily="34" charset="0"/>
                <a:cs typeface="Times New Roman" panose="02020603050405020304" pitchFamily="18" charset="0"/>
              </a:rPr>
              <a:t>Abihu</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11:20</a:t>
            </a:r>
            <a:r>
              <a:rPr lang="en-US" dirty="0">
                <a:latin typeface="Calibri" panose="020F0502020204030204" pitchFamily="34" charset="0"/>
                <a:ea typeface="Calibri" panose="020F0502020204030204" pitchFamily="34" charset="0"/>
                <a:cs typeface="Times New Roman" panose="02020603050405020304" pitchFamily="18" charset="0"/>
              </a:rPr>
              <a:t> – LORD’S Supper (Possessive – it belongs to Him, not us!).</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Lord’s </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Kyriakos</a:t>
            </a:r>
            <a:r>
              <a:rPr lang="en-US" dirty="0">
                <a:latin typeface="Calibri" panose="020F0502020204030204" pitchFamily="34" charset="0"/>
                <a:ea typeface="Calibri" panose="020F0502020204030204" pitchFamily="34" charset="0"/>
                <a:cs typeface="Times New Roman" panose="02020603050405020304" pitchFamily="18" charset="0"/>
              </a:rPr>
              <a:t> – belonging to the Lord.</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Revelation 1:10</a:t>
            </a:r>
            <a:r>
              <a:rPr lang="en-US" dirty="0">
                <a:latin typeface="Calibri" panose="020F0502020204030204" pitchFamily="34" charset="0"/>
                <a:ea typeface="Calibri" panose="020F0502020204030204" pitchFamily="34" charset="0"/>
                <a:cs typeface="Times New Roman" panose="02020603050405020304" pitchFamily="18" charset="0"/>
              </a:rPr>
              <a:t> – only other time word occurs. (The Day belongs to Him. It is for Him, and must be observed accordingly.)</a:t>
            </a:r>
          </a:p>
          <a:p>
            <a:pPr marL="1143000" marR="0" lvl="2" indent="-228600">
              <a:lnSpc>
                <a:spcPct val="107000"/>
              </a:lnSpc>
              <a:spcBef>
                <a:spcPts val="0"/>
              </a:spcBef>
              <a:spcAft>
                <a:spcPts val="0"/>
              </a:spcAft>
              <a:buFont typeface="+mj-lt"/>
              <a:buAutoNum type="romanLcPeriod"/>
            </a:pPr>
            <a:r>
              <a:rPr lang="en-US" b="1" i="1" dirty="0">
                <a:latin typeface="Calibri" panose="020F0502020204030204" pitchFamily="34" charset="0"/>
                <a:ea typeface="Calibri" panose="020F0502020204030204" pitchFamily="34" charset="0"/>
                <a:cs typeface="Times New Roman" panose="02020603050405020304" pitchFamily="18" charset="0"/>
              </a:rPr>
              <a:t>We don’t come to worship for us, but for Christ! We don’t observe the LS for us, but for CHRIST!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10:21</a:t>
            </a:r>
            <a:r>
              <a:rPr lang="en-US" dirty="0">
                <a:latin typeface="Calibri" panose="020F0502020204030204" pitchFamily="34" charset="0"/>
                <a:ea typeface="Calibri" panose="020F0502020204030204" pitchFamily="34" charset="0"/>
                <a:cs typeface="Times New Roman" panose="02020603050405020304" pitchFamily="18" charset="0"/>
              </a:rPr>
              <a:t> – LORD’s Table (Once again, it belongs to Him. Further consider the concept of the table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10:14-22</a:t>
            </a:r>
            <a:r>
              <a:rPr lang="en-US" dirty="0">
                <a:latin typeface="Calibri" panose="020F0502020204030204" pitchFamily="34" charset="0"/>
                <a:ea typeface="Calibri" panose="020F0502020204030204" pitchFamily="34" charset="0"/>
                <a:cs typeface="Times New Roman" panose="02020603050405020304" pitchFamily="18" charset="0"/>
              </a:rPr>
              <a:t> – Fellowship with Christ paralleled with fellowship with demons.</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When we sit at His table (Partake of the Lord’s Supper) we are in His presence.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The situation is grave!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i="1" dirty="0">
                <a:latin typeface="Calibri" panose="020F0502020204030204" pitchFamily="34" charset="0"/>
                <a:ea typeface="Calibri" panose="020F0502020204030204" pitchFamily="34" charset="0"/>
                <a:cs typeface="Times New Roman" panose="02020603050405020304" pitchFamily="18" charset="0"/>
              </a:rPr>
              <a:t>When we sit at this table together, we are ONE together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10:17</a:t>
            </a:r>
            <a:r>
              <a:rPr lang="en-US" b="1" i="1" dirty="0">
                <a:latin typeface="Calibri" panose="020F0502020204030204" pitchFamily="34" charset="0"/>
                <a:ea typeface="Calibri" panose="020F0502020204030204" pitchFamily="34" charset="0"/>
                <a:cs typeface="Times New Roman" panose="02020603050405020304" pitchFamily="18" charset="0"/>
              </a:rPr>
              <a:t> – division is antithetical to the Lord’s Supper.)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Taken on first day of the week</a:t>
            </a:r>
            <a:r>
              <a:rPr lang="en-US" b="1" i="1" dirty="0">
                <a:latin typeface="Calibri" panose="020F0502020204030204" pitchFamily="34" charset="0"/>
                <a:ea typeface="Calibri" panose="020F0502020204030204" pitchFamily="34" charset="0"/>
                <a:cs typeface="Times New Roman" panose="02020603050405020304" pitchFamily="18" charset="0"/>
              </a:rPr>
              <a: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Acts 20:7; 2:42</a:t>
            </a:r>
            <a:r>
              <a:rPr lang="en-US" b="1" i="1" dirty="0">
                <a:latin typeface="Calibri" panose="020F0502020204030204" pitchFamily="34" charset="0"/>
                <a:ea typeface="Calibri" panose="020F0502020204030204" pitchFamily="34" charset="0"/>
                <a:cs typeface="Times New Roman" panose="02020603050405020304" pitchFamily="18" charset="0"/>
              </a:rPr>
              <a: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11:25b-26 – take it often, how often?)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If it belongs to the Lord, then all regulations belong to Him.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He decides when and how we are to take it. We have no say in the matter.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It is a Memorial of His Death</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11:23-24</a:t>
            </a:r>
            <a:r>
              <a:rPr lang="en-US" dirty="0">
                <a:latin typeface="Calibri" panose="020F0502020204030204" pitchFamily="34" charset="0"/>
                <a:ea typeface="Calibri" panose="020F0502020204030204" pitchFamily="34" charset="0"/>
                <a:cs typeface="Times New Roman" panose="02020603050405020304" pitchFamily="18" charset="0"/>
              </a:rPr>
              <a:t> – body</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“which is broken for you”</a:t>
            </a:r>
            <a:r>
              <a:rPr lang="en-US" dirty="0">
                <a:latin typeface="Calibri" panose="020F0502020204030204" pitchFamily="34" charset="0"/>
                <a:ea typeface="Calibri" panose="020F0502020204030204" pitchFamily="34" charset="0"/>
                <a:cs typeface="Times New Roman" panose="02020603050405020304" pitchFamily="18" charset="0"/>
              </a:rPr>
              <a:t> – His suffering was for us.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Isaiah 53:5-6</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Bread of Passover feast was unleavened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5:6-8</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Spotless lamb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Exodus 12:5</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Only unleavened bread is authorized.</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Christ was sinless. His death was not deserved. He voluntarily gave His life for us – the only life that would do.</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11:25</a:t>
            </a:r>
            <a:r>
              <a:rPr lang="en-US" dirty="0">
                <a:latin typeface="Calibri" panose="020F0502020204030204" pitchFamily="34" charset="0"/>
                <a:ea typeface="Calibri" panose="020F0502020204030204" pitchFamily="34" charset="0"/>
                <a:cs typeface="Times New Roman" panose="02020603050405020304" pitchFamily="18" charset="0"/>
              </a:rPr>
              <a:t> – blood</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Jeremiah 31:31-34</a:t>
            </a:r>
            <a:r>
              <a:rPr lang="en-US" dirty="0">
                <a:latin typeface="Calibri" panose="020F0502020204030204" pitchFamily="34" charset="0"/>
                <a:ea typeface="Calibri" panose="020F0502020204030204" pitchFamily="34" charset="0"/>
                <a:cs typeface="Times New Roman" panose="02020603050405020304" pitchFamily="18" charset="0"/>
              </a:rPr>
              <a:t> – New and better covenant prophesied about.</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Under this covenant all will know the Lord intimately and equally.</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Under this covenant sin will be forgiven, and forgotten (not in the sense that God can forget, but it will not be punished, but forgiven – upon meeting the conditions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“write it on their hearts”</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9:16-17, 22</a:t>
            </a:r>
            <a:r>
              <a:rPr lang="en-US" dirty="0">
                <a:latin typeface="Calibri" panose="020F0502020204030204" pitchFamily="34" charset="0"/>
                <a:ea typeface="Calibri" panose="020F0502020204030204" pitchFamily="34" charset="0"/>
                <a:cs typeface="Times New Roman" panose="02020603050405020304" pitchFamily="18" charset="0"/>
              </a:rPr>
              <a:t> – Established only when Jesus died.</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Peter 1:17-19</a:t>
            </a:r>
            <a:r>
              <a:rPr lang="en-US" dirty="0">
                <a:latin typeface="Calibri" panose="020F0502020204030204" pitchFamily="34" charset="0"/>
                <a:ea typeface="Calibri" panose="020F0502020204030204" pitchFamily="34" charset="0"/>
                <a:cs typeface="Times New Roman" panose="02020603050405020304" pitchFamily="18" charset="0"/>
              </a:rPr>
              <a:t> – To be remembered and considered as precious!</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11:26</a:t>
            </a:r>
            <a:r>
              <a:rPr lang="en-US" dirty="0">
                <a:latin typeface="Calibri" panose="020F0502020204030204" pitchFamily="34" charset="0"/>
                <a:ea typeface="Calibri" panose="020F0502020204030204" pitchFamily="34" charset="0"/>
                <a:cs typeface="Times New Roman" panose="02020603050405020304" pitchFamily="18" charset="0"/>
              </a:rPr>
              <a:t> – His Lordship and return</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 memorial is a proclamation of His death.</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Corinthians weren’t observing it as such.</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They were technically not taking the LS because it is a proclamation of His death, not a common meal, or a reason to divide.</a:t>
            </a:r>
          </a:p>
          <a:p>
            <a:pPr marL="1143000" marR="0" lvl="2" indent="-228600">
              <a:lnSpc>
                <a:spcPct val="107000"/>
              </a:lnSpc>
              <a:spcBef>
                <a:spcPts val="0"/>
              </a:spcBef>
              <a:spcAft>
                <a:spcPts val="80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It is also a recognition, and expression of belief in His Lordship, and second coming.</a:t>
            </a:r>
          </a:p>
          <a:p>
            <a:endParaRPr lang="en-US" dirty="0"/>
          </a:p>
        </p:txBody>
      </p:sp>
      <p:sp>
        <p:nvSpPr>
          <p:cNvPr id="4" name="Slide Number Placeholder 3"/>
          <p:cNvSpPr>
            <a:spLocks noGrp="1"/>
          </p:cNvSpPr>
          <p:nvPr>
            <p:ph type="sldNum" sz="quarter" idx="10"/>
          </p:nvPr>
        </p:nvSpPr>
        <p:spPr/>
        <p:txBody>
          <a:bodyPr/>
          <a:lstStyle/>
          <a:p>
            <a:fld id="{5C48D5D5-DA1C-4AB1-9F42-9AA009AAE40C}" type="slidenum">
              <a:rPr lang="en-US" smtClean="0"/>
              <a:t>4</a:t>
            </a:fld>
            <a:endParaRPr lang="en-US"/>
          </a:p>
        </p:txBody>
      </p:sp>
    </p:spTree>
    <p:extLst>
      <p:ext uri="{BB962C8B-B14F-4D97-AF65-F5344CB8AC3E}">
        <p14:creationId xmlns:p14="http://schemas.microsoft.com/office/powerpoint/2010/main" val="1246048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A Final Warning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11:27-34</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lphaU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27</a:t>
            </a:r>
            <a:r>
              <a:rPr lang="en-US" dirty="0">
                <a:latin typeface="Calibri" panose="020F0502020204030204" pitchFamily="34" charset="0"/>
                <a:ea typeface="Calibri" panose="020F0502020204030204" pitchFamily="34" charset="0"/>
                <a:cs typeface="Times New Roman" panose="02020603050405020304" pitchFamily="18" charset="0"/>
              </a:rPr>
              <a:t> – When we do not discern the Lords body while observing the LS, we show contempt for His body and blood.</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Sacrifice He made was holy and pure.</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It must be acknowledged as such!</a:t>
            </a:r>
          </a:p>
          <a:p>
            <a:pPr marL="342900" marR="0" lvl="0" indent="-342900">
              <a:lnSpc>
                <a:spcPct val="107000"/>
              </a:lnSpc>
              <a:spcBef>
                <a:spcPts val="0"/>
              </a:spcBef>
              <a:spcAft>
                <a:spcPts val="0"/>
              </a:spcAft>
              <a:buFont typeface="+mj-lt"/>
              <a:buAutoNum type="alphaU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28-34</a:t>
            </a:r>
            <a:r>
              <a:rPr lang="en-US" dirty="0">
                <a:latin typeface="Calibri" panose="020F0502020204030204" pitchFamily="34" charset="0"/>
                <a:ea typeface="Calibri" panose="020F0502020204030204" pitchFamily="34" charset="0"/>
                <a:cs typeface="Times New Roman" panose="02020603050405020304" pitchFamily="18" charset="0"/>
              </a:rPr>
              <a:t> – We must be careful to understand the gravity of this memorial.</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It is a privilege to take of this memorial.</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However, it is never to be taken lightly!</a:t>
            </a:r>
          </a:p>
          <a:p>
            <a:pPr marL="742950" marR="0" lvl="1" indent="-285750">
              <a:lnSpc>
                <a:spcPct val="107000"/>
              </a:lnSpc>
              <a:spcBef>
                <a:spcPts val="0"/>
              </a:spcBef>
              <a:spcAft>
                <a:spcPts val="80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We must observe it properly, and in a solemn manner. Every time!</a:t>
            </a: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Lord’s Supper is an important part of our being Christians.</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We must never let this sacred memorial to become something we take lightly.</a:t>
            </a:r>
          </a:p>
          <a:p>
            <a:pPr marL="342900" marR="0" lvl="0" indent="-342900">
              <a:lnSpc>
                <a:spcPct val="107000"/>
              </a:lnSpc>
              <a:spcBef>
                <a:spcPts val="0"/>
              </a:spcBef>
              <a:spcAft>
                <a:spcPts val="8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Every time we gather for this purpose (every first day of the week), we must do so in a serious manner, being careful to properly observe His death.</a:t>
            </a:r>
          </a:p>
          <a:p>
            <a:endParaRPr lang="en-US" dirty="0"/>
          </a:p>
        </p:txBody>
      </p:sp>
      <p:sp>
        <p:nvSpPr>
          <p:cNvPr id="4" name="Slide Number Placeholder 3"/>
          <p:cNvSpPr>
            <a:spLocks noGrp="1"/>
          </p:cNvSpPr>
          <p:nvPr>
            <p:ph type="sldNum" sz="quarter" idx="10"/>
          </p:nvPr>
        </p:nvSpPr>
        <p:spPr/>
        <p:txBody>
          <a:bodyPr/>
          <a:lstStyle/>
          <a:p>
            <a:fld id="{5C48D5D5-DA1C-4AB1-9F42-9AA009AAE40C}" type="slidenum">
              <a:rPr lang="en-US" smtClean="0"/>
              <a:t>5</a:t>
            </a:fld>
            <a:endParaRPr lang="en-US"/>
          </a:p>
        </p:txBody>
      </p:sp>
    </p:spTree>
    <p:extLst>
      <p:ext uri="{BB962C8B-B14F-4D97-AF65-F5344CB8AC3E}">
        <p14:creationId xmlns:p14="http://schemas.microsoft.com/office/powerpoint/2010/main" val="2615959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08A5C5A-6EFD-4D30-8654-B0D3FEF2DF0D}" type="datetimeFigureOut">
              <a:rPr lang="en-US" smtClean="0"/>
              <a:t>6/5/2016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0834A-0C71-4070-8A29-6F25C901DD8F}" type="slidenum">
              <a:rPr lang="en-US" smtClean="0"/>
              <a:t>‹#›</a:t>
            </a:fld>
            <a:endParaRPr lang="en-US"/>
          </a:p>
        </p:txBody>
      </p:sp>
    </p:spTree>
    <p:extLst>
      <p:ext uri="{BB962C8B-B14F-4D97-AF65-F5344CB8AC3E}">
        <p14:creationId xmlns:p14="http://schemas.microsoft.com/office/powerpoint/2010/main" val="2914853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8A5C5A-6EFD-4D30-8654-B0D3FEF2DF0D}" type="datetimeFigureOut">
              <a:rPr lang="en-US" smtClean="0"/>
              <a:t>6/5/2016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0834A-0C71-4070-8A29-6F25C901DD8F}" type="slidenum">
              <a:rPr lang="en-US" smtClean="0"/>
              <a:t>‹#›</a:t>
            </a:fld>
            <a:endParaRPr lang="en-US"/>
          </a:p>
        </p:txBody>
      </p:sp>
    </p:spTree>
    <p:extLst>
      <p:ext uri="{BB962C8B-B14F-4D97-AF65-F5344CB8AC3E}">
        <p14:creationId xmlns:p14="http://schemas.microsoft.com/office/powerpoint/2010/main" val="2756583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8A5C5A-6EFD-4D30-8654-B0D3FEF2DF0D}" type="datetimeFigureOut">
              <a:rPr lang="en-US" smtClean="0"/>
              <a:t>6/5/2016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0834A-0C71-4070-8A29-6F25C901DD8F}" type="slidenum">
              <a:rPr lang="en-US" smtClean="0"/>
              <a:t>‹#›</a:t>
            </a:fld>
            <a:endParaRPr lang="en-US"/>
          </a:p>
        </p:txBody>
      </p:sp>
    </p:spTree>
    <p:extLst>
      <p:ext uri="{BB962C8B-B14F-4D97-AF65-F5344CB8AC3E}">
        <p14:creationId xmlns:p14="http://schemas.microsoft.com/office/powerpoint/2010/main" val="828932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8A5C5A-6EFD-4D30-8654-B0D3FEF2DF0D}" type="datetimeFigureOut">
              <a:rPr lang="en-US" smtClean="0"/>
              <a:t>6/5/2016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0834A-0C71-4070-8A29-6F25C901DD8F}" type="slidenum">
              <a:rPr lang="en-US" smtClean="0"/>
              <a:t>‹#›</a:t>
            </a:fld>
            <a:endParaRPr lang="en-US"/>
          </a:p>
        </p:txBody>
      </p:sp>
    </p:spTree>
    <p:extLst>
      <p:ext uri="{BB962C8B-B14F-4D97-AF65-F5344CB8AC3E}">
        <p14:creationId xmlns:p14="http://schemas.microsoft.com/office/powerpoint/2010/main" val="1018263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08A5C5A-6EFD-4D30-8654-B0D3FEF2DF0D}" type="datetimeFigureOut">
              <a:rPr lang="en-US" smtClean="0"/>
              <a:t>6/5/2016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0834A-0C71-4070-8A29-6F25C901DD8F}" type="slidenum">
              <a:rPr lang="en-US" smtClean="0"/>
              <a:t>‹#›</a:t>
            </a:fld>
            <a:endParaRPr lang="en-US"/>
          </a:p>
        </p:txBody>
      </p:sp>
    </p:spTree>
    <p:extLst>
      <p:ext uri="{BB962C8B-B14F-4D97-AF65-F5344CB8AC3E}">
        <p14:creationId xmlns:p14="http://schemas.microsoft.com/office/powerpoint/2010/main" val="3905406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08A5C5A-6EFD-4D30-8654-B0D3FEF2DF0D}" type="datetimeFigureOut">
              <a:rPr lang="en-US" smtClean="0"/>
              <a:t>6/5/2016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0834A-0C71-4070-8A29-6F25C901DD8F}" type="slidenum">
              <a:rPr lang="en-US" smtClean="0"/>
              <a:t>‹#›</a:t>
            </a:fld>
            <a:endParaRPr lang="en-US"/>
          </a:p>
        </p:txBody>
      </p:sp>
    </p:spTree>
    <p:extLst>
      <p:ext uri="{BB962C8B-B14F-4D97-AF65-F5344CB8AC3E}">
        <p14:creationId xmlns:p14="http://schemas.microsoft.com/office/powerpoint/2010/main" val="1748113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08A5C5A-6EFD-4D30-8654-B0D3FEF2DF0D}" type="datetimeFigureOut">
              <a:rPr lang="en-US" smtClean="0"/>
              <a:t>6/5/2016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30834A-0C71-4070-8A29-6F25C901DD8F}" type="slidenum">
              <a:rPr lang="en-US" smtClean="0"/>
              <a:t>‹#›</a:t>
            </a:fld>
            <a:endParaRPr lang="en-US"/>
          </a:p>
        </p:txBody>
      </p:sp>
    </p:spTree>
    <p:extLst>
      <p:ext uri="{BB962C8B-B14F-4D97-AF65-F5344CB8AC3E}">
        <p14:creationId xmlns:p14="http://schemas.microsoft.com/office/powerpoint/2010/main" val="3507897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08A5C5A-6EFD-4D30-8654-B0D3FEF2DF0D}" type="datetimeFigureOut">
              <a:rPr lang="en-US" smtClean="0"/>
              <a:t>6/5/2016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30834A-0C71-4070-8A29-6F25C901DD8F}" type="slidenum">
              <a:rPr lang="en-US" smtClean="0"/>
              <a:t>‹#›</a:t>
            </a:fld>
            <a:endParaRPr lang="en-US"/>
          </a:p>
        </p:txBody>
      </p:sp>
    </p:spTree>
    <p:extLst>
      <p:ext uri="{BB962C8B-B14F-4D97-AF65-F5344CB8AC3E}">
        <p14:creationId xmlns:p14="http://schemas.microsoft.com/office/powerpoint/2010/main" val="1543876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A5C5A-6EFD-4D30-8654-B0D3FEF2DF0D}" type="datetimeFigureOut">
              <a:rPr lang="en-US" smtClean="0"/>
              <a:t>6/5/2016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30834A-0C71-4070-8A29-6F25C901DD8F}" type="slidenum">
              <a:rPr lang="en-US" smtClean="0"/>
              <a:t>‹#›</a:t>
            </a:fld>
            <a:endParaRPr lang="en-US"/>
          </a:p>
        </p:txBody>
      </p:sp>
    </p:spTree>
    <p:extLst>
      <p:ext uri="{BB962C8B-B14F-4D97-AF65-F5344CB8AC3E}">
        <p14:creationId xmlns:p14="http://schemas.microsoft.com/office/powerpoint/2010/main" val="3828940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8A5C5A-6EFD-4D30-8654-B0D3FEF2DF0D}" type="datetimeFigureOut">
              <a:rPr lang="en-US" smtClean="0"/>
              <a:t>6/5/2016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0834A-0C71-4070-8A29-6F25C901DD8F}" type="slidenum">
              <a:rPr lang="en-US" smtClean="0"/>
              <a:t>‹#›</a:t>
            </a:fld>
            <a:endParaRPr lang="en-US"/>
          </a:p>
        </p:txBody>
      </p:sp>
    </p:spTree>
    <p:extLst>
      <p:ext uri="{BB962C8B-B14F-4D97-AF65-F5344CB8AC3E}">
        <p14:creationId xmlns:p14="http://schemas.microsoft.com/office/powerpoint/2010/main" val="3007194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8A5C5A-6EFD-4D30-8654-B0D3FEF2DF0D}" type="datetimeFigureOut">
              <a:rPr lang="en-US" smtClean="0"/>
              <a:t>6/5/2016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0834A-0C71-4070-8A29-6F25C901DD8F}" type="slidenum">
              <a:rPr lang="en-US" smtClean="0"/>
              <a:t>‹#›</a:t>
            </a:fld>
            <a:endParaRPr lang="en-US"/>
          </a:p>
        </p:txBody>
      </p:sp>
    </p:spTree>
    <p:extLst>
      <p:ext uri="{BB962C8B-B14F-4D97-AF65-F5344CB8AC3E}">
        <p14:creationId xmlns:p14="http://schemas.microsoft.com/office/powerpoint/2010/main" val="365312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A5C5A-6EFD-4D30-8654-B0D3FEF2DF0D}" type="datetimeFigureOut">
              <a:rPr lang="en-US" smtClean="0"/>
              <a:t>6/5/2016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30834A-0C71-4070-8A29-6F25C901DD8F}" type="slidenum">
              <a:rPr lang="en-US" smtClean="0"/>
              <a:t>‹#›</a:t>
            </a:fld>
            <a:endParaRPr lang="en-US"/>
          </a:p>
        </p:txBody>
      </p:sp>
    </p:spTree>
    <p:extLst>
      <p:ext uri="{BB962C8B-B14F-4D97-AF65-F5344CB8AC3E}">
        <p14:creationId xmlns:p14="http://schemas.microsoft.com/office/powerpoint/2010/main" val="738605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69595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val="0"/>
              </a:ext>
            </a:extLst>
          </a:blip>
          <a:stretch>
            <a:fillRect/>
          </a:stretch>
        </p:blipFill>
        <p:spPr>
          <a:xfrm>
            <a:off x="1744093" y="3274829"/>
            <a:ext cx="5655814" cy="3181396"/>
          </a:xfrm>
          <a:prstGeom prst="rect">
            <a:avLst/>
          </a:prstGeom>
          <a:effectLst>
            <a:softEdge rad="317500"/>
          </a:effectLst>
        </p:spPr>
      </p:pic>
      <p:sp>
        <p:nvSpPr>
          <p:cNvPr id="2" name="Title 1"/>
          <p:cNvSpPr>
            <a:spLocks noGrp="1"/>
          </p:cNvSpPr>
          <p:nvPr>
            <p:ph type="ctrTitle"/>
          </p:nvPr>
        </p:nvSpPr>
        <p:spPr/>
        <p:txBody>
          <a:bodyPr>
            <a:noAutofit/>
          </a:bodyPr>
          <a:lstStyle/>
          <a:p>
            <a:r>
              <a:rPr lang="en-US" sz="8800" b="1" dirty="0" smtClean="0">
                <a:ln>
                  <a:solidFill>
                    <a:schemeClr val="tx1"/>
                  </a:solidFill>
                </a:ln>
                <a:solidFill>
                  <a:srgbClr val="C00000"/>
                </a:solidFill>
                <a:latin typeface="Edwardian Script ITC" panose="030303020407070D0804" pitchFamily="66" charset="0"/>
              </a:rPr>
              <a:t>This do in Remembrance of Me</a:t>
            </a:r>
            <a:endParaRPr lang="en-US" sz="8800" b="1" dirty="0">
              <a:ln>
                <a:solidFill>
                  <a:schemeClr val="tx1"/>
                </a:solidFill>
              </a:ln>
              <a:solidFill>
                <a:srgbClr val="C00000"/>
              </a:solidFill>
              <a:latin typeface="Edwardian Script ITC" panose="030303020407070D0804" pitchFamily="66" charset="0"/>
            </a:endParaRPr>
          </a:p>
        </p:txBody>
      </p:sp>
      <p:sp>
        <p:nvSpPr>
          <p:cNvPr id="3" name="Subtitle 2"/>
          <p:cNvSpPr>
            <a:spLocks noGrp="1"/>
          </p:cNvSpPr>
          <p:nvPr>
            <p:ph type="subTitle" idx="1"/>
          </p:nvPr>
        </p:nvSpPr>
        <p:spPr>
          <a:xfrm>
            <a:off x="1912076" y="4571475"/>
            <a:ext cx="5319848" cy="588104"/>
          </a:xfrm>
          <a:solidFill>
            <a:schemeClr val="bg1">
              <a:alpha val="50000"/>
            </a:schemeClr>
          </a:solidFill>
          <a:effectLst>
            <a:softEdge rad="127000"/>
          </a:effectLst>
        </p:spPr>
        <p:txBody>
          <a:bodyPr>
            <a:noAutofit/>
          </a:bodyPr>
          <a:lstStyle/>
          <a:p>
            <a:r>
              <a:rPr lang="en-US" sz="3600" b="1" i="1" dirty="0" smtClean="0">
                <a:ln>
                  <a:solidFill>
                    <a:schemeClr val="tx1"/>
                  </a:solidFill>
                </a:ln>
                <a:solidFill>
                  <a:srgbClr val="C00000"/>
                </a:solidFill>
              </a:rPr>
              <a:t>1 Corinthians 11:23-26</a:t>
            </a:r>
            <a:endParaRPr lang="en-US" sz="3600" b="1" i="1" dirty="0">
              <a:ln>
                <a:solidFill>
                  <a:schemeClr val="tx1"/>
                </a:solidFill>
              </a:ln>
              <a:solidFill>
                <a:srgbClr val="C00000"/>
              </a:solidFill>
            </a:endParaRPr>
          </a:p>
        </p:txBody>
      </p:sp>
    </p:spTree>
    <p:extLst>
      <p:ext uri="{BB962C8B-B14F-4D97-AF65-F5344CB8AC3E}">
        <p14:creationId xmlns:p14="http://schemas.microsoft.com/office/powerpoint/2010/main" val="24681951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smtClean="0">
                <a:ln>
                  <a:solidFill>
                    <a:schemeClr val="tx1"/>
                  </a:solidFill>
                </a:ln>
                <a:solidFill>
                  <a:srgbClr val="C00000"/>
                </a:solidFill>
                <a:latin typeface="Edwardian Script ITC" panose="030303020407070D0804" pitchFamily="66" charset="0"/>
              </a:rPr>
              <a:t>The Problem</a:t>
            </a:r>
            <a:endParaRPr lang="en-US" sz="7200" dirty="0"/>
          </a:p>
        </p:txBody>
      </p:sp>
      <p:sp>
        <p:nvSpPr>
          <p:cNvPr id="3" name="Content Placeholder 2"/>
          <p:cNvSpPr>
            <a:spLocks noGrp="1"/>
          </p:cNvSpPr>
          <p:nvPr>
            <p:ph idx="1"/>
          </p:nvPr>
        </p:nvSpPr>
        <p:spPr/>
        <p:txBody>
          <a:bodyPr/>
          <a:lstStyle/>
          <a:p>
            <a:pPr marL="0" indent="0" algn="ctr">
              <a:buNone/>
            </a:pPr>
            <a:r>
              <a:rPr lang="en-US" sz="3600" i="1" dirty="0" smtClean="0"/>
              <a:t>11:17-22</a:t>
            </a:r>
          </a:p>
          <a:p>
            <a:pPr marL="0" indent="0" algn="ctr">
              <a:buNone/>
            </a:pPr>
            <a:endParaRPr lang="en-US" sz="2000" b="1" dirty="0" smtClean="0"/>
          </a:p>
          <a:p>
            <a:pPr marL="0" indent="0" algn="ctr">
              <a:buNone/>
            </a:pPr>
            <a:r>
              <a:rPr lang="en-US" sz="3600" b="1" dirty="0" smtClean="0"/>
              <a:t>Division</a:t>
            </a:r>
          </a:p>
          <a:p>
            <a:pPr marL="0" indent="0" algn="ctr">
              <a:buNone/>
            </a:pPr>
            <a:r>
              <a:rPr lang="en-US" sz="3200" i="1" dirty="0" smtClean="0"/>
              <a:t>– James 2:1-4; 1:9-11; Galatians 3:28-29 –</a:t>
            </a:r>
          </a:p>
          <a:p>
            <a:pPr marL="0" indent="0" algn="ctr">
              <a:buNone/>
            </a:pPr>
            <a:r>
              <a:rPr lang="en-US" sz="3600" b="1" dirty="0" smtClean="0"/>
              <a:t>Treating it as a Common Meal</a:t>
            </a:r>
          </a:p>
          <a:p>
            <a:pPr marL="0" indent="0" algn="ctr">
              <a:buNone/>
            </a:pPr>
            <a:r>
              <a:rPr lang="en-US" sz="3200" i="1" dirty="0" smtClean="0"/>
              <a:t>– Romans 14:17 – </a:t>
            </a:r>
            <a:endParaRPr lang="en-US" sz="3200" i="1" dirty="0"/>
          </a:p>
        </p:txBody>
      </p:sp>
    </p:spTree>
    <p:extLst>
      <p:ext uri="{BB962C8B-B14F-4D97-AF65-F5344CB8AC3E}">
        <p14:creationId xmlns:p14="http://schemas.microsoft.com/office/powerpoint/2010/main" val="113272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smtClean="0">
                <a:ln>
                  <a:solidFill>
                    <a:schemeClr val="tx1"/>
                  </a:solidFill>
                </a:ln>
                <a:solidFill>
                  <a:srgbClr val="C00000"/>
                </a:solidFill>
                <a:latin typeface="Edwardian Script ITC" panose="030303020407070D0804" pitchFamily="66" charset="0"/>
              </a:rPr>
              <a:t>The Purpose and Practice</a:t>
            </a:r>
            <a:endParaRPr lang="en-US" sz="7200"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sz="3600" i="1" dirty="0" smtClean="0"/>
              <a:t>11:23-26</a:t>
            </a:r>
          </a:p>
          <a:p>
            <a:pPr marL="0" indent="0" algn="ctr">
              <a:buNone/>
            </a:pPr>
            <a:endParaRPr lang="en-US" sz="900" b="1" dirty="0" smtClean="0"/>
          </a:p>
          <a:p>
            <a:pPr marL="0" indent="0" algn="ctr">
              <a:buNone/>
            </a:pPr>
            <a:r>
              <a:rPr lang="en-US" sz="3600" b="1" dirty="0" smtClean="0"/>
              <a:t>Belongs to the Lord</a:t>
            </a:r>
          </a:p>
          <a:p>
            <a:pPr marL="0" indent="0" algn="ctr">
              <a:buNone/>
            </a:pPr>
            <a:r>
              <a:rPr lang="en-US" sz="3200" i="1" dirty="0" smtClean="0"/>
              <a:t>– 10:21; Acts 20:7; 2:42 –</a:t>
            </a:r>
          </a:p>
          <a:p>
            <a:pPr marL="0" indent="0" algn="ctr">
              <a:buNone/>
            </a:pPr>
            <a:r>
              <a:rPr lang="en-US" sz="3600" b="1" dirty="0" smtClean="0"/>
              <a:t>Memorial of His Death</a:t>
            </a:r>
          </a:p>
          <a:p>
            <a:pPr marL="0" indent="0" algn="ctr">
              <a:buNone/>
            </a:pPr>
            <a:r>
              <a:rPr lang="en-US" sz="3200" i="1" dirty="0" smtClean="0"/>
              <a:t>Body – Isaiah 53:5-6; 1 Corinthians 5:6-8</a:t>
            </a:r>
          </a:p>
          <a:p>
            <a:pPr marL="0" indent="0" algn="ctr">
              <a:buNone/>
            </a:pPr>
            <a:r>
              <a:rPr lang="en-US" sz="3200" i="1" dirty="0" smtClean="0"/>
              <a:t>Blood – Jeremiah 31:31-34; Hebrews 9:16-17, 22; 1 Peter 1:17-19</a:t>
            </a:r>
          </a:p>
          <a:p>
            <a:pPr marL="0" indent="0" algn="ctr">
              <a:buNone/>
            </a:pPr>
            <a:r>
              <a:rPr lang="en-US" sz="3200" i="1" dirty="0" smtClean="0"/>
              <a:t>Lordship and Return – v. 26</a:t>
            </a:r>
            <a:endParaRPr lang="en-US" sz="3200" i="1" dirty="0"/>
          </a:p>
        </p:txBody>
      </p:sp>
    </p:spTree>
    <p:extLst>
      <p:ext uri="{BB962C8B-B14F-4D97-AF65-F5344CB8AC3E}">
        <p14:creationId xmlns:p14="http://schemas.microsoft.com/office/powerpoint/2010/main" val="181032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val="0"/>
              </a:ext>
            </a:extLst>
          </a:blip>
          <a:stretch>
            <a:fillRect/>
          </a:stretch>
        </p:blipFill>
        <p:spPr>
          <a:xfrm>
            <a:off x="1744093" y="2621683"/>
            <a:ext cx="5655814" cy="3181396"/>
          </a:xfrm>
          <a:prstGeom prst="rect">
            <a:avLst/>
          </a:prstGeom>
          <a:effectLst>
            <a:softEdge rad="317500"/>
          </a:effectLst>
        </p:spPr>
      </p:pic>
      <p:sp>
        <p:nvSpPr>
          <p:cNvPr id="2" name="Title 1"/>
          <p:cNvSpPr>
            <a:spLocks noGrp="1"/>
          </p:cNvSpPr>
          <p:nvPr>
            <p:ph type="ctrTitle"/>
          </p:nvPr>
        </p:nvSpPr>
        <p:spPr>
          <a:xfrm>
            <a:off x="685800" y="508406"/>
            <a:ext cx="7772400" cy="2387600"/>
          </a:xfrm>
        </p:spPr>
        <p:txBody>
          <a:bodyPr>
            <a:noAutofit/>
          </a:bodyPr>
          <a:lstStyle/>
          <a:p>
            <a:r>
              <a:rPr lang="en-US" sz="8800" b="1" dirty="0" smtClean="0">
                <a:ln>
                  <a:solidFill>
                    <a:schemeClr val="tx1"/>
                  </a:solidFill>
                </a:ln>
                <a:solidFill>
                  <a:srgbClr val="C00000"/>
                </a:solidFill>
                <a:latin typeface="Edwardian Script ITC" panose="030303020407070D0804" pitchFamily="66" charset="0"/>
              </a:rPr>
              <a:t>This do in Remembrance of Me</a:t>
            </a:r>
            <a:endParaRPr lang="en-US" sz="8800" b="1" dirty="0">
              <a:ln>
                <a:solidFill>
                  <a:schemeClr val="tx1"/>
                </a:solidFill>
              </a:ln>
              <a:solidFill>
                <a:srgbClr val="C00000"/>
              </a:solidFill>
              <a:latin typeface="Edwardian Script ITC" panose="030303020407070D0804" pitchFamily="66" charset="0"/>
            </a:endParaRPr>
          </a:p>
        </p:txBody>
      </p:sp>
      <p:sp>
        <p:nvSpPr>
          <p:cNvPr id="3" name="Subtitle 2"/>
          <p:cNvSpPr>
            <a:spLocks noGrp="1"/>
          </p:cNvSpPr>
          <p:nvPr>
            <p:ph type="subTitle" idx="1"/>
          </p:nvPr>
        </p:nvSpPr>
        <p:spPr>
          <a:xfrm>
            <a:off x="274320" y="5711639"/>
            <a:ext cx="8595360" cy="588104"/>
          </a:xfrm>
          <a:noFill/>
          <a:effectLst>
            <a:softEdge rad="127000"/>
          </a:effectLst>
        </p:spPr>
        <p:txBody>
          <a:bodyPr>
            <a:noAutofit/>
          </a:bodyPr>
          <a:lstStyle/>
          <a:p>
            <a:r>
              <a:rPr lang="en-US" sz="3600" b="1" i="1" dirty="0" smtClean="0">
                <a:ln>
                  <a:solidFill>
                    <a:schemeClr val="tx1"/>
                  </a:solidFill>
                </a:ln>
                <a:solidFill>
                  <a:srgbClr val="C00000"/>
                </a:solidFill>
              </a:rPr>
              <a:t>Examine Yourself – 1 Corinthians 11:27-34</a:t>
            </a:r>
            <a:endParaRPr lang="en-US" sz="3600" b="1" i="1" dirty="0">
              <a:ln>
                <a:solidFill>
                  <a:schemeClr val="tx1"/>
                </a:solidFill>
              </a:ln>
              <a:solidFill>
                <a:srgbClr val="C00000"/>
              </a:solidFill>
            </a:endParaRPr>
          </a:p>
        </p:txBody>
      </p:sp>
    </p:spTree>
    <p:extLst>
      <p:ext uri="{BB962C8B-B14F-4D97-AF65-F5344CB8AC3E}">
        <p14:creationId xmlns:p14="http://schemas.microsoft.com/office/powerpoint/2010/main" val="27613358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418</TotalTime>
  <Words>1261</Words>
  <Application>Microsoft Office PowerPoint</Application>
  <PresentationFormat>On-screen Show (4:3)</PresentationFormat>
  <Paragraphs>105</Paragraphs>
  <Slides>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Calibri Light</vt:lpstr>
      <vt:lpstr>Edwardian Script ITC</vt:lpstr>
      <vt:lpstr>Times New Roman</vt:lpstr>
      <vt:lpstr>Wingdings</vt:lpstr>
      <vt:lpstr>Office Theme</vt:lpstr>
      <vt:lpstr>PowerPoint Presentation</vt:lpstr>
      <vt:lpstr>This do in Remembrance of Me</vt:lpstr>
      <vt:lpstr>The Problem</vt:lpstr>
      <vt:lpstr>The Purpose and Practice</vt:lpstr>
      <vt:lpstr>This do in Remembrance of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Jeremiah Cox</cp:lastModifiedBy>
  <cp:revision>8</cp:revision>
  <dcterms:created xsi:type="dcterms:W3CDTF">2016-05-26T19:06:45Z</dcterms:created>
  <dcterms:modified xsi:type="dcterms:W3CDTF">2016-06-05T12:41:03Z</dcterms:modified>
</cp:coreProperties>
</file>