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2547"/>
    <a:srgbClr val="0150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0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62240-C59C-454A-BD2D-DDA1CA706CD3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9CF3F-F0FA-43FC-BF73-295D3B2B0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27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in this passage is baptism?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came to earth to save men from their sins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Luke 19:10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 are reconciled to God through Jesus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John 14:6).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determined to communicate this saving grace through the gospel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Romans 1:16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committed to the apostles the word of reconciliation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2 Corinthians 5:18-19)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message is concisely indicated in the great commission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Matthew 28:18-20; Mark 16:15-16)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two passages clearly indicate the importance of baptism. Without it one cannot be saved.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other passages corroborate this truth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Peter 3:21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Perhaps the clearest passage linking baptism with salvation.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Despite the clarity of God’s word in explicitly stating the necessity of baptism for salvation, men continually reject this claim, and teach and follow error.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defend their position by ignoring passages which include baptism, and emphasize passages pertaining to the plan of salvation which do not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explicitly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mention baptism.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lesson is designed to establish the role baptism plays, and therefore its legitimacy.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Additionally, by laying such a foundation, one is able to see that baptism IS mentioned in such passages. Although, implicitly instead of explicitly.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9CF3F-F0FA-43FC-BF73-295D3B2B03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54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Baptism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Heaven is our goal.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3:12-14, 20-21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had an ultimate goal in his life toward which he pressed on each and every day.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 who are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“enemies of the cross of Christ”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live for the temporal things on earth.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Christian lives for the future of heaven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“lay up for yourselves treasures in heaven, where neither moth nor rust destroys and where thieves do not break in and steal” (Matthew 6:20)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Heaven is a place without corruption and corrosion. Our bodies must fit this description to inhabit heaven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15:50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Our physical bodies cannot inherit such a place. We must be changed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v. 51-52)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change, and resurrection, is that which Paul was looking forward to.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in order to attain to the resurrection, Paul had to identify with Jesus’ death.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3:7-11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 order to know Him, and the power of His resurrection, he had to die with Him.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a continual action alluded to by Paul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b="1" i="1" u="sng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conformed.”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accomplished in continual sacrificial living for Christ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Romans 12:1).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to be conformed to Jesus’ death, Paul had to identify with His death to begin this process of a new life conforming to His death in sacrificial living.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Death and Resurrection in Baptism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2:11-14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 baptism we are identified with Jesus’ death. (Dead are buried. Christ in tomb, us in baptism.)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6:14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This death is spiritual. It is our death to sin. (We no longer live for the world.)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 as Jesus was raised, we are raised in baptism.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Baptism is a work of God.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an expression of faith in God to raise us from being dead in sin to being alive in Christ. This is God’s command for us.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2:20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went through this process.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was he crucified with Christ?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identified with Jesus’ death in baptism.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1:21-23; 2:20; 3:1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knew the saints to whom he wrote had identified with the same death, and resurrection to a new life, that he did.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6:1-11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reminded the Romans of their baptism to exhort them to live righteously. This is because they became righteous, i.e. had their sins washed away, in baptism.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1-4)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new life (Christian life; saved life) is a result of our identification with Jesus death and resurrection.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claim this new life begins after belief and before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baptsim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That baptism is an outward sign of this process.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HS describes baptism as the time in which this takes place.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“through baptism”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one cannot be buried with Him except in baptism.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5-11)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salvation we desire is from the enslavement to sin. One is no longer a slave to sin when he dies to sin in baptism.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Slave to sin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Baptized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buried; died to sin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raised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newness of life; no longer slave to sin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 like Christ was dead, and then raised to life, we are dead and buried in baptism, and are raised to life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why we aren’t to sin. We are living a new life now.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3:21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That is why Peter describes baptism in this way.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defiles our conscience. It makes us unclean.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order to be cleaned, we appeal to God. (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 – appeal) (We are turning to God to save us, and following His pattern to do just that.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how we take advantage of Christ’s sacrifice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Hebrews 9:13-14; 10:22 – Jesus’ blood cleanses the conscience. This is met in baptism.)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Despite these clear passages, some will still turn to a select number of passages that do not include baptism explicitly to suggest baptism isn’t essential. A careful consideration of those passages will show that baptism IS included. (Since now we know what occurs at baptism.)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9CF3F-F0FA-43FC-BF73-295D3B2B03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1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Despite these clear passages, some will still turn to a select number of passages that do not include baptism explicitly to suggest baptism isn’t essential. A careful consideration of those passages will show that baptism IS included. (Since now we know what occurs at baptism.)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in this passage is baptism?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saved simply by confessing our faith. Are we?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(Romans 10:9-10)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10:9-10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Confessing Jesus with our mouths is a necessary action we must take.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8:37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Ethiopian eunuch confessed Christ.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10:32-33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If we are unwilling to confess Christ, then we cannot be saved.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Firstly, this passage cannot nullify any other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(like the many about baptism alluded to earlier)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It must coexist with the rest of scripture in harmony.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Secondly, the context does not negate baptism. Rather, it includes it implicitly.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(10:1-4)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Jews were seeking righteousness in the Old Law, when God did not intend for it to be this way.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does not exclude all law, but the Law of Moses.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3:27 – “Where is boasting then? It is excluded. By what law? Of works? No, but by the law of faith.”)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there is still the act of submission, or obedience.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(10:5-7)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law of Moses required perfection to attain righteousness. The righteousness of faith is easier to attain to.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5)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Impossibility to obtain righteousness under OT because it requires perfection.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6-7)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Righteousness of faith does not require some great feat.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it say/require?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(10:8-13)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requires full belief and trust in the Lord to save that is manifest in verbal confession, and living out that confessed belief by doing as the Lord says.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James mentions,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“faith without works is dead” (James 2:26)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belief cannot be different. It is the same with confession. It is manifest in action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Matthew 7:21)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Anyone who trusts fully in the Lord will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“call upon Him.”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upon –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epikaleo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̄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appeal to.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Peter 3:21 – baptism is an appeal to God for a good conscience.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2:21, 37-38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This is what Peter preached on Pentecost.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Calling on the name of the Lord is not a one-time thing. It is to be a continual action in life. However, baptism is certainly the start.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saved by grace. We don’t have to do anything. We don’t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(Ephesians 2:8; Titus 3:5)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2:8-9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Proponents of baptism will never suggest it is a work of merit.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has been established that baptism is a work of God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Colossians 2:12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same is expressed by Paul in this context.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(2:1-3)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Before being saved by God, the Ephesians were dead because of their works of the flesh.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(2:4-7)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is God that saved us by His grace and mercy through baptism.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are we made alive together with Christ? – Baptism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Romans 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allows us to sit together IN Christ? – Baptism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Galatians 3:26-27)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passage is an obvious reference to baptism.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we cannot be saved by works of merit. So baptism isn’t necessary. (Wrong)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Titus 3:3-7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is not by works. Still by God’s grace.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there is the medium through which God saves man.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5)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“washing of regeneration”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born again in baptism.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“renewing of the Holy Spirit”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refers to the same process, just a different facet.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3:3, 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This is the same concept spoken by Jesus. Just in different words.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such an obvious indication of baptism that the majority of scholars attest to the fact. Only, they refuse to believe it is necessary.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9CF3F-F0FA-43FC-BF73-295D3B2B03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45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 who follow the doctrine of salvation by faith alone consistently ignore passages which voice the necessity of baptism for salvation.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Instead of considering all passages which pertain to God’s plan for salvation, they single out a select few.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Consistently, the passages used to refute the necessity of baptism are those which do not include it explicitly. (They do not say “baptism.”)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these passages have a clear connection with the concept of baptism. It is included.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 because the passage does not say the word “baptism,” does not mean baptism is not there.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order for one to be saved, he must be baptized for the remission of sins.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9CF3F-F0FA-43FC-BF73-295D3B2B03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29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DF76-450D-439B-B4C0-8CBDC44AA8CD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6A2B-2E76-4455-8102-DA3FCC0E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65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DF76-450D-439B-B4C0-8CBDC44AA8CD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6A2B-2E76-4455-8102-DA3FCC0E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9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DF76-450D-439B-B4C0-8CBDC44AA8CD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6A2B-2E76-4455-8102-DA3FCC0E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25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DF76-450D-439B-B4C0-8CBDC44AA8CD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6A2B-2E76-4455-8102-DA3FCC0E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5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DF76-450D-439B-B4C0-8CBDC44AA8CD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6A2B-2E76-4455-8102-DA3FCC0E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1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DF76-450D-439B-B4C0-8CBDC44AA8CD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6A2B-2E76-4455-8102-DA3FCC0E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95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DF76-450D-439B-B4C0-8CBDC44AA8CD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6A2B-2E76-4455-8102-DA3FCC0E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69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DF76-450D-439B-B4C0-8CBDC44AA8CD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6A2B-2E76-4455-8102-DA3FCC0E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92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DF76-450D-439B-B4C0-8CBDC44AA8CD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6A2B-2E76-4455-8102-DA3FCC0E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6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DF76-450D-439B-B4C0-8CBDC44AA8CD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6A2B-2E76-4455-8102-DA3FCC0E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86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DF76-450D-439B-B4C0-8CBDC44AA8CD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96A2B-2E76-4455-8102-DA3FCC0E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9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BDF76-450D-439B-B4C0-8CBDC44AA8CD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96A2B-2E76-4455-8102-DA3FCC0E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6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59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83887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7200" dirty="0">
                <a:solidFill>
                  <a:schemeClr val="bg1"/>
                </a:solidFill>
                <a:latin typeface="Script MT Bold" panose="03040602040607080904" pitchFamily="66" charset="0"/>
              </a:rPr>
              <a:t>   Where in this passage</a:t>
            </a:r>
            <a:br>
              <a:rPr lang="en-US" sz="7200" dirty="0">
                <a:solidFill>
                  <a:schemeClr val="bg1"/>
                </a:solidFill>
                <a:latin typeface="Script MT Bold" panose="03040602040607080904" pitchFamily="66" charset="0"/>
              </a:rPr>
            </a:br>
            <a:r>
              <a:rPr lang="en-US" sz="7200" dirty="0">
                <a:solidFill>
                  <a:schemeClr val="bg1"/>
                </a:solidFill>
                <a:latin typeface="Script MT Bold" panose="03040602040607080904" pitchFamily="66" charset="0"/>
              </a:rPr>
              <a:t>          </a:t>
            </a:r>
            <a:br>
              <a:rPr lang="en-US" sz="7200" dirty="0">
                <a:solidFill>
                  <a:schemeClr val="bg1"/>
                </a:solidFill>
                <a:latin typeface="Script MT Bold" panose="03040602040607080904" pitchFamily="66" charset="0"/>
              </a:rPr>
            </a:br>
            <a:br>
              <a:rPr lang="en-US" sz="7200" dirty="0">
                <a:solidFill>
                  <a:schemeClr val="bg1"/>
                </a:solidFill>
                <a:latin typeface="Script MT Bold" panose="03040602040607080904" pitchFamily="66" charset="0"/>
              </a:rPr>
            </a:br>
            <a:r>
              <a:rPr lang="en-US" sz="7200" dirty="0">
                <a:solidFill>
                  <a:schemeClr val="bg1"/>
                </a:solidFill>
                <a:latin typeface="Script MT Bold" panose="03040602040607080904" pitchFamily="66" charset="0"/>
              </a:rPr>
              <a:t>                       is baptism?</a:t>
            </a:r>
          </a:p>
        </p:txBody>
      </p:sp>
    </p:spTree>
    <p:extLst>
      <p:ext uri="{BB962C8B-B14F-4D97-AF65-F5344CB8AC3E}">
        <p14:creationId xmlns:p14="http://schemas.microsoft.com/office/powerpoint/2010/main" val="378278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Script MT Bold" panose="03040602040607080904" pitchFamily="66" charset="0"/>
              </a:rPr>
              <a:t>Baptism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12547">
              <a:alpha val="65000"/>
            </a:srgbClr>
          </a:solidFill>
          <a:effectLst>
            <a:softEdge rad="190500"/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“being conformed to His death”</a:t>
            </a:r>
          </a:p>
          <a:p>
            <a:pPr marL="0" indent="0" algn="ctr">
              <a:buNone/>
            </a:pPr>
            <a:r>
              <a:rPr lang="en-US" sz="3600" i="1" dirty="0">
                <a:solidFill>
                  <a:schemeClr val="bg1"/>
                </a:solidFill>
              </a:rPr>
              <a:t>– Philippians 3:7-14 –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Death and Resurrection in Baptism</a:t>
            </a:r>
          </a:p>
          <a:p>
            <a:pPr marL="0" indent="0" algn="ctr">
              <a:buNone/>
            </a:pPr>
            <a:r>
              <a:rPr lang="en-US" sz="3600" i="1" dirty="0">
                <a:solidFill>
                  <a:schemeClr val="bg1"/>
                </a:solidFill>
              </a:rPr>
              <a:t>– Colossians 2:11-14; Romans 6:1-11;      1 Peter 3:21 – </a:t>
            </a:r>
          </a:p>
        </p:txBody>
      </p:sp>
    </p:spTree>
    <p:extLst>
      <p:ext uri="{BB962C8B-B14F-4D97-AF65-F5344CB8AC3E}">
        <p14:creationId xmlns:p14="http://schemas.microsoft.com/office/powerpoint/2010/main" val="3284119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Script MT Bold" panose="03040602040607080904" pitchFamily="66" charset="0"/>
              </a:rPr>
              <a:t>Where in this passage is baptism?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12547">
              <a:alpha val="65000"/>
            </a:srgbClr>
          </a:solidFill>
          <a:effectLst>
            <a:softEdge rad="190500"/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Saved by simply confessing?</a:t>
            </a:r>
          </a:p>
          <a:p>
            <a:pPr marL="0" indent="0" algn="ctr">
              <a:buNone/>
            </a:pPr>
            <a:r>
              <a:rPr lang="en-US" sz="3600" i="1" dirty="0">
                <a:solidFill>
                  <a:schemeClr val="bg1"/>
                </a:solidFill>
              </a:rPr>
              <a:t>– Romans 10:9-10 –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Saved by grace through faith. Nullifies any action?</a:t>
            </a:r>
          </a:p>
          <a:p>
            <a:pPr marL="0" indent="0" algn="ctr">
              <a:buNone/>
            </a:pPr>
            <a:r>
              <a:rPr lang="en-US" sz="3600" i="1" dirty="0">
                <a:solidFill>
                  <a:schemeClr val="bg1"/>
                </a:solidFill>
              </a:rPr>
              <a:t>– Ephesians 2:8; Titus 3:5 – </a:t>
            </a:r>
          </a:p>
        </p:txBody>
      </p:sp>
    </p:spTree>
    <p:extLst>
      <p:ext uri="{BB962C8B-B14F-4D97-AF65-F5344CB8AC3E}">
        <p14:creationId xmlns:p14="http://schemas.microsoft.com/office/powerpoint/2010/main" val="248960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83887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7200" dirty="0">
                <a:solidFill>
                  <a:schemeClr val="bg1"/>
                </a:solidFill>
                <a:latin typeface="Script MT Bold" panose="03040602040607080904" pitchFamily="66" charset="0"/>
              </a:rPr>
              <a:t>   Where in this passage</a:t>
            </a:r>
            <a:br>
              <a:rPr lang="en-US" sz="7200" dirty="0">
                <a:solidFill>
                  <a:schemeClr val="bg1"/>
                </a:solidFill>
                <a:latin typeface="Script MT Bold" panose="03040602040607080904" pitchFamily="66" charset="0"/>
              </a:rPr>
            </a:br>
            <a:r>
              <a:rPr lang="en-US" sz="7200" dirty="0">
                <a:solidFill>
                  <a:schemeClr val="bg1"/>
                </a:solidFill>
                <a:latin typeface="Script MT Bold" panose="03040602040607080904" pitchFamily="66" charset="0"/>
              </a:rPr>
              <a:t>          </a:t>
            </a:r>
            <a:br>
              <a:rPr lang="en-US" sz="7200" dirty="0">
                <a:solidFill>
                  <a:schemeClr val="bg1"/>
                </a:solidFill>
                <a:latin typeface="Script MT Bold" panose="03040602040607080904" pitchFamily="66" charset="0"/>
              </a:rPr>
            </a:br>
            <a:br>
              <a:rPr lang="en-US" sz="7200" dirty="0">
                <a:solidFill>
                  <a:schemeClr val="bg1"/>
                </a:solidFill>
                <a:latin typeface="Script MT Bold" panose="03040602040607080904" pitchFamily="66" charset="0"/>
              </a:rPr>
            </a:br>
            <a:r>
              <a:rPr lang="en-US" sz="7200" dirty="0">
                <a:solidFill>
                  <a:schemeClr val="bg1"/>
                </a:solidFill>
                <a:latin typeface="Script MT Bold" panose="03040602040607080904" pitchFamily="66" charset="0"/>
              </a:rPr>
              <a:t>                       is baptism?</a:t>
            </a:r>
          </a:p>
        </p:txBody>
      </p:sp>
    </p:spTree>
    <p:extLst>
      <p:ext uri="{BB962C8B-B14F-4D97-AF65-F5344CB8AC3E}">
        <p14:creationId xmlns:p14="http://schemas.microsoft.com/office/powerpoint/2010/main" val="555787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1892</Words>
  <Application>Microsoft Office PowerPoint</Application>
  <PresentationFormat>On-screen Show (4:3)</PresentationFormat>
  <Paragraphs>113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Script MT Bold</vt:lpstr>
      <vt:lpstr>Times New Roman</vt:lpstr>
      <vt:lpstr>Wingdings</vt:lpstr>
      <vt:lpstr>Office Theme</vt:lpstr>
      <vt:lpstr>PowerPoint Presentation</vt:lpstr>
      <vt:lpstr>   Where in this passage                                    is baptism?</vt:lpstr>
      <vt:lpstr>Baptism</vt:lpstr>
      <vt:lpstr>Where in this passage is baptism?</vt:lpstr>
      <vt:lpstr>   Where in this passage                                    is baptism?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is baptism in                                  this passage?</dc:title>
  <dc:creator>Jeremiah Cox</dc:creator>
  <cp:lastModifiedBy>Jeremiah Cox</cp:lastModifiedBy>
  <cp:revision>7</cp:revision>
  <dcterms:created xsi:type="dcterms:W3CDTF">2016-06-25T15:58:44Z</dcterms:created>
  <dcterms:modified xsi:type="dcterms:W3CDTF">2016-06-26T13:03:14Z</dcterms:modified>
</cp:coreProperties>
</file>