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58" r:id="rId3"/>
    <p:sldId id="259" r:id="rId4"/>
    <p:sldId id="260" r:id="rId5"/>
    <p:sldId id="261"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2A5CB-E401-40CB-BC1D-CEA31CDB39D9}" type="datetimeFigureOut">
              <a:rPr lang="en-US" smtClean="0"/>
              <a:t>7/3/2016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31B56-C197-449A-BE2D-FC806D6F0656}" type="slidenum">
              <a:rPr lang="en-US" smtClean="0"/>
              <a:t>‹#›</a:t>
            </a:fld>
            <a:endParaRPr lang="en-US"/>
          </a:p>
        </p:txBody>
      </p:sp>
    </p:spTree>
    <p:extLst>
      <p:ext uri="{BB962C8B-B14F-4D97-AF65-F5344CB8AC3E}">
        <p14:creationId xmlns:p14="http://schemas.microsoft.com/office/powerpoint/2010/main" val="4024345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Actions Driven By Love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Love is an important facet of Christianity.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is love” – 1 John 4:8)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not take the bait the Devil hangs in front of us – that love is merely romantic, and is comprised of feelings.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love can waiver, and is not strong enough to accomplish that which God has done for 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love that IS GOD is far greater, and we are expected to participate in it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1:7 – “to brotherly kindness love”</a:t>
            </a:r>
            <a:r>
              <a:rPr lang="en-US" dirty="0">
                <a:latin typeface="Calibri" panose="020F0502020204030204" pitchFamily="34" charset="0"/>
                <a:ea typeface="Calibri" panose="020F0502020204030204" pitchFamily="34" charset="0"/>
                <a:cs typeface="Times New Roman" panose="02020603050405020304" pitchFamily="18" charset="0"/>
              </a:rPr>
              <a:t> – at the top of the list.).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Since love is such an important topic, God has made sure to describe it for us. He has given us the knowledge necessary to attain to this love.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One thing we learn about this love is that it motivates actions on the part of the one who possesses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lesson seeks to describe a few.</a:t>
            </a: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What is Love?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Which Love?</a:t>
            </a:r>
          </a:p>
          <a:p>
            <a:pPr marL="1371600" marR="0">
              <a:lnSpc>
                <a:spcPct val="107000"/>
              </a:lnSpc>
              <a:spcBef>
                <a:spcPts val="0"/>
              </a:spcBef>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Four Greek words translated into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Eros</a:t>
            </a:r>
            <a:r>
              <a:rPr lang="en-US" dirty="0">
                <a:latin typeface="Calibri" panose="020F0502020204030204" pitchFamily="34" charset="0"/>
                <a:ea typeface="Calibri" panose="020F0502020204030204" pitchFamily="34" charset="0"/>
                <a:cs typeface="Times New Roman" panose="02020603050405020304" pitchFamily="18" charset="0"/>
              </a:rPr>
              <a:t> – refers to passion. (Not in NT)</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English word “erotic” is derived from </a:t>
            </a:r>
            <a:r>
              <a:rPr lang="en-US" i="1" dirty="0" err="1">
                <a:latin typeface="Calibri" panose="020F0502020204030204" pitchFamily="34" charset="0"/>
                <a:ea typeface="Calibri" panose="020F0502020204030204" pitchFamily="34" charset="0"/>
                <a:cs typeface="Times New Roman" panose="02020603050405020304" pitchFamily="18" charset="0"/>
              </a:rPr>
              <a:t>eros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Sexual love.</a:t>
            </a:r>
          </a:p>
          <a:p>
            <a:pPr marL="742950" marR="0" lvl="1" indent="-285750">
              <a:lnSpc>
                <a:spcPct val="107000"/>
              </a:lnSpc>
              <a:spcBef>
                <a:spcPts val="0"/>
              </a:spcBef>
              <a:spcAft>
                <a:spcPts val="0"/>
              </a:spcAft>
              <a:buFont typeface="Courier New" panose="02070309020205020404" pitchFamily="49" charset="0"/>
              <a:buChar char="o"/>
            </a:pPr>
            <a:r>
              <a:rPr lang="en-US" b="1" dirty="0">
                <a:latin typeface="Calibri" panose="020F0502020204030204" pitchFamily="34" charset="0"/>
                <a:ea typeface="Calibri" panose="020F0502020204030204" pitchFamily="34" charset="0"/>
                <a:cs typeface="Times New Roman" panose="02020603050405020304" pitchFamily="18" charset="0"/>
              </a:rPr>
              <a:t>Denotes a passion that is selfishly seeking satisfaction.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i="1" dirty="0" err="1">
                <a:latin typeface="Calibri" panose="020F0502020204030204" pitchFamily="34" charset="0"/>
                <a:ea typeface="Calibri" panose="020F0502020204030204" pitchFamily="34" charset="0"/>
                <a:cs typeface="Times New Roman" panose="02020603050405020304" pitchFamily="18" charset="0"/>
              </a:rPr>
              <a:t>Stergos</a:t>
            </a:r>
            <a:r>
              <a:rPr lang="en-US" dirty="0">
                <a:latin typeface="Calibri" panose="020F0502020204030204" pitchFamily="34" charset="0"/>
                <a:ea typeface="Calibri" panose="020F0502020204030204" pitchFamily="34" charset="0"/>
                <a:cs typeface="Times New Roman" panose="02020603050405020304" pitchFamily="18" charset="0"/>
              </a:rPr>
              <a:t> – natural affection.</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Love that a parent naturally has for a child, or anyone who has a close relationship with each other.</a:t>
            </a:r>
          </a:p>
          <a:p>
            <a:pPr marL="342900" marR="0" lvl="0" indent="-342900">
              <a:lnSpc>
                <a:spcPct val="107000"/>
              </a:lnSpc>
              <a:spcBef>
                <a:spcPts val="0"/>
              </a:spcBef>
              <a:spcAft>
                <a:spcPts val="0"/>
              </a:spcAft>
              <a:buFont typeface="Symbol" panose="05050102010706020507" pitchFamily="18" charset="2"/>
              <a:buChar char=""/>
            </a:pPr>
            <a:r>
              <a:rPr lang="en-US" i="1" dirty="0" err="1">
                <a:latin typeface="Calibri" panose="020F0502020204030204" pitchFamily="34" charset="0"/>
                <a:ea typeface="Calibri" panose="020F0502020204030204" pitchFamily="34" charset="0"/>
                <a:cs typeface="Times New Roman" panose="02020603050405020304" pitchFamily="18" charset="0"/>
              </a:rPr>
              <a:t>Philos</a:t>
            </a:r>
            <a:r>
              <a:rPr lang="en-US" dirty="0">
                <a:latin typeface="Calibri" panose="020F0502020204030204" pitchFamily="34" charset="0"/>
                <a:ea typeface="Calibri" panose="020F0502020204030204" pitchFamily="34" charset="0"/>
                <a:cs typeface="Times New Roman" panose="02020603050405020304" pitchFamily="18" charset="0"/>
              </a:rPr>
              <a:t> – friendly love.</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Love that friends with much in common have for each other.</a:t>
            </a:r>
          </a:p>
          <a:p>
            <a:pPr marL="342900" marR="0" lvl="0" indent="-342900">
              <a:lnSpc>
                <a:spcPct val="107000"/>
              </a:lnSpc>
              <a:spcBef>
                <a:spcPts val="0"/>
              </a:spcBef>
              <a:spcAft>
                <a:spcPts val="0"/>
              </a:spcAft>
              <a:buFont typeface="Symbol" panose="05050102010706020507" pitchFamily="18" charset="2"/>
              <a:buChar char=""/>
            </a:pPr>
            <a:r>
              <a:rPr lang="en-US" i="1" dirty="0">
                <a:latin typeface="Calibri" panose="020F0502020204030204" pitchFamily="34" charset="0"/>
                <a:ea typeface="Calibri" panose="020F0502020204030204" pitchFamily="34" charset="0"/>
                <a:cs typeface="Times New Roman" panose="02020603050405020304" pitchFamily="18" charset="0"/>
              </a:rPr>
              <a:t>Agape</a:t>
            </a:r>
            <a:r>
              <a:rPr lang="en-US" dirty="0">
                <a:latin typeface="Calibri" panose="020F0502020204030204" pitchFamily="34" charset="0"/>
                <a:ea typeface="Calibri" panose="020F0502020204030204" pitchFamily="34" charset="0"/>
                <a:cs typeface="Times New Roman" panose="02020603050405020304" pitchFamily="18" charset="0"/>
              </a:rPr>
              <a:t> – motivated by a sense of value in another.</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3:16</a:t>
            </a:r>
            <a:r>
              <a:rPr lang="en-US" dirty="0">
                <a:latin typeface="Calibri" panose="020F0502020204030204" pitchFamily="34" charset="0"/>
                <a:ea typeface="Calibri" panose="020F0502020204030204" pitchFamily="34" charset="0"/>
                <a:cs typeface="Times New Roman" panose="02020603050405020304" pitchFamily="18" charset="0"/>
              </a:rPr>
              <a:t> – God sees a sense of value in a soul created in His image. This led to Him sending His son to die for man.</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5:43-48</a:t>
            </a:r>
            <a:r>
              <a:rPr lang="en-US" dirty="0">
                <a:latin typeface="Calibri" panose="020F0502020204030204" pitchFamily="34" charset="0"/>
                <a:ea typeface="Calibri" panose="020F0502020204030204" pitchFamily="34" charset="0"/>
                <a:cs typeface="Times New Roman" panose="02020603050405020304" pitchFamily="18" charset="0"/>
              </a:rPr>
              <a:t> – We love our enemies because they have an eternal soul which is precious. </a:t>
            </a:r>
            <a:r>
              <a:rPr lang="en-US" i="1" dirty="0">
                <a:latin typeface="Calibri" panose="020F0502020204030204" pitchFamily="34" charset="0"/>
                <a:ea typeface="Calibri" panose="020F0502020204030204" pitchFamily="34" charset="0"/>
                <a:cs typeface="Times New Roman" panose="02020603050405020304" pitchFamily="18" charset="0"/>
              </a:rPr>
              <a:t>(God loved us even though we were unlovable. We are to do the same.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800"/>
              </a:spcAft>
              <a:buFont typeface="Courier New" panose="02070309020205020404" pitchFamily="49" charset="0"/>
              <a:buChar char="o"/>
            </a:pPr>
            <a:r>
              <a:rPr lang="en-US" b="1" u="sng" dirty="0">
                <a:latin typeface="Calibri" panose="020F0502020204030204" pitchFamily="34" charset="0"/>
                <a:ea typeface="Calibri" panose="020F0502020204030204" pitchFamily="34" charset="0"/>
                <a:cs typeface="Times New Roman" panose="02020603050405020304" pitchFamily="18" charset="0"/>
              </a:rPr>
              <a:t>This love is transcendent because it is an act of will rather than emotion. It is choice love.</a:t>
            </a:r>
            <a:r>
              <a:rPr lang="en-US" u="sng"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5131B56-C197-449A-BE2D-FC806D6F0656}" type="slidenum">
              <a:rPr lang="en-US" smtClean="0"/>
              <a:t>2</a:t>
            </a:fld>
            <a:endParaRPr lang="en-US"/>
          </a:p>
        </p:txBody>
      </p:sp>
    </p:spTree>
    <p:extLst>
      <p:ext uri="{BB962C8B-B14F-4D97-AF65-F5344CB8AC3E}">
        <p14:creationId xmlns:p14="http://schemas.microsoft.com/office/powerpoint/2010/main" val="331166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Characteristics of </a:t>
            </a:r>
            <a:r>
              <a:rPr lang="en-US" i="1" dirty="0">
                <a:latin typeface="Calibri" panose="020F0502020204030204" pitchFamily="34" charset="0"/>
                <a:ea typeface="Calibri" panose="020F0502020204030204" pitchFamily="34" charset="0"/>
                <a:cs typeface="Times New Roman" panose="02020603050405020304" pitchFamily="18" charset="0"/>
              </a:rPr>
              <a:t>agape</a:t>
            </a:r>
            <a:r>
              <a:rPr lang="en-US" dirty="0">
                <a:latin typeface="Calibri" panose="020F0502020204030204" pitchFamily="34" charset="0"/>
                <a:ea typeface="Calibri" panose="020F0502020204030204" pitchFamily="34" charset="0"/>
                <a:cs typeface="Times New Roman" panose="02020603050405020304" pitchFamily="18" charset="0"/>
              </a:rPr>
              <a:t> Love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13:4-8a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371600" marR="0">
              <a:lnSpc>
                <a:spcPct val="107000"/>
              </a:lnSpc>
              <a:spcBef>
                <a:spcPts val="0"/>
              </a:spcBef>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The Corinthian church was not utilizing their spiritual gifts in proper ways. This caused division. The main problem was their lack of love in using these gifts.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12:7 – Gifts given “for the profit of all.”</a:t>
            </a:r>
            <a:r>
              <a:rPr lang="en-US" i="1" dirty="0">
                <a:latin typeface="Calibri" panose="020F0502020204030204" pitchFamily="34" charset="0"/>
                <a:ea typeface="Calibri" panose="020F0502020204030204" pitchFamily="34" charset="0"/>
                <a:cs typeface="Times New Roman" panose="02020603050405020304" pitchFamily="18" charset="0"/>
              </a:rPr>
              <a:t> – Were not using them in this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These characteristics were not possessed by the Corinthians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“suffers long and is kind”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Long-tempered instead of short-tempered. (Tempers raged in Corinth due to the conflict of spiritual gifts.)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Kind = mellow; not sharp. (Harsh words were spoken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have no need of you</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“does not envy”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Jealous thoughts toward another’s good fortune. (People were jealous of other peoples gifts and resented them for the attention they received.)</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“does not parade itself, is not puffed up”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Bragging and boasting. (about spiritual gifts)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Arrogance. Inflated concept of self-importance. (because of spiritual gifts)</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“does not behave rudely”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Indecency. (plain rudeness toward others.)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Love is respectful of others.</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“does not seek its 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Selfishness. (Using gifts for own benefit. Or to be seen. Not for others benefit.)</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 not provoked”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Angered; provoked to wrath. (tension was high in Corinth)</a:t>
            </a:r>
          </a:p>
        </p:txBody>
      </p:sp>
      <p:sp>
        <p:nvSpPr>
          <p:cNvPr id="4" name="Slide Number Placeholder 3"/>
          <p:cNvSpPr>
            <a:spLocks noGrp="1"/>
          </p:cNvSpPr>
          <p:nvPr>
            <p:ph type="sldNum" sz="quarter" idx="10"/>
          </p:nvPr>
        </p:nvSpPr>
        <p:spPr/>
        <p:txBody>
          <a:bodyPr/>
          <a:lstStyle/>
          <a:p>
            <a:fld id="{25131B56-C197-449A-BE2D-FC806D6F0656}" type="slidenum">
              <a:rPr lang="en-US" smtClean="0"/>
              <a:t>3</a:t>
            </a:fld>
            <a:endParaRPr lang="en-US"/>
          </a:p>
        </p:txBody>
      </p:sp>
    </p:spTree>
    <p:extLst>
      <p:ext uri="{BB962C8B-B14F-4D97-AF65-F5344CB8AC3E}">
        <p14:creationId xmlns:p14="http://schemas.microsoft.com/office/powerpoint/2010/main" val="324771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“thinks no evil”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Dwelling on offences others have committed, or offences committed toward you.</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“does not rejoice in iniquity, but rejoices in the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Finding pleasure in sin. Or perhaps in another’s downfall.</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Love finds pleasure in truth. If truth is present, love is there.</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“bears all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Stability under hard times. Trials/tribulations. Love remains standing.</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“believes all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Gives the benefit of the doubt. Thinks good of people.</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“hopes all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Is not pessimistic. Hopes for the better, not the worse.</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“endures all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It is able to get through anything. </a:t>
            </a:r>
          </a:p>
          <a:p>
            <a:pPr marL="342900" marR="0" lvl="0" indent="-342900">
              <a:lnSpc>
                <a:spcPct val="107000"/>
              </a:lnSpc>
              <a:spcBef>
                <a:spcPts val="0"/>
              </a:spcBef>
              <a:spcAft>
                <a:spcPts val="0"/>
              </a:spcAft>
              <a:buFont typeface="Symbol" panose="05050102010706020507" pitchFamily="18" charset="2"/>
              <a:buChar char=""/>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“never fails” (v. 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Never fails because it is a choice. It can bear and endure anything, and so failure is a choice, not accidental. </a:t>
            </a:r>
          </a:p>
          <a:p>
            <a:pPr marL="342900" marR="0" lvl="0" indent="-342900">
              <a:lnSpc>
                <a:spcPct val="107000"/>
              </a:lnSpc>
              <a:spcBef>
                <a:spcPts val="0"/>
              </a:spcBef>
              <a:spcAft>
                <a:spcPts val="8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An overwhelming theme stressed by Paul is the fact that love DOES. The descriptions he gave were verbs.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5131B56-C197-449A-BE2D-FC806D6F0656}" type="slidenum">
              <a:rPr lang="en-US" smtClean="0"/>
              <a:t>4</a:t>
            </a:fld>
            <a:endParaRPr lang="en-US"/>
          </a:p>
        </p:txBody>
      </p:sp>
    </p:spTree>
    <p:extLst>
      <p:ext uri="{BB962C8B-B14F-4D97-AF65-F5344CB8AC3E}">
        <p14:creationId xmlns:p14="http://schemas.microsoft.com/office/powerpoint/2010/main" val="361783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Love is important!</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13:1-3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It doesn’t matter what we do, if we don’t do it out of love it is profitless.</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22:37-40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Love is so important that the Law and Prophets depend on it.</a:t>
            </a:r>
          </a:p>
          <a:p>
            <a:pPr marL="742950" marR="0" lvl="1" indent="-285750">
              <a:lnSpc>
                <a:spcPct val="107000"/>
              </a:lnSpc>
              <a:spcBef>
                <a:spcPts val="0"/>
              </a:spcBef>
              <a:spcAft>
                <a:spcPts val="0"/>
              </a:spcAft>
              <a:buFont typeface="Courier New" panose="02070309020205020404" pitchFamily="49" charset="0"/>
              <a:buChar char="o"/>
            </a:pPr>
            <a:r>
              <a:rPr lang="en-US" b="1" dirty="0">
                <a:latin typeface="Calibri" panose="020F0502020204030204" pitchFamily="34" charset="0"/>
                <a:ea typeface="Calibri" panose="020F0502020204030204" pitchFamily="34" charset="0"/>
                <a:cs typeface="Times New Roman" panose="02020603050405020304" pitchFamily="18" charset="0"/>
              </a:rPr>
              <a:t>Love takes care of the vertical (Relationship with God), and the horizontal (relationship with fellow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We cannot love God without loving man, and we cannot love man properly without loving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3:12-14</a:t>
            </a:r>
            <a:r>
              <a:rPr lang="en-US" dirty="0">
                <a:latin typeface="Calibri" panose="020F0502020204030204" pitchFamily="34" charset="0"/>
                <a:ea typeface="Calibri" panose="020F0502020204030204" pitchFamily="34" charset="0"/>
                <a:cs typeface="Times New Roman" panose="02020603050405020304" pitchFamily="18" charset="0"/>
              </a:rPr>
              <a:t> – Love includes all the characteristics of the new man.</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If all of the characteristics are present, but love is not, it is meaningless.</a:t>
            </a:r>
          </a:p>
          <a:p>
            <a:pPr marL="1143000" marR="0" lvl="2" indent="-228600">
              <a:lnSpc>
                <a:spcPct val="107000"/>
              </a:lnSpc>
              <a:spcBef>
                <a:spcPts val="0"/>
              </a:spcBef>
              <a:spcAft>
                <a:spcPts val="0"/>
              </a:spcAft>
              <a:buFont typeface="Wingdings" panose="05000000000000000000" pitchFamily="2"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Without love the new man cannot be perfect (complete).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4:7-8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If we do not love we do not know God.</a:t>
            </a:r>
          </a:p>
          <a:p>
            <a:pPr marL="742950" marR="0" lvl="1" indent="-285750">
              <a:lnSpc>
                <a:spcPct val="107000"/>
              </a:lnSpc>
              <a:spcBef>
                <a:spcPts val="0"/>
              </a:spcBef>
              <a:spcAft>
                <a:spcPts val="0"/>
              </a:spcAft>
              <a:buFont typeface="Courier New" panose="02070309020205020404" pitchFamily="49" charset="0"/>
              <a:buChar char="o"/>
            </a:pPr>
            <a:r>
              <a:rPr lang="en-US" b="1" dirty="0">
                <a:latin typeface="Calibri" panose="020F0502020204030204" pitchFamily="34" charset="0"/>
                <a:ea typeface="Calibri" panose="020F0502020204030204" pitchFamily="34" charset="0"/>
                <a:cs typeface="Times New Roman" panose="02020603050405020304" pitchFamily="18" charset="0"/>
              </a:rPr>
              <a:t>Our knowledge of God is dependent on more than just knowing, but also participating. We come to know God better, and draw nearer to Him, when we seek to imitate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Love is VITAL!</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5131B56-C197-449A-BE2D-FC806D6F0656}" type="slidenum">
              <a:rPr lang="en-US" smtClean="0"/>
              <a:t>5</a:t>
            </a:fld>
            <a:endParaRPr lang="en-US"/>
          </a:p>
        </p:txBody>
      </p:sp>
    </p:spTree>
    <p:extLst>
      <p:ext uri="{BB962C8B-B14F-4D97-AF65-F5344CB8AC3E}">
        <p14:creationId xmlns:p14="http://schemas.microsoft.com/office/powerpoint/2010/main" val="309791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Actions Driven By Love</a:t>
            </a:r>
          </a:p>
          <a:p>
            <a:pPr marL="685800" marR="0">
              <a:lnSpc>
                <a:spcPct val="107000"/>
              </a:lnSpc>
              <a:spcBef>
                <a:spcPts val="0"/>
              </a:spcBef>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It is important to know actions that are present if we have love. The following actions are driven by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Preaching/Teaching/Edifying.</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God loved us and took action.</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5:6-8</a:t>
            </a:r>
            <a:r>
              <a:rPr lang="en-US" dirty="0">
                <a:latin typeface="Calibri" panose="020F0502020204030204" pitchFamily="34" charset="0"/>
                <a:ea typeface="Calibri" panose="020F0502020204030204" pitchFamily="34" charset="0"/>
                <a:cs typeface="Times New Roman" panose="02020603050405020304" pitchFamily="18" charset="0"/>
              </a:rPr>
              <a:t> – He did not love us because we were loveable, but because He valued our souls.</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3:9</a:t>
            </a:r>
            <a:r>
              <a:rPr lang="en-US" dirty="0">
                <a:latin typeface="Calibri" panose="020F0502020204030204" pitchFamily="34" charset="0"/>
                <a:ea typeface="Calibri" panose="020F0502020204030204" pitchFamily="34" charset="0"/>
                <a:cs typeface="Times New Roman" panose="02020603050405020304" pitchFamily="18" charset="0"/>
              </a:rPr>
              <a:t> – God wants all to be saved.</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2:11-14</a:t>
            </a:r>
            <a:r>
              <a:rPr lang="en-US" dirty="0">
                <a:latin typeface="Calibri" panose="020F0502020204030204" pitchFamily="34" charset="0"/>
                <a:ea typeface="Calibri" panose="020F0502020204030204" pitchFamily="34" charset="0"/>
                <a:cs typeface="Times New Roman" panose="02020603050405020304" pitchFamily="18" charset="0"/>
              </a:rPr>
              <a:t> – He has made His grace available to all men.</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This grace, like love, is different than what the world generally thinks.</a:t>
            </a:r>
          </a:p>
          <a:p>
            <a:pPr marL="1143000" marR="0" lvl="2" indent="-228600">
              <a:lnSpc>
                <a:spcPct val="107000"/>
              </a:lnSpc>
              <a:spcBef>
                <a:spcPts val="0"/>
              </a:spcBef>
              <a:spcAft>
                <a:spcPts val="0"/>
              </a:spcAft>
              <a:buFont typeface="Wingdings" panose="05000000000000000000" pitchFamily="2"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It is a grace that teaches, and therefore needs to be taught.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 church is the means by which God makes disciples.</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3:15</a:t>
            </a:r>
            <a:r>
              <a:rPr lang="en-US" dirty="0">
                <a:latin typeface="Calibri" panose="020F0502020204030204" pitchFamily="34" charset="0"/>
                <a:ea typeface="Calibri" panose="020F0502020204030204" pitchFamily="34" charset="0"/>
                <a:cs typeface="Times New Roman" panose="02020603050405020304" pitchFamily="18" charset="0"/>
              </a:rPr>
              <a:t> – the church is the pillar and ground of truth.</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8:4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(After death of Stephen) we, like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century Christians, are to scatter and teach!</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10:14</a:t>
            </a:r>
            <a:r>
              <a:rPr lang="en-US" dirty="0">
                <a:latin typeface="Calibri" panose="020F0502020204030204" pitchFamily="34" charset="0"/>
                <a:ea typeface="Calibri" panose="020F0502020204030204" pitchFamily="34" charset="0"/>
                <a:cs typeface="Times New Roman" panose="02020603050405020304" pitchFamily="18" charset="0"/>
              </a:rPr>
              <a:t> – God has chosen us to be the preachers to the lost and dying world.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Exhortation. (We teach, then exhort to live faithfully.)</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10:24-25</a:t>
            </a:r>
            <a:r>
              <a:rPr lang="en-US" dirty="0">
                <a:latin typeface="Calibri" panose="020F0502020204030204" pitchFamily="34" charset="0"/>
                <a:ea typeface="Calibri" panose="020F0502020204030204" pitchFamily="34" charset="0"/>
                <a:cs typeface="Times New Roman" panose="02020603050405020304" pitchFamily="18" charset="0"/>
              </a:rPr>
              <a:t> – Exhortation is expected from each of us. In order to do this God has designed the assembling together.</a:t>
            </a:r>
          </a:p>
          <a:p>
            <a:pPr marL="742950" marR="0" lvl="1" indent="-285750">
              <a:lnSpc>
                <a:spcPct val="107000"/>
              </a:lnSpc>
              <a:spcBef>
                <a:spcPts val="0"/>
              </a:spcBef>
              <a:spcAft>
                <a:spcPts val="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3:12-14</a:t>
            </a:r>
            <a:r>
              <a:rPr lang="en-US" dirty="0">
                <a:latin typeface="Calibri" panose="020F0502020204030204" pitchFamily="34" charset="0"/>
                <a:ea typeface="Calibri" panose="020F0502020204030204" pitchFamily="34" charset="0"/>
                <a:cs typeface="Times New Roman" panose="02020603050405020304" pitchFamily="18" charset="0"/>
              </a:rPr>
              <a:t> – We are to look out for one another by warning each other of sin and encouraging each other to remain faithful.</a:t>
            </a:r>
          </a:p>
          <a:p>
            <a:pPr marL="742950" marR="0" lvl="1" indent="-285750">
              <a:lnSpc>
                <a:spcPct val="107000"/>
              </a:lnSpc>
              <a:spcBef>
                <a:spcPts val="0"/>
              </a:spcBef>
              <a:spcAft>
                <a:spcPts val="0"/>
              </a:spcAft>
              <a:buFont typeface="Courier New" panose="02070309020205020404" pitchFamily="49" charset="0"/>
              <a:buChar char="o"/>
            </a:pPr>
            <a:r>
              <a:rPr lang="en-US" b="1" dirty="0">
                <a:latin typeface="Calibri" panose="020F0502020204030204" pitchFamily="34" charset="0"/>
                <a:ea typeface="Calibri" panose="020F0502020204030204" pitchFamily="34" charset="0"/>
                <a:cs typeface="Times New Roman" panose="02020603050405020304" pitchFamily="18" charset="0"/>
              </a:rPr>
              <a:t>Exhortation does not shy away from exposing sin. It is necessary if we wish to encourage others to follow the truth. (This is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11:19-24</a:t>
            </a:r>
            <a:r>
              <a:rPr lang="en-US" dirty="0">
                <a:latin typeface="Calibri" panose="020F0502020204030204" pitchFamily="34" charset="0"/>
                <a:ea typeface="Calibri" panose="020F0502020204030204" pitchFamily="34" charset="0"/>
                <a:cs typeface="Times New Roman" panose="02020603050405020304" pitchFamily="18" charset="0"/>
              </a:rPr>
              <a:t> – after men were taught, and they obeyed, Barnabas encouraged them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“continue with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b="1" dirty="0">
                <a:latin typeface="Calibri" panose="020F0502020204030204" pitchFamily="34" charset="0"/>
                <a:ea typeface="Calibri" panose="020F0502020204030204" pitchFamily="34" charset="0"/>
                <a:cs typeface="Times New Roman" panose="02020603050405020304" pitchFamily="18" charset="0"/>
              </a:rPr>
              <a:t>We each need this encouragement daily. If we love each other we will treat each other this way.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5131B56-C197-449A-BE2D-FC806D6F0656}" type="slidenum">
              <a:rPr lang="en-US" smtClean="0"/>
              <a:t>6</a:t>
            </a:fld>
            <a:endParaRPr lang="en-US"/>
          </a:p>
        </p:txBody>
      </p:sp>
    </p:spTree>
    <p:extLst>
      <p:ext uri="{BB962C8B-B14F-4D97-AF65-F5344CB8AC3E}">
        <p14:creationId xmlns:p14="http://schemas.microsoft.com/office/powerpoint/2010/main" val="493149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Turning a Sinner Back. (Despite the exhortation to live faithfully, some may fall into sin. We must be willing to turn them back.)</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5:19-20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must recognize the end of the sinners’ path. If we love our brother we will redirect him.</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a:t>
            </a:r>
            <a:r>
              <a:rPr lang="en-US" dirty="0">
                <a:latin typeface="Calibri" panose="020F0502020204030204" pitchFamily="34" charset="0"/>
                <a:ea typeface="Calibri" panose="020F0502020204030204" pitchFamily="34" charset="0"/>
                <a:cs typeface="Times New Roman" panose="02020603050405020304" pitchFamily="18" charset="0"/>
              </a:rPr>
              <a:t> – It is our Christian duty to restore those who have been overtaken.</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spiritual man is the man who is walking in the fruit of the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5:22-25)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General Obedience to God</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14:15, 23-24</a:t>
            </a:r>
            <a:r>
              <a:rPr lang="en-US" dirty="0">
                <a:latin typeface="Calibri" panose="020F0502020204030204" pitchFamily="34" charset="0"/>
                <a:ea typeface="Calibri" panose="020F0502020204030204" pitchFamily="34" charset="0"/>
                <a:cs typeface="Times New Roman" panose="02020603050405020304" pitchFamily="18" charset="0"/>
              </a:rPr>
              <a:t> – The bottom line is, if we love God we’ll obey Him. (This includes ALL that He has given for us to obey.)</a:t>
            </a:r>
          </a:p>
          <a:p>
            <a:pPr marL="342900" marR="0" lvl="0" indent="-342900">
              <a:lnSpc>
                <a:spcPct val="107000"/>
              </a:lnSpc>
              <a:spcBef>
                <a:spcPts val="0"/>
              </a:spcBef>
              <a:spcAft>
                <a:spcPts val="0"/>
              </a:spcAft>
              <a:buFont typeface="Symbol" panose="05050102010706020507" pitchFamily="18" charset="2"/>
              <a:buChar char=""/>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5:3 – </a:t>
            </a:r>
            <a:r>
              <a:rPr lang="en-US" dirty="0">
                <a:latin typeface="Calibri" panose="020F0502020204030204" pitchFamily="34" charset="0"/>
                <a:ea typeface="Calibri" panose="020F0502020204030204" pitchFamily="34" charset="0"/>
                <a:cs typeface="Times New Roman" panose="02020603050405020304" pitchFamily="18" charset="0"/>
              </a:rPr>
              <a:t>He has so loved us that He has given us commandments that aren’t burdens.</a:t>
            </a:r>
            <a:r>
              <a:rPr lang="en-US" b="1" dirty="0">
                <a:latin typeface="Calibri" panose="020F0502020204030204" pitchFamily="34" charset="0"/>
                <a:ea typeface="Calibri" panose="020F0502020204030204" pitchFamily="34" charset="0"/>
                <a:cs typeface="Times New Roman" panose="02020603050405020304" pitchFamily="18" charset="0"/>
              </a:rPr>
              <a:t> (Yet, the world seems to view them as such. We should not.)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11:28-30</a:t>
            </a:r>
            <a:r>
              <a:rPr lang="en-US" b="1" dirty="0">
                <a:latin typeface="Calibri" panose="020F0502020204030204" pitchFamily="34" charset="0"/>
                <a:ea typeface="Calibri" panose="020F0502020204030204" pitchFamily="34" charset="0"/>
                <a:cs typeface="Times New Roman" panose="02020603050405020304" pitchFamily="18" charset="0"/>
              </a:rPr>
              <a:t> – Loving Christ by allowing Him to direct your life, by obeying Him, is the only way to find true rest and peace.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fact of love in the Bible is that it drives us to do whatever God wants us to do.</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are many commands given us by God. We need to ensure that we are loving Him by doing those things.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it is impossible to love God the way He wants us to without following Him. Have you begun to follow Jesus?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5131B56-C197-449A-BE2D-FC806D6F0656}" type="slidenum">
              <a:rPr lang="en-US" smtClean="0"/>
              <a:t>7</a:t>
            </a:fld>
            <a:endParaRPr lang="en-US"/>
          </a:p>
        </p:txBody>
      </p:sp>
    </p:spTree>
    <p:extLst>
      <p:ext uri="{BB962C8B-B14F-4D97-AF65-F5344CB8AC3E}">
        <p14:creationId xmlns:p14="http://schemas.microsoft.com/office/powerpoint/2010/main" val="18332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76770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4095631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407882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21DC1-ED18-4657-BD5A-5F761855824E}"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991614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21DC1-ED18-4657-BD5A-5F761855824E}"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204499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421DC1-ED18-4657-BD5A-5F761855824E}"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330023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421DC1-ED18-4657-BD5A-5F761855824E}"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01184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421DC1-ED18-4657-BD5A-5F761855824E}"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70013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DC1-ED18-4657-BD5A-5F761855824E}"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9122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421DC1-ED18-4657-BD5A-5F761855824E}"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392020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421DC1-ED18-4657-BD5A-5F761855824E}"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A6EFC-4DF9-4513-B17A-AE44658B8CA7}" type="slidenum">
              <a:rPr lang="en-US" smtClean="0"/>
              <a:t>‹#›</a:t>
            </a:fld>
            <a:endParaRPr lang="en-US"/>
          </a:p>
        </p:txBody>
      </p:sp>
    </p:spTree>
    <p:extLst>
      <p:ext uri="{BB962C8B-B14F-4D97-AF65-F5344CB8AC3E}">
        <p14:creationId xmlns:p14="http://schemas.microsoft.com/office/powerpoint/2010/main" val="299294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DC1-ED18-4657-BD5A-5F761855824E}" type="datetimeFigureOut">
              <a:rPr lang="en-US" smtClean="0"/>
              <a:t>7/3/2016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A6EFC-4DF9-4513-B17A-AE44658B8CA7}" type="slidenum">
              <a:rPr lang="en-US" smtClean="0"/>
              <a:t>‹#›</a:t>
            </a:fld>
            <a:endParaRPr lang="en-US"/>
          </a:p>
        </p:txBody>
      </p:sp>
    </p:spTree>
    <p:extLst>
      <p:ext uri="{BB962C8B-B14F-4D97-AF65-F5344CB8AC3E}">
        <p14:creationId xmlns:p14="http://schemas.microsoft.com/office/powerpoint/2010/main" val="576114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03080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a:solidFill>
                  <a:schemeClr val="bg1"/>
                </a:solidFill>
              </a:rPr>
              <a:t>Types of Love</a:t>
            </a:r>
          </a:p>
          <a:p>
            <a:pPr lvl="0"/>
            <a:r>
              <a:rPr lang="en-US" i="1" dirty="0">
                <a:solidFill>
                  <a:schemeClr val="bg1"/>
                </a:solidFill>
              </a:rPr>
              <a:t>Eros</a:t>
            </a:r>
            <a:r>
              <a:rPr lang="en-US" dirty="0">
                <a:solidFill>
                  <a:schemeClr val="bg1"/>
                </a:solidFill>
              </a:rPr>
              <a:t> – refers to passion. (Not in NT)</a:t>
            </a:r>
          </a:p>
          <a:p>
            <a:pPr lvl="0"/>
            <a:r>
              <a:rPr lang="en-US" i="1" dirty="0" err="1">
                <a:solidFill>
                  <a:schemeClr val="bg1"/>
                </a:solidFill>
              </a:rPr>
              <a:t>Stergos</a:t>
            </a:r>
            <a:r>
              <a:rPr lang="en-US" dirty="0">
                <a:solidFill>
                  <a:schemeClr val="bg1"/>
                </a:solidFill>
              </a:rPr>
              <a:t> – natural affection.</a:t>
            </a:r>
          </a:p>
          <a:p>
            <a:pPr lvl="0"/>
            <a:r>
              <a:rPr lang="en-US" i="1" dirty="0" err="1">
                <a:solidFill>
                  <a:schemeClr val="bg1"/>
                </a:solidFill>
              </a:rPr>
              <a:t>Philos</a:t>
            </a:r>
            <a:r>
              <a:rPr lang="en-US" dirty="0">
                <a:solidFill>
                  <a:schemeClr val="bg1"/>
                </a:solidFill>
              </a:rPr>
              <a:t> – friendly love.</a:t>
            </a:r>
          </a:p>
          <a:p>
            <a:pPr lvl="0"/>
            <a:r>
              <a:rPr lang="en-US" i="1" dirty="0">
                <a:solidFill>
                  <a:schemeClr val="bg1"/>
                </a:solidFill>
              </a:rPr>
              <a:t>Agape</a:t>
            </a:r>
            <a:r>
              <a:rPr lang="en-US" dirty="0">
                <a:solidFill>
                  <a:schemeClr val="bg1"/>
                </a:solidFill>
              </a:rPr>
              <a:t> – motivated by a sense of value in another.</a:t>
            </a: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
        <p:nvSpPr>
          <p:cNvPr id="5" name="Oval 4"/>
          <p:cNvSpPr/>
          <p:nvPr/>
        </p:nvSpPr>
        <p:spPr>
          <a:xfrm>
            <a:off x="3541690" y="4080993"/>
            <a:ext cx="5244501" cy="131525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9121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lnSpcReduction="10000"/>
          </a:bodyPr>
          <a:lstStyle/>
          <a:p>
            <a:pPr marL="0" indent="0">
              <a:buNone/>
            </a:pPr>
            <a:r>
              <a:rPr lang="en-US" sz="3700" b="1" dirty="0">
                <a:solidFill>
                  <a:schemeClr val="bg1"/>
                </a:solidFill>
              </a:rPr>
              <a:t>Characteristics of Love </a:t>
            </a:r>
            <a:r>
              <a:rPr lang="en-US" sz="3700" i="1" dirty="0">
                <a:solidFill>
                  <a:schemeClr val="bg1"/>
                </a:solidFill>
              </a:rPr>
              <a:t>(agape)</a:t>
            </a:r>
          </a:p>
          <a:p>
            <a:pPr lvl="0"/>
            <a:r>
              <a:rPr lang="en-US" i="1" dirty="0">
                <a:solidFill>
                  <a:schemeClr val="bg1"/>
                </a:solidFill>
              </a:rPr>
              <a:t>“suffers long and is kind”</a:t>
            </a:r>
            <a:endParaRPr lang="en-US" dirty="0">
              <a:solidFill>
                <a:schemeClr val="bg1"/>
              </a:solidFill>
            </a:endParaRPr>
          </a:p>
          <a:p>
            <a:pPr lvl="0"/>
            <a:r>
              <a:rPr lang="en-US" i="1" dirty="0">
                <a:solidFill>
                  <a:schemeClr val="bg1"/>
                </a:solidFill>
              </a:rPr>
              <a:t>“does not envy”</a:t>
            </a:r>
            <a:endParaRPr lang="en-US" dirty="0">
              <a:solidFill>
                <a:schemeClr val="bg1"/>
              </a:solidFill>
            </a:endParaRPr>
          </a:p>
          <a:p>
            <a:pPr lvl="0"/>
            <a:r>
              <a:rPr lang="en-US" i="1" dirty="0">
                <a:solidFill>
                  <a:schemeClr val="bg1"/>
                </a:solidFill>
              </a:rPr>
              <a:t>“does not parade itself, is not puffed up”</a:t>
            </a:r>
            <a:endParaRPr lang="en-US" dirty="0">
              <a:solidFill>
                <a:schemeClr val="bg1"/>
              </a:solidFill>
            </a:endParaRPr>
          </a:p>
          <a:p>
            <a:pPr lvl="0"/>
            <a:r>
              <a:rPr lang="en-US" i="1" dirty="0">
                <a:solidFill>
                  <a:schemeClr val="bg1"/>
                </a:solidFill>
              </a:rPr>
              <a:t>“does not behave rudely”</a:t>
            </a:r>
            <a:endParaRPr lang="en-US" dirty="0">
              <a:solidFill>
                <a:schemeClr val="bg1"/>
              </a:solidFill>
            </a:endParaRPr>
          </a:p>
          <a:p>
            <a:pPr lvl="0"/>
            <a:r>
              <a:rPr lang="en-US" i="1" dirty="0">
                <a:solidFill>
                  <a:schemeClr val="bg1"/>
                </a:solidFill>
              </a:rPr>
              <a:t>“does not seek its own”</a:t>
            </a:r>
            <a:endParaRPr lang="en-US" dirty="0">
              <a:solidFill>
                <a:schemeClr val="bg1"/>
              </a:solidFill>
            </a:endParaRPr>
          </a:p>
          <a:p>
            <a:pPr lvl="0"/>
            <a:r>
              <a:rPr lang="en-US" i="1" dirty="0">
                <a:solidFill>
                  <a:schemeClr val="bg1"/>
                </a:solidFill>
              </a:rPr>
              <a:t>“is not provoked”</a:t>
            </a:r>
            <a:endParaRPr lang="en-US" dirty="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
        <p:nvSpPr>
          <p:cNvPr id="6" name="TextBox 5"/>
          <p:cNvSpPr txBox="1"/>
          <p:nvPr/>
        </p:nvSpPr>
        <p:spPr>
          <a:xfrm>
            <a:off x="4566743" y="5653825"/>
            <a:ext cx="3270445" cy="646331"/>
          </a:xfrm>
          <a:prstGeom prst="rect">
            <a:avLst/>
          </a:prstGeom>
          <a:noFill/>
        </p:spPr>
        <p:txBody>
          <a:bodyPr wrap="square" rtlCol="0">
            <a:spAutoFit/>
          </a:bodyPr>
          <a:lstStyle/>
          <a:p>
            <a:pPr algn="ctr"/>
            <a:r>
              <a:rPr lang="en-US" sz="3600" b="1" i="1" dirty="0">
                <a:solidFill>
                  <a:schemeClr val="bg1"/>
                </a:solidFill>
              </a:rPr>
              <a:t>1 Corinthians 13</a:t>
            </a:r>
          </a:p>
        </p:txBody>
      </p:sp>
    </p:spTree>
    <p:extLst>
      <p:ext uri="{BB962C8B-B14F-4D97-AF65-F5344CB8AC3E}">
        <p14:creationId xmlns:p14="http://schemas.microsoft.com/office/powerpoint/2010/main" val="225382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fontScale="92500" lnSpcReduction="20000"/>
          </a:bodyPr>
          <a:lstStyle/>
          <a:p>
            <a:pPr marL="0" indent="0">
              <a:buNone/>
            </a:pPr>
            <a:r>
              <a:rPr lang="en-US" sz="4000" b="1" dirty="0">
                <a:solidFill>
                  <a:schemeClr val="bg1"/>
                </a:solidFill>
              </a:rPr>
              <a:t>Characteristics of Love </a:t>
            </a:r>
            <a:r>
              <a:rPr lang="en-US" sz="4000" i="1" dirty="0">
                <a:solidFill>
                  <a:schemeClr val="bg1"/>
                </a:solidFill>
              </a:rPr>
              <a:t>(agape)</a:t>
            </a:r>
          </a:p>
          <a:p>
            <a:pPr lvl="0"/>
            <a:r>
              <a:rPr lang="en-US" i="1" dirty="0">
                <a:solidFill>
                  <a:schemeClr val="bg1"/>
                </a:solidFill>
              </a:rPr>
              <a:t>“thinks no evil”</a:t>
            </a:r>
            <a:endParaRPr lang="en-US" dirty="0">
              <a:solidFill>
                <a:schemeClr val="bg1"/>
              </a:solidFill>
            </a:endParaRPr>
          </a:p>
          <a:p>
            <a:pPr lvl="0"/>
            <a:r>
              <a:rPr lang="en-US" i="1" dirty="0">
                <a:solidFill>
                  <a:schemeClr val="bg1"/>
                </a:solidFill>
              </a:rPr>
              <a:t>“does not rejoice in iniquity, but rejoices in the truth”</a:t>
            </a:r>
            <a:endParaRPr lang="en-US" dirty="0">
              <a:solidFill>
                <a:schemeClr val="bg1"/>
              </a:solidFill>
            </a:endParaRPr>
          </a:p>
          <a:p>
            <a:pPr lvl="0"/>
            <a:r>
              <a:rPr lang="en-US" i="1" dirty="0">
                <a:solidFill>
                  <a:schemeClr val="bg1"/>
                </a:solidFill>
              </a:rPr>
              <a:t>“bears all things”</a:t>
            </a:r>
            <a:endParaRPr lang="en-US" dirty="0">
              <a:solidFill>
                <a:schemeClr val="bg1"/>
              </a:solidFill>
            </a:endParaRPr>
          </a:p>
          <a:p>
            <a:pPr lvl="0"/>
            <a:r>
              <a:rPr lang="en-US" i="1" dirty="0">
                <a:solidFill>
                  <a:schemeClr val="bg1"/>
                </a:solidFill>
              </a:rPr>
              <a:t>“believes all things”</a:t>
            </a:r>
            <a:endParaRPr lang="en-US" dirty="0">
              <a:solidFill>
                <a:schemeClr val="bg1"/>
              </a:solidFill>
            </a:endParaRPr>
          </a:p>
          <a:p>
            <a:pPr lvl="0"/>
            <a:r>
              <a:rPr lang="en-US" i="1" dirty="0">
                <a:solidFill>
                  <a:schemeClr val="bg1"/>
                </a:solidFill>
              </a:rPr>
              <a:t>“hopes all things”</a:t>
            </a:r>
            <a:endParaRPr lang="en-US" dirty="0">
              <a:solidFill>
                <a:schemeClr val="bg1"/>
              </a:solidFill>
            </a:endParaRPr>
          </a:p>
          <a:p>
            <a:pPr lvl="0"/>
            <a:r>
              <a:rPr lang="en-US" i="1" dirty="0">
                <a:solidFill>
                  <a:schemeClr val="bg1"/>
                </a:solidFill>
              </a:rPr>
              <a:t>“endures all things”</a:t>
            </a:r>
            <a:endParaRPr lang="en-US" dirty="0">
              <a:solidFill>
                <a:schemeClr val="bg1"/>
              </a:solidFill>
            </a:endParaRPr>
          </a:p>
          <a:p>
            <a:pPr lvl="0"/>
            <a:r>
              <a:rPr lang="en-US" i="1" dirty="0">
                <a:solidFill>
                  <a:schemeClr val="bg1"/>
                </a:solidFill>
              </a:rPr>
              <a:t>“never fails” (v. 8)</a:t>
            </a:r>
            <a:endParaRPr lang="en-US" dirty="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
        <p:nvSpPr>
          <p:cNvPr id="5" name="TextBox 4"/>
          <p:cNvSpPr txBox="1"/>
          <p:nvPr/>
        </p:nvSpPr>
        <p:spPr>
          <a:xfrm>
            <a:off x="4566743" y="5653825"/>
            <a:ext cx="3270445" cy="646331"/>
          </a:xfrm>
          <a:prstGeom prst="rect">
            <a:avLst/>
          </a:prstGeom>
          <a:noFill/>
        </p:spPr>
        <p:txBody>
          <a:bodyPr wrap="square" rtlCol="0">
            <a:spAutoFit/>
          </a:bodyPr>
          <a:lstStyle/>
          <a:p>
            <a:pPr algn="ctr"/>
            <a:r>
              <a:rPr lang="en-US" sz="3600" b="1" i="1" dirty="0">
                <a:solidFill>
                  <a:schemeClr val="bg1"/>
                </a:solidFill>
              </a:rPr>
              <a:t>1 Corinthians 13</a:t>
            </a:r>
          </a:p>
        </p:txBody>
      </p:sp>
    </p:spTree>
    <p:extLst>
      <p:ext uri="{BB962C8B-B14F-4D97-AF65-F5344CB8AC3E}">
        <p14:creationId xmlns:p14="http://schemas.microsoft.com/office/powerpoint/2010/main" val="25581597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a:solidFill>
                  <a:schemeClr val="bg1"/>
                </a:solidFill>
              </a:rPr>
              <a:t>Love Is Important</a:t>
            </a:r>
          </a:p>
          <a:p>
            <a:pPr lvl="0"/>
            <a:r>
              <a:rPr lang="en-US" dirty="0">
                <a:solidFill>
                  <a:schemeClr val="bg1"/>
                </a:solidFill>
              </a:rPr>
              <a:t>1 Corinthians 13:1-3; Matthew 22:37-40; Colossians 3:12-14;         1 John 4:7-8</a:t>
            </a: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Tree>
    <p:extLst>
      <p:ext uri="{BB962C8B-B14F-4D97-AF65-F5344CB8AC3E}">
        <p14:creationId xmlns:p14="http://schemas.microsoft.com/office/powerpoint/2010/main" val="26667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a:bodyPr>
          <a:lstStyle/>
          <a:p>
            <a:pPr marL="0" indent="0">
              <a:buNone/>
            </a:pPr>
            <a:endParaRPr lang="en-US" sz="4000" b="1" dirty="0">
              <a:solidFill>
                <a:schemeClr val="bg1"/>
              </a:solidFill>
            </a:endParaRPr>
          </a:p>
          <a:p>
            <a:pPr marL="0" indent="0">
              <a:buNone/>
            </a:pPr>
            <a:r>
              <a:rPr lang="en-US" sz="4000" b="1" dirty="0">
                <a:solidFill>
                  <a:schemeClr val="bg1"/>
                </a:solidFill>
              </a:rPr>
              <a:t>Preaching/Teaching</a:t>
            </a:r>
          </a:p>
          <a:p>
            <a:r>
              <a:rPr lang="en-US" dirty="0">
                <a:solidFill>
                  <a:schemeClr val="bg1"/>
                </a:solidFill>
              </a:rPr>
              <a:t>Titus 2:11-14;                   1 Timothy 3:15; Acts 8:4; Romans 10:14</a:t>
            </a:r>
          </a:p>
          <a:p>
            <a:pPr marL="0" indent="0">
              <a:buNone/>
            </a:pPr>
            <a:r>
              <a:rPr lang="en-US" sz="4000" b="1" dirty="0">
                <a:solidFill>
                  <a:schemeClr val="bg1"/>
                </a:solidFill>
              </a:rPr>
              <a:t>Exhortation</a:t>
            </a:r>
          </a:p>
          <a:p>
            <a:r>
              <a:rPr lang="en-US" dirty="0">
                <a:solidFill>
                  <a:schemeClr val="bg1"/>
                </a:solidFill>
              </a:rPr>
              <a:t>Hebrews 10:24-25;    3:12-14; Acts 11:19-24</a:t>
            </a:r>
          </a:p>
          <a:p>
            <a:pPr marL="0" indent="0">
              <a:buNone/>
            </a:pPr>
            <a:endParaRPr lang="en-US" sz="4000" b="1" dirty="0">
              <a:solidFill>
                <a:schemeClr val="bg1"/>
              </a:solidFill>
            </a:endParaRP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Tree>
    <p:extLst>
      <p:ext uri="{BB962C8B-B14F-4D97-AF65-F5344CB8AC3E}">
        <p14:creationId xmlns:p14="http://schemas.microsoft.com/office/powerpoint/2010/main" val="422745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96" y="457200"/>
            <a:ext cx="2949178" cy="1600200"/>
          </a:xfrm>
        </p:spPr>
        <p:txBody>
          <a:bodyPr>
            <a:normAutofit/>
          </a:bodyPr>
          <a:lstStyle/>
          <a:p>
            <a:pPr algn="ctr"/>
            <a:r>
              <a:rPr lang="en-US" sz="4400" dirty="0">
                <a:solidFill>
                  <a:schemeClr val="bg1"/>
                </a:solidFill>
                <a:latin typeface="Algerian" panose="04020705040A02060702" pitchFamily="82" charset="0"/>
              </a:rPr>
              <a:t>Actions Driven By</a:t>
            </a:r>
            <a:endParaRPr lang="en-US" sz="4400" dirty="0"/>
          </a:p>
        </p:txBody>
      </p:sp>
      <p:sp>
        <p:nvSpPr>
          <p:cNvPr id="3" name="Content Placeholder 2"/>
          <p:cNvSpPr>
            <a:spLocks noGrp="1"/>
          </p:cNvSpPr>
          <p:nvPr>
            <p:ph idx="1"/>
          </p:nvPr>
        </p:nvSpPr>
        <p:spPr/>
        <p:txBody>
          <a:bodyPr>
            <a:normAutofit lnSpcReduction="10000"/>
          </a:bodyPr>
          <a:lstStyle/>
          <a:p>
            <a:pPr marL="0" indent="0">
              <a:buNone/>
            </a:pPr>
            <a:endParaRPr lang="en-US" sz="4000" b="1" dirty="0">
              <a:solidFill>
                <a:schemeClr val="bg1"/>
              </a:solidFill>
            </a:endParaRPr>
          </a:p>
          <a:p>
            <a:pPr marL="0" indent="0">
              <a:buNone/>
            </a:pPr>
            <a:r>
              <a:rPr lang="en-US" sz="4000" b="1" dirty="0">
                <a:solidFill>
                  <a:schemeClr val="bg1"/>
                </a:solidFill>
              </a:rPr>
              <a:t>Turning a Sinner Back</a:t>
            </a:r>
          </a:p>
          <a:p>
            <a:r>
              <a:rPr lang="en-US" dirty="0">
                <a:solidFill>
                  <a:schemeClr val="bg1"/>
                </a:solidFill>
              </a:rPr>
              <a:t>James 5:19-20;       Galatians 6:1</a:t>
            </a:r>
          </a:p>
          <a:p>
            <a:pPr marL="0" indent="0">
              <a:buNone/>
            </a:pPr>
            <a:r>
              <a:rPr lang="en-US" sz="4000" b="1" dirty="0">
                <a:solidFill>
                  <a:schemeClr val="bg1"/>
                </a:solidFill>
              </a:rPr>
              <a:t>General Obedience</a:t>
            </a:r>
          </a:p>
          <a:p>
            <a:r>
              <a:rPr lang="en-US" dirty="0">
                <a:solidFill>
                  <a:schemeClr val="bg1"/>
                </a:solidFill>
              </a:rPr>
              <a:t>John 14:15, 23-24;           1 John 5:3;                Matthew 11:28-30</a:t>
            </a:r>
          </a:p>
        </p:txBody>
      </p:sp>
      <p:sp>
        <p:nvSpPr>
          <p:cNvPr id="4" name="Text Placeholder 3"/>
          <p:cNvSpPr>
            <a:spLocks noGrp="1"/>
          </p:cNvSpPr>
          <p:nvPr>
            <p:ph type="body" sz="half" idx="2"/>
          </p:nvPr>
        </p:nvSpPr>
        <p:spPr>
          <a:xfrm>
            <a:off x="1099266" y="2057400"/>
            <a:ext cx="1211838" cy="4047186"/>
          </a:xfrm>
          <a:solidFill>
            <a:schemeClr val="bg1">
              <a:alpha val="89000"/>
            </a:schemeClr>
          </a:solidFill>
          <a:effectLst>
            <a:glow rad="241300">
              <a:schemeClr val="bg1">
                <a:alpha val="67000"/>
              </a:schemeClr>
            </a:glow>
            <a:softEdge rad="215900"/>
          </a:effectLst>
        </p:spPr>
        <p:txBody>
          <a:bodyPr vert="wordArtVert">
            <a:normAutofit/>
          </a:bodyPr>
          <a:lstStyle/>
          <a:p>
            <a:pPr algn="ctr"/>
            <a:r>
              <a:rPr lang="en-US" sz="5400" dirty="0">
                <a:solidFill>
                  <a:srgbClr val="840109"/>
                </a:solidFill>
                <a:latin typeface="Algerian" panose="04020705040A02060702" pitchFamily="82" charset="0"/>
              </a:rPr>
              <a:t>LOVE</a:t>
            </a:r>
          </a:p>
        </p:txBody>
      </p:sp>
    </p:spTree>
    <p:extLst>
      <p:ext uri="{BB962C8B-B14F-4D97-AF65-F5344CB8AC3E}">
        <p14:creationId xmlns:p14="http://schemas.microsoft.com/office/powerpoint/2010/main" val="250939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1737</Words>
  <Application>Microsoft Office PowerPoint</Application>
  <PresentationFormat>On-screen Show (4:3)</PresentationFormat>
  <Paragraphs>156</Paragraphs>
  <Slides>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Arial</vt:lpstr>
      <vt:lpstr>Calibri</vt:lpstr>
      <vt:lpstr>Calibri Light</vt:lpstr>
      <vt:lpstr>Courier New</vt:lpstr>
      <vt:lpstr>Symbol</vt:lpstr>
      <vt:lpstr>Times New Roman</vt:lpstr>
      <vt:lpstr>Wingdings</vt:lpstr>
      <vt:lpstr>Office Theme</vt:lpstr>
      <vt:lpstr>PowerPoint Presentation</vt:lpstr>
      <vt:lpstr>Actions Driven By</vt:lpstr>
      <vt:lpstr>Actions Driven By</vt:lpstr>
      <vt:lpstr>Actions Driven By</vt:lpstr>
      <vt:lpstr>Actions Driven By</vt:lpstr>
      <vt:lpstr>Actions Driven By</vt:lpstr>
      <vt:lpstr>Actions Driven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Actions Driven By Love</dc:title>
  <dc:creator>Jeremiah Cox</dc:creator>
  <cp:lastModifiedBy>Jeremiah Cox</cp:lastModifiedBy>
  <cp:revision>23</cp:revision>
  <dcterms:created xsi:type="dcterms:W3CDTF">2014-08-31T21:22:39Z</dcterms:created>
  <dcterms:modified xsi:type="dcterms:W3CDTF">2016-07-03T13:24:28Z</dcterms:modified>
</cp:coreProperties>
</file>