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60" r:id="rId2"/>
    <p:sldId id="256" r:id="rId3"/>
    <p:sldId id="257" r:id="rId4"/>
    <p:sldId id="258" r:id="rId5"/>
    <p:sldId id="259"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744" y="78"/>
      </p:cViewPr>
      <p:guideLst/>
    </p:cSldViewPr>
  </p:slideViewPr>
  <p:notesTextViewPr>
    <p:cViewPr>
      <p:scale>
        <a:sx n="3" d="2"/>
        <a:sy n="3" d="2"/>
      </p:scale>
      <p:origin x="0" y="0"/>
    </p:cViewPr>
  </p:notesTextViewPr>
  <p:notesViewPr>
    <p:cSldViewPr snapToGrid="0">
      <p:cViewPr varScale="1">
        <p:scale>
          <a:sx n="55" d="100"/>
          <a:sy n="55" d="100"/>
        </p:scale>
        <p:origin x="202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03D791-6A23-4F88-814B-B11CA597563E}" type="datetimeFigureOut">
              <a:rPr lang="en-US" smtClean="0"/>
              <a:t>7/10/2016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FA9F32-8EF4-4D95-A240-ACC5CA738E65}" type="slidenum">
              <a:rPr lang="en-US" smtClean="0"/>
              <a:t>‹#›</a:t>
            </a:fld>
            <a:endParaRPr lang="en-US"/>
          </a:p>
        </p:txBody>
      </p:sp>
    </p:spTree>
    <p:extLst>
      <p:ext uri="{BB962C8B-B14F-4D97-AF65-F5344CB8AC3E}">
        <p14:creationId xmlns:p14="http://schemas.microsoft.com/office/powerpoint/2010/main" val="3679024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Marks of the Lord’s Church</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Acts 2:40-45</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Day of Pentecost in Acts 2 is the first record of men being saved by Christ.</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Luke records,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“And the Lord added to the church daily those who were being saved” (Acts 2:47b)</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Those who were added to the church were the saved.</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Those who were the saved were those who were added to the church.</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There is a close relationship to being saved, and being added to the church – they are synonymous.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Ephesians 1:3-14</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“in Him”</a:t>
            </a:r>
            <a:r>
              <a:rPr lang="en-US" dirty="0">
                <a:latin typeface="Calibri" panose="020F0502020204030204" pitchFamily="34" charset="0"/>
                <a:ea typeface="Calibri" panose="020F0502020204030204" pitchFamily="34" charset="0"/>
                <a:cs typeface="Times New Roman" panose="02020603050405020304" pitchFamily="18" charset="0"/>
              </a:rPr>
              <a:t> we have all things that pertain to salvation. (</a:t>
            </a:r>
            <a:r>
              <a:rPr lang="en-US" i="1" dirty="0">
                <a:latin typeface="Calibri" panose="020F0502020204030204" pitchFamily="34" charset="0"/>
                <a:ea typeface="Calibri" panose="020F0502020204030204" pitchFamily="34" charset="0"/>
                <a:cs typeface="Times New Roman" panose="02020603050405020304" pitchFamily="18" charset="0"/>
              </a:rPr>
              <a:t>Spiritual blessings, adoption as sons, acceptance, redemption by blood, forgiveness of sins, an inheritance</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1:22-23</a:t>
            </a:r>
            <a:r>
              <a:rPr lang="en-US" dirty="0">
                <a:latin typeface="Calibri" panose="020F0502020204030204" pitchFamily="34" charset="0"/>
                <a:ea typeface="Calibri" panose="020F0502020204030204" pitchFamily="34" charset="0"/>
                <a:cs typeface="Times New Roman" panose="02020603050405020304" pitchFamily="18" charset="0"/>
              </a:rPr>
              <a:t> – To be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“in Him”</a:t>
            </a:r>
            <a:r>
              <a:rPr lang="en-US" dirty="0">
                <a:latin typeface="Calibri" panose="020F0502020204030204" pitchFamily="34" charset="0"/>
                <a:ea typeface="Calibri" panose="020F0502020204030204" pitchFamily="34" charset="0"/>
                <a:cs typeface="Times New Roman" panose="02020603050405020304" pitchFamily="18" charset="0"/>
              </a:rPr>
              <a:t> is to be in His body – His body is the church.</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Paul records that there is only one body, which indicates one church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Ephesians 4:4)</a:t>
            </a:r>
            <a:r>
              <a:rPr lang="en-US" dirty="0">
                <a:latin typeface="Calibri" panose="020F0502020204030204" pitchFamily="34" charset="0"/>
                <a:ea typeface="Calibri" panose="020F0502020204030204" pitchFamily="34" charset="0"/>
                <a:cs typeface="Times New Roman" panose="02020603050405020304" pitchFamily="18" charset="0"/>
              </a:rPr>
              <a:t>. (Logical because Jesus only had one body.)</a:t>
            </a: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Because there is only one church – one place of salvation and justification before God – it is imperative that we be able to identify that church.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U.S. currency contains certain markings which indicate authenticity.</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This money is easily recognizable, and is familiar with most at a glance. But there is counterfeit money as well.</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 recipient of the bill may hold it up to the light to see watermarks and other marks which indicate authenticity. </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 same should be true for the church if there is in fact one. The Holy Spirit has been clear about the marks of the Lord’s one church.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By looking at scripture, we can determine what characteristics, activities, etc. the one church possesses.</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dirty="0">
                <a:latin typeface="Calibri" panose="020F0502020204030204" pitchFamily="34" charset="0"/>
                <a:ea typeface="Calibri" panose="020F0502020204030204" pitchFamily="34" charset="0"/>
                <a:cs typeface="Times New Roman" panose="02020603050405020304" pitchFamily="18" charset="0"/>
              </a:rPr>
              <a:t>(</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Acts 2:40-45</a:t>
            </a:r>
            <a:r>
              <a:rPr lang="en-US" dirty="0">
                <a:latin typeface="Calibri" panose="020F0502020204030204" pitchFamily="34" charset="0"/>
                <a:ea typeface="Calibri" panose="020F0502020204030204" pitchFamily="34" charset="0"/>
                <a:cs typeface="Times New Roman" panose="02020603050405020304" pitchFamily="18" charset="0"/>
              </a:rPr>
              <a:t>)</a:t>
            </a:r>
          </a:p>
          <a:p>
            <a:endParaRPr lang="en-US" dirty="0"/>
          </a:p>
        </p:txBody>
      </p:sp>
      <p:sp>
        <p:nvSpPr>
          <p:cNvPr id="4" name="Slide Number Placeholder 3"/>
          <p:cNvSpPr>
            <a:spLocks noGrp="1"/>
          </p:cNvSpPr>
          <p:nvPr>
            <p:ph type="sldNum" sz="quarter" idx="10"/>
          </p:nvPr>
        </p:nvSpPr>
        <p:spPr/>
        <p:txBody>
          <a:bodyPr/>
          <a:lstStyle/>
          <a:p>
            <a:fld id="{95FA9F32-8EF4-4D95-A240-ACC5CA738E65}" type="slidenum">
              <a:rPr lang="en-US" smtClean="0"/>
              <a:t>2</a:t>
            </a:fld>
            <a:endParaRPr lang="en-US"/>
          </a:p>
        </p:txBody>
      </p:sp>
    </p:spTree>
    <p:extLst>
      <p:ext uri="{BB962C8B-B14F-4D97-AF65-F5344CB8AC3E}">
        <p14:creationId xmlns:p14="http://schemas.microsoft.com/office/powerpoint/2010/main" val="3470693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Marks of the Lord’s Church.</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Entry</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2:47b</a:t>
            </a:r>
            <a:r>
              <a:rPr lang="en-US" dirty="0">
                <a:latin typeface="Calibri" panose="020F0502020204030204" pitchFamily="34" charset="0"/>
                <a:ea typeface="Calibri" panose="020F0502020204030204" pitchFamily="34" charset="0"/>
                <a:cs typeface="Times New Roman" panose="02020603050405020304" pitchFamily="18" charset="0"/>
              </a:rPr>
              <a:t> – Those who are saved are those who have gained entry into His church.</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Salvation from sins.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Romans 3:23)</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entrance into the church occurs when forgiveness, or remission, of sins occurs.</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2:37-38</a:t>
            </a:r>
            <a:r>
              <a:rPr lang="en-US" dirty="0">
                <a:latin typeface="Calibri" panose="020F0502020204030204" pitchFamily="34" charset="0"/>
                <a:ea typeface="Calibri" panose="020F0502020204030204" pitchFamily="34" charset="0"/>
                <a:cs typeface="Times New Roman" panose="02020603050405020304" pitchFamily="18" charset="0"/>
              </a:rPr>
              <a:t> – Peter, by inspiration, told them to repent and be baptized for the remission of sins.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Some argue that “for” in this verse means because of, not in order that.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For – </a:t>
            </a:r>
            <a:r>
              <a:rPr lang="en-US" i="1" dirty="0" err="1">
                <a:latin typeface="Calibri" panose="020F0502020204030204" pitchFamily="34" charset="0"/>
                <a:ea typeface="Calibri" panose="020F0502020204030204" pitchFamily="34" charset="0"/>
                <a:cs typeface="Times New Roman" panose="02020603050405020304" pitchFamily="18" charset="0"/>
              </a:rPr>
              <a:t>eis</a:t>
            </a:r>
            <a:r>
              <a:rPr lang="en-US" dirty="0">
                <a:latin typeface="Calibri" panose="020F0502020204030204" pitchFamily="34" charset="0"/>
                <a:ea typeface="Calibri" panose="020F0502020204030204" pitchFamily="34" charset="0"/>
                <a:cs typeface="Times New Roman" panose="02020603050405020304" pitchFamily="18" charset="0"/>
              </a:rPr>
              <a:t> – a primary preposition; to or into (indicating the point reached or entered), of place, time, or (figuratively) purpose (result, etc.) (STRONG – definition of Greek work)</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Preposition – </a:t>
            </a:r>
            <a:r>
              <a:rPr lang="en-US" dirty="0" err="1">
                <a:latin typeface="Calibri" panose="020F0502020204030204" pitchFamily="34" charset="0"/>
                <a:ea typeface="Calibri" panose="020F0502020204030204" pitchFamily="34" charset="0"/>
                <a:cs typeface="Times New Roman" panose="02020603050405020304" pitchFamily="18" charset="0"/>
              </a:rPr>
              <a:t>PRE-Position</a:t>
            </a:r>
            <a:r>
              <a:rPr lang="en-US" dirty="0">
                <a:latin typeface="Calibri" panose="020F0502020204030204" pitchFamily="34" charset="0"/>
                <a:ea typeface="Calibri" panose="020F0502020204030204" pitchFamily="34" charset="0"/>
                <a:cs typeface="Times New Roman" panose="02020603050405020304" pitchFamily="18" charset="0"/>
              </a:rPr>
              <a:t> – the position is not yet attained. (It is attained in repentance and baptism.)</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“‘For’ (as used in Acts 2:38 "for the forgiveness...") could have two meanings. If you saw a poster saying "Jesse James wanted for robbery", "for" could mean Jesse is wanted so he can commit a robbery, or is wanted because he has committed a robbery. The later sense is the correct one. So too in this passage, the word "for" signifies an action in the past. Otherwise, it would violate the entire tenor of the NT teaching on salvation by grace and not by works.” (STRONG – comments on a text.)</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These comments by Strong are contradictory to the NT teaching on the subject.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26:28</a:t>
            </a:r>
            <a:r>
              <a:rPr lang="en-US" dirty="0">
                <a:latin typeface="Calibri" panose="020F0502020204030204" pitchFamily="34" charset="0"/>
                <a:ea typeface="Calibri" panose="020F0502020204030204" pitchFamily="34" charset="0"/>
                <a:cs typeface="Times New Roman" panose="02020603050405020304" pitchFamily="18" charset="0"/>
              </a:rPr>
              <a:t> – same Greek word – </a:t>
            </a:r>
            <a:r>
              <a:rPr lang="en-US" i="1" dirty="0" err="1">
                <a:latin typeface="Calibri" panose="020F0502020204030204" pitchFamily="34" charset="0"/>
                <a:ea typeface="Calibri" panose="020F0502020204030204" pitchFamily="34" charset="0"/>
                <a:cs typeface="Times New Roman" panose="02020603050405020304" pitchFamily="18" charset="0"/>
              </a:rPr>
              <a:t>eis</a:t>
            </a:r>
            <a:r>
              <a:rPr lang="en-US" dirty="0">
                <a:latin typeface="Calibri" panose="020F0502020204030204" pitchFamily="34" charset="0"/>
                <a:ea typeface="Calibri" panose="020F0502020204030204" pitchFamily="34" charset="0"/>
                <a:cs typeface="Times New Roman" panose="02020603050405020304" pitchFamily="18" charset="0"/>
              </a:rPr>
              <a:t> – is used. Jesus did not shed His blood </a:t>
            </a:r>
            <a:r>
              <a:rPr lang="en-US" b="1" i="1" dirty="0">
                <a:latin typeface="Calibri" panose="020F0502020204030204" pitchFamily="34" charset="0"/>
                <a:ea typeface="Calibri" panose="020F0502020204030204" pitchFamily="34" charset="0"/>
                <a:cs typeface="Times New Roman" panose="02020603050405020304" pitchFamily="18" charset="0"/>
              </a:rPr>
              <a:t>because</a:t>
            </a:r>
            <a:r>
              <a:rPr lang="en-US" dirty="0">
                <a:latin typeface="Calibri" panose="020F0502020204030204" pitchFamily="34" charset="0"/>
                <a:ea typeface="Calibri" panose="020F0502020204030204" pitchFamily="34" charset="0"/>
                <a:cs typeface="Times New Roman" panose="02020603050405020304" pitchFamily="18" charset="0"/>
              </a:rPr>
              <a:t> of the remission, but </a:t>
            </a:r>
            <a:r>
              <a:rPr lang="en-US" b="1" i="1" dirty="0">
                <a:latin typeface="Calibri" panose="020F0502020204030204" pitchFamily="34" charset="0"/>
                <a:ea typeface="Calibri" panose="020F0502020204030204" pitchFamily="34" charset="0"/>
                <a:cs typeface="Times New Roman" panose="02020603050405020304" pitchFamily="18" charset="0"/>
              </a:rPr>
              <a:t>in order that</a:t>
            </a:r>
            <a:r>
              <a:rPr lang="en-US" dirty="0">
                <a:latin typeface="Calibri" panose="020F0502020204030204" pitchFamily="34" charset="0"/>
                <a:ea typeface="Calibri" panose="020F0502020204030204" pitchFamily="34" charset="0"/>
                <a:cs typeface="Times New Roman" panose="02020603050405020304" pitchFamily="18" charset="0"/>
              </a:rPr>
              <a:t> we might have remission of sins. </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entry into the ONE true church, i.e. the Lord’s church, is baptism.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12:13 – “For by one Spirit we were all baptized into one body.”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2:41 – “Then those who gladly received his word were baptized; and that day about three thousand souls were added to them.”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Many other scriptures support this truth.</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Activity</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Apostles’ Doctrine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church is a group of disciples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“And the disciples were first called Christians in Antioch” (Acts 11:26)</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Disciple – a person who is a pupil or an adherent of the doctrines of another; follower. (</a:t>
            </a:r>
            <a:r>
              <a:rPr lang="en-US" i="1" dirty="0">
                <a:latin typeface="Calibri" panose="020F0502020204030204" pitchFamily="34" charset="0"/>
                <a:ea typeface="Calibri" panose="020F0502020204030204" pitchFamily="34" charset="0"/>
                <a:cs typeface="Times New Roman" panose="02020603050405020304" pitchFamily="18" charset="0"/>
              </a:rPr>
              <a:t>Dictionary.com</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Christian – of Christ; follower of Christ; disciple of Christ.</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Lord’s church follows, and adheres to Christ’s doctrine.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28:18-20</a:t>
            </a:r>
            <a:r>
              <a:rPr lang="en-US" dirty="0">
                <a:latin typeface="Calibri" panose="020F0502020204030204" pitchFamily="34" charset="0"/>
                <a:ea typeface="Calibri" panose="020F0502020204030204" pitchFamily="34" charset="0"/>
                <a:cs typeface="Times New Roman" panose="02020603050405020304" pitchFamily="18" charset="0"/>
              </a:rPr>
              <a:t> – Apostles’ doctrine = Christ’s doctrine, for Christ sent them by His authority, and they were to teach only what He taught.</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14:26; 16:13</a:t>
            </a:r>
            <a:r>
              <a:rPr lang="en-US" dirty="0">
                <a:latin typeface="Calibri" panose="020F0502020204030204" pitchFamily="34" charset="0"/>
                <a:ea typeface="Calibri" panose="020F0502020204030204" pitchFamily="34" charset="0"/>
                <a:cs typeface="Times New Roman" panose="02020603050405020304" pitchFamily="18" charset="0"/>
              </a:rPr>
              <a:t> – They would be guided by the HS.</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It was not up to the men what would be taught, but Christ.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John 9</a:t>
            </a:r>
            <a:r>
              <a:rPr lang="en-US" dirty="0">
                <a:latin typeface="Calibri" panose="020F0502020204030204" pitchFamily="34" charset="0"/>
                <a:ea typeface="Calibri" panose="020F0502020204030204" pitchFamily="34" charset="0"/>
                <a:cs typeface="Times New Roman" panose="02020603050405020304" pitchFamily="18" charset="0"/>
              </a:rPr>
              <a:t> – This is the only doctrine acceptable.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Any addition or subtraction to or from this doctrine is a mark of a church which does not belong to Christ.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Fellowship</a:t>
            </a:r>
          </a:p>
          <a:p>
            <a:pPr marL="1143000" marR="0" lvl="2" indent="-228600">
              <a:lnSpc>
                <a:spcPct val="107000"/>
              </a:lnSpc>
              <a:spcBef>
                <a:spcPts val="0"/>
              </a:spcBef>
              <a:spcAft>
                <a:spcPts val="0"/>
              </a:spcAft>
              <a:buFont typeface="+mj-lt"/>
              <a:buAutoNum type="romanLcPeriod"/>
            </a:pPr>
            <a:r>
              <a:rPr lang="en-US" i="1" dirty="0" err="1">
                <a:latin typeface="Calibri" panose="020F0502020204030204" pitchFamily="34" charset="0"/>
                <a:ea typeface="Calibri" panose="020F0502020204030204" pitchFamily="34" charset="0"/>
                <a:cs typeface="Times New Roman" panose="02020603050405020304" pitchFamily="18" charset="0"/>
              </a:rPr>
              <a:t>koinōnia</a:t>
            </a:r>
            <a:r>
              <a:rPr lang="en-US" dirty="0">
                <a:latin typeface="Calibri" panose="020F0502020204030204" pitchFamily="34" charset="0"/>
                <a:ea typeface="Calibri" panose="020F0502020204030204" pitchFamily="34" charset="0"/>
                <a:cs typeface="Times New Roman" panose="02020603050405020304" pitchFamily="18" charset="0"/>
              </a:rPr>
              <a:t> – partnership, i.e. (literally) participation, or (social) intercourse, or (pecuniary) benefaction.</a:t>
            </a:r>
          </a:p>
          <a:p>
            <a:pPr marL="1600200" marR="0" lvl="3" indent="-228600">
              <a:lnSpc>
                <a:spcPct val="107000"/>
              </a:lnSpc>
              <a:spcBef>
                <a:spcPts val="0"/>
              </a:spcBef>
              <a:spcAft>
                <a:spcPts val="0"/>
              </a:spcAft>
              <a:buFont typeface="+mj-lt"/>
              <a:buAutoNum type="arabicPeriod"/>
            </a:pPr>
            <a:r>
              <a:rPr lang="en-US" i="1" dirty="0" err="1">
                <a:latin typeface="Calibri" panose="020F0502020204030204" pitchFamily="34" charset="0"/>
                <a:ea typeface="Calibri" panose="020F0502020204030204" pitchFamily="34" charset="0"/>
                <a:cs typeface="Times New Roman" panose="02020603050405020304" pitchFamily="18" charset="0"/>
              </a:rPr>
              <a:t>Koin</a:t>
            </a:r>
            <a:r>
              <a:rPr lang="en-US" i="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root word connoting “sharing”</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Continuing in fellowship denotes the disciples’ interactions with each other as they shared in things which they had in common.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What did they have in common, and what did they do to act on that?</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2:5, 9-11a</a:t>
            </a:r>
            <a:r>
              <a:rPr lang="en-US" dirty="0">
                <a:latin typeface="Calibri" panose="020F0502020204030204" pitchFamily="34" charset="0"/>
                <a:ea typeface="Calibri" panose="020F0502020204030204" pitchFamily="34" charset="0"/>
                <a:cs typeface="Times New Roman" panose="02020603050405020304" pitchFamily="18" charset="0"/>
              </a:rPr>
              <a:t> – Many men of different countries and languages gathered at Jerusalem, as Jews, to worship.</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They were having fellowship as Jews.</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They were very different, but had the Jewish faith in common, and shared in worship and spiritual things.</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2:36-37</a:t>
            </a:r>
            <a:r>
              <a:rPr lang="en-US" dirty="0">
                <a:latin typeface="Calibri" panose="020F0502020204030204" pitchFamily="34" charset="0"/>
                <a:ea typeface="Calibri" panose="020F0502020204030204" pitchFamily="34" charset="0"/>
                <a:cs typeface="Times New Roman" panose="02020603050405020304" pitchFamily="18" charset="0"/>
              </a:rPr>
              <a:t> – They realized their faith was wrong, and they were in sin.</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When they responded correctly to Peter’s instruction (v. 38) they shared something new in common.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Ephesians 4:4-6</a:t>
            </a:r>
            <a:r>
              <a:rPr lang="en-US" dirty="0">
                <a:latin typeface="Calibri" panose="020F0502020204030204" pitchFamily="34" charset="0"/>
                <a:ea typeface="Calibri" panose="020F0502020204030204" pitchFamily="34" charset="0"/>
                <a:cs typeface="Times New Roman" panose="02020603050405020304" pitchFamily="18" charset="0"/>
              </a:rPr>
              <a:t> – They shared all of the “one’s” in Christ.</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This fellowship is not simply the understood commonality, but the acting on that commonality. It was a spiritual fellowship which they engaged in during worship.</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i="1" u="sng" dirty="0">
                <a:latin typeface="Calibri" panose="020F0502020204030204" pitchFamily="34" charset="0"/>
                <a:ea typeface="Calibri" panose="020F0502020204030204" pitchFamily="34" charset="0"/>
                <a:cs typeface="Times New Roman" panose="02020603050405020304" pitchFamily="18" charset="0"/>
              </a:rPr>
              <a:t>The Lord’s church is not marked by social fellowship, but spiritual.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Some of the specifics are mentioned following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Breaking of Bread</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“Breaking of bread”</a:t>
            </a:r>
            <a:r>
              <a:rPr lang="en-US" dirty="0">
                <a:latin typeface="Calibri" panose="020F0502020204030204" pitchFamily="34" charset="0"/>
                <a:ea typeface="Calibri" panose="020F0502020204030204" pitchFamily="34" charset="0"/>
                <a:cs typeface="Times New Roman" panose="02020603050405020304" pitchFamily="18" charset="0"/>
              </a:rPr>
              <a:t> is a phrase that was used commonly to denote eating regular meals.</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This is not what the HS had in mind. They already continued in eating common meals. Everyone does.</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This has to have a spiritual reference in mind due to the list it is included in.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20:7</a:t>
            </a:r>
            <a:r>
              <a:rPr lang="en-US" dirty="0">
                <a:latin typeface="Calibri" panose="020F0502020204030204" pitchFamily="34" charset="0"/>
                <a:ea typeface="Calibri" panose="020F0502020204030204" pitchFamily="34" charset="0"/>
                <a:cs typeface="Times New Roman" panose="02020603050405020304" pitchFamily="18" charset="0"/>
              </a:rPr>
              <a:t> – This is a </a:t>
            </a:r>
            <a:r>
              <a:rPr lang="en-US" i="1" dirty="0">
                <a:latin typeface="Calibri" panose="020F0502020204030204" pitchFamily="34" charset="0"/>
                <a:ea typeface="Calibri" panose="020F0502020204030204" pitchFamily="34" charset="0"/>
                <a:cs typeface="Times New Roman" panose="02020603050405020304" pitchFamily="18" charset="0"/>
              </a:rPr>
              <a:t>“breaking of bread”</a:t>
            </a:r>
            <a:r>
              <a:rPr lang="en-US" dirty="0">
                <a:latin typeface="Calibri" panose="020F0502020204030204" pitchFamily="34" charset="0"/>
                <a:ea typeface="Calibri" panose="020F0502020204030204" pitchFamily="34" charset="0"/>
                <a:cs typeface="Times New Roman" panose="02020603050405020304" pitchFamily="18" charset="0"/>
              </a:rPr>
              <a:t> which the disciples specifically gathered for. It was something they were doing AS Christians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26:26-29</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a:latin typeface="Calibri" panose="020F0502020204030204" pitchFamily="34" charset="0"/>
                <a:ea typeface="Calibri" panose="020F0502020204030204" pitchFamily="34" charset="0"/>
                <a:cs typeface="Times New Roman" panose="02020603050405020304" pitchFamily="18" charset="0"/>
              </a:rPr>
              <a:t>“breaking of bread”</a:t>
            </a:r>
            <a:r>
              <a:rPr lang="en-US" dirty="0">
                <a:latin typeface="Calibri" panose="020F0502020204030204" pitchFamily="34" charset="0"/>
                <a:ea typeface="Calibri" panose="020F0502020204030204" pitchFamily="34" charset="0"/>
                <a:cs typeface="Times New Roman" panose="02020603050405020304" pitchFamily="18" charset="0"/>
              </a:rPr>
              <a:t> is a reference to the Lord’s supper which Christians are commanded to observe.</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It is the memorial of His death.</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They </a:t>
            </a:r>
            <a:r>
              <a:rPr lang="en-US" b="1" i="1" dirty="0">
                <a:latin typeface="Calibri" panose="020F0502020204030204" pitchFamily="34" charset="0"/>
                <a:ea typeface="Calibri" panose="020F0502020204030204" pitchFamily="34" charset="0"/>
                <a:cs typeface="Times New Roman" panose="02020603050405020304" pitchFamily="18" charset="0"/>
              </a:rPr>
              <a:t>“continued in”</a:t>
            </a:r>
            <a:r>
              <a:rPr lang="en-US" b="1" dirty="0">
                <a:latin typeface="Calibri" panose="020F0502020204030204" pitchFamily="34" charset="0"/>
                <a:ea typeface="Calibri" panose="020F0502020204030204" pitchFamily="34" charset="0"/>
                <a:cs typeface="Times New Roman" panose="02020603050405020304" pitchFamily="18" charset="0"/>
              </a:rPr>
              <a:t> this in that they did it often.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Lord’s church is marked by taking the Lord’s supper, as commanded, on every first day of the week, as given as an example, and implied.</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95FA9F32-8EF4-4D95-A240-ACC5CA738E65}" type="slidenum">
              <a:rPr lang="en-US" smtClean="0"/>
              <a:t>3</a:t>
            </a:fld>
            <a:endParaRPr lang="en-US"/>
          </a:p>
        </p:txBody>
      </p:sp>
    </p:spTree>
    <p:extLst>
      <p:ext uri="{BB962C8B-B14F-4D97-AF65-F5344CB8AC3E}">
        <p14:creationId xmlns:p14="http://schemas.microsoft.com/office/powerpoint/2010/main" val="2225635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Prayer</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God communicates to us through the </a:t>
            </a:r>
            <a:r>
              <a:rPr lang="en-US" i="1" dirty="0">
                <a:latin typeface="Calibri" panose="020F0502020204030204" pitchFamily="34" charset="0"/>
                <a:ea typeface="Calibri" panose="020F0502020204030204" pitchFamily="34" charset="0"/>
                <a:cs typeface="Times New Roman" panose="02020603050405020304" pitchFamily="18" charset="0"/>
              </a:rPr>
              <a:t>“apostles’ doctrine”</a:t>
            </a:r>
            <a:r>
              <a:rPr lang="en-US" dirty="0">
                <a:latin typeface="Calibri" panose="020F0502020204030204" pitchFamily="34" charset="0"/>
                <a:ea typeface="Calibri" panose="020F0502020204030204" pitchFamily="34" charset="0"/>
                <a:cs typeface="Times New Roman" panose="02020603050405020304" pitchFamily="18" charset="0"/>
              </a:rPr>
              <a:t> and we communicate to Him through </a:t>
            </a:r>
            <a:r>
              <a:rPr lang="en-US" i="1" dirty="0">
                <a:latin typeface="Calibri" panose="020F0502020204030204" pitchFamily="34" charset="0"/>
                <a:ea typeface="Calibri" panose="020F0502020204030204" pitchFamily="34" charset="0"/>
                <a:cs typeface="Times New Roman" panose="02020603050405020304" pitchFamily="18" charset="0"/>
              </a:rPr>
              <a:t>“prayer.”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It is a vital part of a Christian’s life, and is commanded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“pray without ceasing” (1 Thessalonians 5:17)</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Timothy 2:1-4, 8</a:t>
            </a:r>
            <a:r>
              <a:rPr lang="en-US" dirty="0">
                <a:latin typeface="Calibri" panose="020F0502020204030204" pitchFamily="34" charset="0"/>
                <a:ea typeface="Calibri" panose="020F0502020204030204" pitchFamily="34" charset="0"/>
                <a:cs typeface="Times New Roman" panose="02020603050405020304" pitchFamily="18" charset="0"/>
              </a:rPr>
              <a:t> – This is something we do together in the assembly.</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Assembly implied by “men” – </a:t>
            </a:r>
            <a:r>
              <a:rPr lang="en-US" i="1" dirty="0" err="1">
                <a:latin typeface="Calibri" panose="020F0502020204030204" pitchFamily="34" charset="0"/>
                <a:ea typeface="Calibri" panose="020F0502020204030204" pitchFamily="34" charset="0"/>
                <a:cs typeface="Times New Roman" panose="02020603050405020304" pitchFamily="18" charset="0"/>
              </a:rPr>
              <a:t>anēr</a:t>
            </a:r>
            <a:r>
              <a:rPr lang="en-US" dirty="0">
                <a:latin typeface="Calibri" panose="020F0502020204030204" pitchFamily="34" charset="0"/>
                <a:ea typeface="Calibri" panose="020F0502020204030204" pitchFamily="34" charset="0"/>
                <a:cs typeface="Times New Roman" panose="02020603050405020304" pitchFamily="18" charset="0"/>
              </a:rPr>
              <a:t> – man; male.</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In same context women are silent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12),</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because they are not permitted to speak in the assembly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Corinthians 14:34</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Lord’s church is marked by the consistency in prayer.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Benevolence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2:44-45</a:t>
            </a:r>
            <a:r>
              <a:rPr lang="en-US" dirty="0">
                <a:latin typeface="Calibri" panose="020F0502020204030204" pitchFamily="34" charset="0"/>
                <a:ea typeface="Calibri" panose="020F0502020204030204" pitchFamily="34" charset="0"/>
                <a:cs typeface="Times New Roman" panose="02020603050405020304" pitchFamily="18" charset="0"/>
              </a:rPr>
              <a:t> – The commonality possessed by Christians in Christ as members of His church leads them to a care and affinity for each other.</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This leads to us doing something for one another when we are in need.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This was commanded by Paul. It is done every first day of the week as we have been prospered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16:1-3</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Corinthians 9:7</a:t>
            </a:r>
            <a:r>
              <a:rPr lang="en-US" dirty="0">
                <a:latin typeface="Calibri" panose="020F0502020204030204" pitchFamily="34" charset="0"/>
                <a:ea typeface="Calibri" panose="020F0502020204030204" pitchFamily="34" charset="0"/>
                <a:cs typeface="Times New Roman" panose="02020603050405020304" pitchFamily="18" charset="0"/>
              </a:rPr>
              <a:t> – This was to be done in a cheerful manner. </a:t>
            </a:r>
          </a:p>
          <a:p>
            <a:pPr marL="1143000" marR="0" lvl="2" indent="-228600">
              <a:lnSpc>
                <a:spcPct val="107000"/>
              </a:lnSpc>
              <a:spcBef>
                <a:spcPts val="0"/>
              </a:spcBef>
              <a:spcAft>
                <a:spcPts val="0"/>
              </a:spcAft>
              <a:buFont typeface="+mj-lt"/>
              <a:buAutoNum type="romanLcPeriod"/>
            </a:pPr>
            <a:r>
              <a:rPr lang="en-US" b="1" i="1" dirty="0">
                <a:latin typeface="Calibri" panose="020F0502020204030204" pitchFamily="34" charset="0"/>
                <a:ea typeface="Calibri" panose="020F0502020204030204" pitchFamily="34" charset="0"/>
                <a:cs typeface="Times New Roman" panose="02020603050405020304" pitchFamily="18" charset="0"/>
              </a:rPr>
              <a:t>The Lord’s church is marked by consistent giving on the first day of the week as a matter of worship.</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It is also marked by the temper of spirit in giving, as well as the amount – as you have been prospered and purposed in your heart.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Any other way suggests that church is not the Lord’s.</a:t>
            </a:r>
          </a:p>
          <a:p>
            <a:pPr marL="342900" marR="0" lvl="0" indent="-342900">
              <a:lnSpc>
                <a:spcPct val="107000"/>
              </a:lnSpc>
              <a:spcBef>
                <a:spcPts val="0"/>
              </a:spcBef>
              <a:spcAft>
                <a:spcPts val="800"/>
              </a:spcAft>
              <a:buFont typeface="+mj-lt"/>
              <a:buAutoNum type="romanUcPeriod"/>
            </a:pPr>
            <a:r>
              <a:rPr lang="en-US" b="1" dirty="0">
                <a:latin typeface="Calibri" panose="020F0502020204030204" pitchFamily="34" charset="0"/>
                <a:ea typeface="Calibri" panose="020F0502020204030204" pitchFamily="34" charset="0"/>
                <a:cs typeface="Times New Roman" panose="02020603050405020304" pitchFamily="18" charset="0"/>
              </a:rPr>
              <a:t>Are you a member of the one church described by the Holy Spirit?</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95FA9F32-8EF4-4D95-A240-ACC5CA738E65}" type="slidenum">
              <a:rPr lang="en-US" smtClean="0"/>
              <a:t>4</a:t>
            </a:fld>
            <a:endParaRPr lang="en-US"/>
          </a:p>
        </p:txBody>
      </p:sp>
    </p:spTree>
    <p:extLst>
      <p:ext uri="{BB962C8B-B14F-4D97-AF65-F5344CB8AC3E}">
        <p14:creationId xmlns:p14="http://schemas.microsoft.com/office/powerpoint/2010/main" val="2194578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800"/>
              </a:spcAft>
              <a:buFont typeface="+mj-lt"/>
              <a:buAutoNum type="romanUcPeriod"/>
            </a:pPr>
            <a:r>
              <a:rPr lang="en-US" b="1" dirty="0">
                <a:latin typeface="Calibri" panose="020F0502020204030204" pitchFamily="34" charset="0"/>
                <a:ea typeface="Calibri" panose="020F0502020204030204" pitchFamily="34" charset="0"/>
                <a:cs typeface="Times New Roman" panose="02020603050405020304" pitchFamily="18" charset="0"/>
              </a:rPr>
              <a:t>Are you a member of the one church described by the Holy Spirit?</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only church that was predestined to salvation is the Lord’s church.</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For this reason, it is important to understand without a doubt that you are a member of that church.</a:t>
            </a:r>
          </a:p>
          <a:p>
            <a:pPr marL="342900" marR="0" lvl="0" indent="-342900">
              <a:lnSpc>
                <a:spcPct val="107000"/>
              </a:lnSpc>
              <a:spcBef>
                <a:spcPts val="0"/>
              </a:spcBef>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If you wish to be, there is nothing restricting you except yourself. Will you come?</a:t>
            </a:r>
          </a:p>
          <a:p>
            <a:endParaRPr lang="en-US" dirty="0"/>
          </a:p>
        </p:txBody>
      </p:sp>
      <p:sp>
        <p:nvSpPr>
          <p:cNvPr id="4" name="Slide Number Placeholder 3"/>
          <p:cNvSpPr>
            <a:spLocks noGrp="1"/>
          </p:cNvSpPr>
          <p:nvPr>
            <p:ph type="sldNum" sz="quarter" idx="10"/>
          </p:nvPr>
        </p:nvSpPr>
        <p:spPr/>
        <p:txBody>
          <a:bodyPr/>
          <a:lstStyle/>
          <a:p>
            <a:fld id="{95FA9F32-8EF4-4D95-A240-ACC5CA738E65}" type="slidenum">
              <a:rPr lang="en-US" smtClean="0"/>
              <a:t>5</a:t>
            </a:fld>
            <a:endParaRPr lang="en-US"/>
          </a:p>
        </p:txBody>
      </p:sp>
    </p:spTree>
    <p:extLst>
      <p:ext uri="{BB962C8B-B14F-4D97-AF65-F5344CB8AC3E}">
        <p14:creationId xmlns:p14="http://schemas.microsoft.com/office/powerpoint/2010/main" val="3004112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3EA75A0-9E53-43A8-BF0A-E91503C579F0}" type="datetimeFigureOut">
              <a:rPr lang="en-US" smtClean="0"/>
              <a:t>7/10/2016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85048-B558-4892-AB1B-35C9A6E7583C}" type="slidenum">
              <a:rPr lang="en-US" smtClean="0"/>
              <a:t>‹#›</a:t>
            </a:fld>
            <a:endParaRPr lang="en-US"/>
          </a:p>
        </p:txBody>
      </p:sp>
    </p:spTree>
    <p:extLst>
      <p:ext uri="{BB962C8B-B14F-4D97-AF65-F5344CB8AC3E}">
        <p14:creationId xmlns:p14="http://schemas.microsoft.com/office/powerpoint/2010/main" val="949941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EA75A0-9E53-43A8-BF0A-E91503C579F0}" type="datetimeFigureOut">
              <a:rPr lang="en-US" smtClean="0"/>
              <a:t>7/10/2016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85048-B558-4892-AB1B-35C9A6E7583C}" type="slidenum">
              <a:rPr lang="en-US" smtClean="0"/>
              <a:t>‹#›</a:t>
            </a:fld>
            <a:endParaRPr lang="en-US"/>
          </a:p>
        </p:txBody>
      </p:sp>
    </p:spTree>
    <p:extLst>
      <p:ext uri="{BB962C8B-B14F-4D97-AF65-F5344CB8AC3E}">
        <p14:creationId xmlns:p14="http://schemas.microsoft.com/office/powerpoint/2010/main" val="6434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EA75A0-9E53-43A8-BF0A-E91503C579F0}" type="datetimeFigureOut">
              <a:rPr lang="en-US" smtClean="0"/>
              <a:t>7/10/2016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85048-B558-4892-AB1B-35C9A6E7583C}" type="slidenum">
              <a:rPr lang="en-US" smtClean="0"/>
              <a:t>‹#›</a:t>
            </a:fld>
            <a:endParaRPr lang="en-US"/>
          </a:p>
        </p:txBody>
      </p:sp>
    </p:spTree>
    <p:extLst>
      <p:ext uri="{BB962C8B-B14F-4D97-AF65-F5344CB8AC3E}">
        <p14:creationId xmlns:p14="http://schemas.microsoft.com/office/powerpoint/2010/main" val="1500105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EA75A0-9E53-43A8-BF0A-E91503C579F0}" type="datetimeFigureOut">
              <a:rPr lang="en-US" smtClean="0"/>
              <a:t>7/10/2016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85048-B558-4892-AB1B-35C9A6E7583C}" type="slidenum">
              <a:rPr lang="en-US" smtClean="0"/>
              <a:t>‹#›</a:t>
            </a:fld>
            <a:endParaRPr lang="en-US"/>
          </a:p>
        </p:txBody>
      </p:sp>
    </p:spTree>
    <p:extLst>
      <p:ext uri="{BB962C8B-B14F-4D97-AF65-F5344CB8AC3E}">
        <p14:creationId xmlns:p14="http://schemas.microsoft.com/office/powerpoint/2010/main" val="3163370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3EA75A0-9E53-43A8-BF0A-E91503C579F0}" type="datetimeFigureOut">
              <a:rPr lang="en-US" smtClean="0"/>
              <a:t>7/10/2016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85048-B558-4892-AB1B-35C9A6E7583C}" type="slidenum">
              <a:rPr lang="en-US" smtClean="0"/>
              <a:t>‹#›</a:t>
            </a:fld>
            <a:endParaRPr lang="en-US"/>
          </a:p>
        </p:txBody>
      </p:sp>
    </p:spTree>
    <p:extLst>
      <p:ext uri="{BB962C8B-B14F-4D97-AF65-F5344CB8AC3E}">
        <p14:creationId xmlns:p14="http://schemas.microsoft.com/office/powerpoint/2010/main" val="3765339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EA75A0-9E53-43A8-BF0A-E91503C579F0}" type="datetimeFigureOut">
              <a:rPr lang="en-US" smtClean="0"/>
              <a:t>7/10/2016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885048-B558-4892-AB1B-35C9A6E7583C}" type="slidenum">
              <a:rPr lang="en-US" smtClean="0"/>
              <a:t>‹#›</a:t>
            </a:fld>
            <a:endParaRPr lang="en-US"/>
          </a:p>
        </p:txBody>
      </p:sp>
    </p:spTree>
    <p:extLst>
      <p:ext uri="{BB962C8B-B14F-4D97-AF65-F5344CB8AC3E}">
        <p14:creationId xmlns:p14="http://schemas.microsoft.com/office/powerpoint/2010/main" val="2254924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3EA75A0-9E53-43A8-BF0A-E91503C579F0}" type="datetimeFigureOut">
              <a:rPr lang="en-US" smtClean="0"/>
              <a:t>7/10/2016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885048-B558-4892-AB1B-35C9A6E7583C}" type="slidenum">
              <a:rPr lang="en-US" smtClean="0"/>
              <a:t>‹#›</a:t>
            </a:fld>
            <a:endParaRPr lang="en-US"/>
          </a:p>
        </p:txBody>
      </p:sp>
    </p:spTree>
    <p:extLst>
      <p:ext uri="{BB962C8B-B14F-4D97-AF65-F5344CB8AC3E}">
        <p14:creationId xmlns:p14="http://schemas.microsoft.com/office/powerpoint/2010/main" val="13308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EA75A0-9E53-43A8-BF0A-E91503C579F0}" type="datetimeFigureOut">
              <a:rPr lang="en-US" smtClean="0"/>
              <a:t>7/10/2016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885048-B558-4892-AB1B-35C9A6E7583C}" type="slidenum">
              <a:rPr lang="en-US" smtClean="0"/>
              <a:t>‹#›</a:t>
            </a:fld>
            <a:endParaRPr lang="en-US"/>
          </a:p>
        </p:txBody>
      </p:sp>
    </p:spTree>
    <p:extLst>
      <p:ext uri="{BB962C8B-B14F-4D97-AF65-F5344CB8AC3E}">
        <p14:creationId xmlns:p14="http://schemas.microsoft.com/office/powerpoint/2010/main" val="2001576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EA75A0-9E53-43A8-BF0A-E91503C579F0}" type="datetimeFigureOut">
              <a:rPr lang="en-US" smtClean="0"/>
              <a:t>7/10/2016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885048-B558-4892-AB1B-35C9A6E7583C}" type="slidenum">
              <a:rPr lang="en-US" smtClean="0"/>
              <a:t>‹#›</a:t>
            </a:fld>
            <a:endParaRPr lang="en-US"/>
          </a:p>
        </p:txBody>
      </p:sp>
    </p:spTree>
    <p:extLst>
      <p:ext uri="{BB962C8B-B14F-4D97-AF65-F5344CB8AC3E}">
        <p14:creationId xmlns:p14="http://schemas.microsoft.com/office/powerpoint/2010/main" val="2513823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3EA75A0-9E53-43A8-BF0A-E91503C579F0}" type="datetimeFigureOut">
              <a:rPr lang="en-US" smtClean="0"/>
              <a:t>7/10/2016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885048-B558-4892-AB1B-35C9A6E7583C}" type="slidenum">
              <a:rPr lang="en-US" smtClean="0"/>
              <a:t>‹#›</a:t>
            </a:fld>
            <a:endParaRPr lang="en-US"/>
          </a:p>
        </p:txBody>
      </p:sp>
    </p:spTree>
    <p:extLst>
      <p:ext uri="{BB962C8B-B14F-4D97-AF65-F5344CB8AC3E}">
        <p14:creationId xmlns:p14="http://schemas.microsoft.com/office/powerpoint/2010/main" val="3643163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3EA75A0-9E53-43A8-BF0A-E91503C579F0}" type="datetimeFigureOut">
              <a:rPr lang="en-US" smtClean="0"/>
              <a:t>7/10/2016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885048-B558-4892-AB1B-35C9A6E7583C}" type="slidenum">
              <a:rPr lang="en-US" smtClean="0"/>
              <a:t>‹#›</a:t>
            </a:fld>
            <a:endParaRPr lang="en-US"/>
          </a:p>
        </p:txBody>
      </p:sp>
    </p:spTree>
    <p:extLst>
      <p:ext uri="{BB962C8B-B14F-4D97-AF65-F5344CB8AC3E}">
        <p14:creationId xmlns:p14="http://schemas.microsoft.com/office/powerpoint/2010/main" val="37393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EA75A0-9E53-43A8-BF0A-E91503C579F0}" type="datetimeFigureOut">
              <a:rPr lang="en-US" smtClean="0"/>
              <a:t>7/10/2016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885048-B558-4892-AB1B-35C9A6E7583C}" type="slidenum">
              <a:rPr lang="en-US" smtClean="0"/>
              <a:t>‹#›</a:t>
            </a:fld>
            <a:endParaRPr lang="en-US"/>
          </a:p>
        </p:txBody>
      </p:sp>
    </p:spTree>
    <p:extLst>
      <p:ext uri="{BB962C8B-B14F-4D97-AF65-F5344CB8AC3E}">
        <p14:creationId xmlns:p14="http://schemas.microsoft.com/office/powerpoint/2010/main" val="12761028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62686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51151" y="970683"/>
            <a:ext cx="2241698" cy="2235238"/>
          </a:xfrm>
          <a:prstGeom prst="rect">
            <a:avLst/>
          </a:prstGeom>
          <a:effectLst>
            <a:softEdge rad="419100"/>
          </a:effectLst>
        </p:spPr>
      </p:pic>
      <p:sp>
        <p:nvSpPr>
          <p:cNvPr id="2" name="Title 1"/>
          <p:cNvSpPr>
            <a:spLocks noGrp="1"/>
          </p:cNvSpPr>
          <p:nvPr>
            <p:ph type="ctrTitle"/>
          </p:nvPr>
        </p:nvSpPr>
        <p:spPr>
          <a:xfrm>
            <a:off x="685800" y="2321721"/>
            <a:ext cx="7772400" cy="2387600"/>
          </a:xfrm>
        </p:spPr>
        <p:txBody>
          <a:bodyPr>
            <a:normAutofit/>
          </a:bodyPr>
          <a:lstStyle/>
          <a:p>
            <a:r>
              <a:rPr lang="en-US" sz="6600" dirty="0">
                <a:latin typeface="Forte" panose="03060902040502070203" pitchFamily="66" charset="0"/>
              </a:rPr>
              <a:t>Marks of the Lord’s Church</a:t>
            </a:r>
          </a:p>
        </p:txBody>
      </p:sp>
      <p:sp>
        <p:nvSpPr>
          <p:cNvPr id="3" name="Subtitle 2"/>
          <p:cNvSpPr>
            <a:spLocks noGrp="1"/>
          </p:cNvSpPr>
          <p:nvPr>
            <p:ph type="subTitle" idx="1"/>
          </p:nvPr>
        </p:nvSpPr>
        <p:spPr>
          <a:xfrm>
            <a:off x="1143000" y="4709321"/>
            <a:ext cx="6858000" cy="1655762"/>
          </a:xfrm>
        </p:spPr>
        <p:txBody>
          <a:bodyPr>
            <a:normAutofit/>
          </a:bodyPr>
          <a:lstStyle/>
          <a:p>
            <a:r>
              <a:rPr lang="en-US" sz="3600" i="1" dirty="0"/>
              <a:t>Acts 2:40-45</a:t>
            </a:r>
          </a:p>
        </p:txBody>
      </p:sp>
    </p:spTree>
    <p:extLst>
      <p:ext uri="{BB962C8B-B14F-4D97-AF65-F5344CB8AC3E}">
        <p14:creationId xmlns:p14="http://schemas.microsoft.com/office/powerpoint/2010/main" val="21792608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7637" y="5221355"/>
            <a:ext cx="1428726" cy="1424609"/>
          </a:xfrm>
          <a:prstGeom prst="rect">
            <a:avLst/>
          </a:prstGeom>
          <a:effectLst>
            <a:softEdge rad="215900"/>
          </a:effectLst>
        </p:spPr>
      </p:pic>
      <p:sp>
        <p:nvSpPr>
          <p:cNvPr id="2" name="Title 1"/>
          <p:cNvSpPr>
            <a:spLocks noGrp="1"/>
          </p:cNvSpPr>
          <p:nvPr>
            <p:ph type="title"/>
          </p:nvPr>
        </p:nvSpPr>
        <p:spPr/>
        <p:txBody>
          <a:bodyPr>
            <a:noAutofit/>
          </a:bodyPr>
          <a:lstStyle/>
          <a:p>
            <a:pPr algn="ctr"/>
            <a:r>
              <a:rPr lang="en-US" sz="5000" dirty="0">
                <a:latin typeface="Forte" panose="03060902040502070203" pitchFamily="66" charset="0"/>
              </a:rPr>
              <a:t>Marks of the Lord’s Church</a:t>
            </a:r>
          </a:p>
        </p:txBody>
      </p:sp>
      <p:sp>
        <p:nvSpPr>
          <p:cNvPr id="3" name="Content Placeholder 2"/>
          <p:cNvSpPr>
            <a:spLocks noGrp="1"/>
          </p:cNvSpPr>
          <p:nvPr>
            <p:ph idx="1"/>
          </p:nvPr>
        </p:nvSpPr>
        <p:spPr/>
        <p:txBody>
          <a:bodyPr/>
          <a:lstStyle/>
          <a:p>
            <a:pPr marL="0" indent="0" algn="ctr">
              <a:buNone/>
            </a:pPr>
            <a:r>
              <a:rPr lang="en-US" sz="3600" b="1" dirty="0"/>
              <a:t>Entry</a:t>
            </a:r>
          </a:p>
          <a:p>
            <a:pPr marL="0" indent="0" algn="ctr">
              <a:buNone/>
            </a:pPr>
            <a:r>
              <a:rPr lang="en-US" i="1" dirty="0"/>
              <a:t>Acts 2:47b; v. 37-38; Matthew 26:28</a:t>
            </a:r>
          </a:p>
          <a:p>
            <a:pPr marL="0" indent="0" algn="ctr">
              <a:buNone/>
            </a:pPr>
            <a:r>
              <a:rPr lang="en-US" sz="3600" b="1" dirty="0"/>
              <a:t>Activity</a:t>
            </a:r>
          </a:p>
          <a:p>
            <a:pPr marL="0" indent="0" algn="ctr">
              <a:buNone/>
            </a:pPr>
            <a:r>
              <a:rPr lang="en-US" b="1" dirty="0"/>
              <a:t>Apostles’ Doctrine </a:t>
            </a:r>
            <a:r>
              <a:rPr lang="en-US" dirty="0"/>
              <a:t>– </a:t>
            </a:r>
            <a:r>
              <a:rPr lang="en-US" i="1" dirty="0"/>
              <a:t>Matthew 28:18-20; 2 John 9</a:t>
            </a:r>
          </a:p>
          <a:p>
            <a:pPr marL="0" indent="0" algn="ctr">
              <a:buNone/>
            </a:pPr>
            <a:r>
              <a:rPr lang="en-US" b="1" dirty="0"/>
              <a:t>Fellowship</a:t>
            </a:r>
            <a:r>
              <a:rPr lang="en-US" dirty="0"/>
              <a:t> – </a:t>
            </a:r>
            <a:r>
              <a:rPr lang="en-US" i="1" dirty="0"/>
              <a:t>Acts 2:5, 9-11, 36-37; Ephesians 4:4-6</a:t>
            </a:r>
          </a:p>
          <a:p>
            <a:pPr marL="0" indent="0" algn="ctr">
              <a:buNone/>
            </a:pPr>
            <a:r>
              <a:rPr lang="en-US" b="1" dirty="0"/>
              <a:t>Breaking of Bread </a:t>
            </a:r>
            <a:r>
              <a:rPr lang="en-US" dirty="0"/>
              <a:t>– </a:t>
            </a:r>
            <a:r>
              <a:rPr lang="en-US" i="1" dirty="0"/>
              <a:t>Acts 20:7; Matthew 26:26-29</a:t>
            </a:r>
          </a:p>
        </p:txBody>
      </p:sp>
    </p:spTree>
    <p:extLst>
      <p:ext uri="{BB962C8B-B14F-4D97-AF65-F5344CB8AC3E}">
        <p14:creationId xmlns:p14="http://schemas.microsoft.com/office/powerpoint/2010/main" val="4285570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7637" y="5221355"/>
            <a:ext cx="1428726" cy="1424609"/>
          </a:xfrm>
          <a:prstGeom prst="rect">
            <a:avLst/>
          </a:prstGeom>
          <a:effectLst>
            <a:softEdge rad="215900"/>
          </a:effectLst>
        </p:spPr>
      </p:pic>
      <p:sp>
        <p:nvSpPr>
          <p:cNvPr id="2" name="Title 1"/>
          <p:cNvSpPr>
            <a:spLocks noGrp="1"/>
          </p:cNvSpPr>
          <p:nvPr>
            <p:ph type="title"/>
          </p:nvPr>
        </p:nvSpPr>
        <p:spPr/>
        <p:txBody>
          <a:bodyPr>
            <a:noAutofit/>
          </a:bodyPr>
          <a:lstStyle/>
          <a:p>
            <a:pPr algn="ctr"/>
            <a:r>
              <a:rPr lang="en-US" sz="5000" dirty="0">
                <a:latin typeface="Forte" panose="03060902040502070203" pitchFamily="66" charset="0"/>
              </a:rPr>
              <a:t>Marks of the Lord’s Church</a:t>
            </a:r>
          </a:p>
        </p:txBody>
      </p:sp>
      <p:sp>
        <p:nvSpPr>
          <p:cNvPr id="3" name="Content Placeholder 2"/>
          <p:cNvSpPr>
            <a:spLocks noGrp="1"/>
          </p:cNvSpPr>
          <p:nvPr>
            <p:ph idx="1"/>
          </p:nvPr>
        </p:nvSpPr>
        <p:spPr/>
        <p:txBody>
          <a:bodyPr/>
          <a:lstStyle/>
          <a:p>
            <a:pPr marL="0" indent="0" algn="ctr">
              <a:buNone/>
            </a:pPr>
            <a:r>
              <a:rPr lang="en-US" sz="3600" b="1" dirty="0"/>
              <a:t>Entry</a:t>
            </a:r>
          </a:p>
          <a:p>
            <a:pPr marL="0" indent="0" algn="ctr">
              <a:buNone/>
            </a:pPr>
            <a:r>
              <a:rPr lang="en-US" i="1" dirty="0"/>
              <a:t>Acts 2:47b</a:t>
            </a:r>
            <a:r>
              <a:rPr lang="en-US" i="1"/>
              <a:t>; v. </a:t>
            </a:r>
            <a:r>
              <a:rPr lang="en-US" i="1" dirty="0"/>
              <a:t>37-38; Matthew 26:28</a:t>
            </a:r>
          </a:p>
          <a:p>
            <a:pPr marL="0" indent="0" algn="ctr">
              <a:buNone/>
            </a:pPr>
            <a:r>
              <a:rPr lang="en-US" sz="3600" b="1" dirty="0"/>
              <a:t>Activity</a:t>
            </a:r>
          </a:p>
          <a:p>
            <a:pPr marL="0" indent="0" algn="ctr">
              <a:buNone/>
            </a:pPr>
            <a:r>
              <a:rPr lang="en-US" b="1" dirty="0"/>
              <a:t>Prayers</a:t>
            </a:r>
            <a:r>
              <a:rPr lang="en-US" dirty="0"/>
              <a:t> – </a:t>
            </a:r>
            <a:r>
              <a:rPr lang="en-US" i="1" dirty="0"/>
              <a:t>1 Timothy 2:1-4, 8</a:t>
            </a:r>
          </a:p>
          <a:p>
            <a:pPr marL="0" indent="0" algn="ctr">
              <a:buNone/>
            </a:pPr>
            <a:r>
              <a:rPr lang="en-US" b="1" dirty="0"/>
              <a:t>Benevolence</a:t>
            </a:r>
            <a:r>
              <a:rPr lang="en-US" dirty="0"/>
              <a:t> – </a:t>
            </a:r>
            <a:r>
              <a:rPr lang="en-US" i="1" dirty="0"/>
              <a:t>Acts 2:44-45; 1 Corinthians 16:1-3</a:t>
            </a:r>
          </a:p>
        </p:txBody>
      </p:sp>
    </p:spTree>
    <p:extLst>
      <p:ext uri="{BB962C8B-B14F-4D97-AF65-F5344CB8AC3E}">
        <p14:creationId xmlns:p14="http://schemas.microsoft.com/office/powerpoint/2010/main" val="2473355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51151" y="970683"/>
            <a:ext cx="2241698" cy="2235238"/>
          </a:xfrm>
          <a:prstGeom prst="rect">
            <a:avLst/>
          </a:prstGeom>
          <a:effectLst>
            <a:softEdge rad="419100"/>
          </a:effectLst>
        </p:spPr>
      </p:pic>
      <p:sp>
        <p:nvSpPr>
          <p:cNvPr id="2" name="Title 1"/>
          <p:cNvSpPr>
            <a:spLocks noGrp="1"/>
          </p:cNvSpPr>
          <p:nvPr>
            <p:ph type="ctrTitle"/>
          </p:nvPr>
        </p:nvSpPr>
        <p:spPr>
          <a:xfrm>
            <a:off x="685800" y="2321721"/>
            <a:ext cx="7772400" cy="2387600"/>
          </a:xfrm>
        </p:spPr>
        <p:txBody>
          <a:bodyPr>
            <a:normAutofit/>
          </a:bodyPr>
          <a:lstStyle/>
          <a:p>
            <a:r>
              <a:rPr lang="en-US" sz="6600" dirty="0">
                <a:latin typeface="Forte" panose="03060902040502070203" pitchFamily="66" charset="0"/>
              </a:rPr>
              <a:t>Marks of the Lord’s Church</a:t>
            </a:r>
          </a:p>
        </p:txBody>
      </p:sp>
      <p:sp>
        <p:nvSpPr>
          <p:cNvPr id="3" name="Subtitle 2"/>
          <p:cNvSpPr>
            <a:spLocks noGrp="1"/>
          </p:cNvSpPr>
          <p:nvPr>
            <p:ph type="subTitle" idx="1"/>
          </p:nvPr>
        </p:nvSpPr>
        <p:spPr>
          <a:xfrm>
            <a:off x="1143000" y="4709321"/>
            <a:ext cx="6858000" cy="1655762"/>
          </a:xfrm>
        </p:spPr>
        <p:txBody>
          <a:bodyPr>
            <a:normAutofit/>
          </a:bodyPr>
          <a:lstStyle/>
          <a:p>
            <a:r>
              <a:rPr lang="en-US" sz="3600" i="1" dirty="0"/>
              <a:t>Are you a member?</a:t>
            </a:r>
          </a:p>
        </p:txBody>
      </p:sp>
    </p:spTree>
    <p:extLst>
      <p:ext uri="{BB962C8B-B14F-4D97-AF65-F5344CB8AC3E}">
        <p14:creationId xmlns:p14="http://schemas.microsoft.com/office/powerpoint/2010/main" val="361685990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TotalTime>
  <Words>1676</Words>
  <Application>Microsoft Office PowerPoint</Application>
  <PresentationFormat>On-screen Show (4:3)</PresentationFormat>
  <Paragraphs>109</Paragraphs>
  <Slides>5</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Forte</vt:lpstr>
      <vt:lpstr>Times New Roman</vt:lpstr>
      <vt:lpstr>Wingdings</vt:lpstr>
      <vt:lpstr>Office Theme</vt:lpstr>
      <vt:lpstr>PowerPoint Presentation</vt:lpstr>
      <vt:lpstr>Marks of the Lord’s Church</vt:lpstr>
      <vt:lpstr>Marks of the Lord’s Church</vt:lpstr>
      <vt:lpstr>Marks of the Lord’s Church</vt:lpstr>
      <vt:lpstr>Marks of the Lord’s Church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Marks of the Lord’s Church</dc:title>
  <dc:creator>Jeremiah Cox</dc:creator>
  <cp:lastModifiedBy>Jeremiah Cox</cp:lastModifiedBy>
  <cp:revision>8</cp:revision>
  <dcterms:created xsi:type="dcterms:W3CDTF">2016-07-09T20:34:30Z</dcterms:created>
  <dcterms:modified xsi:type="dcterms:W3CDTF">2016-07-10T12:51:40Z</dcterms:modified>
</cp:coreProperties>
</file>