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61" r:id="rId2"/>
    <p:sldId id="256" r:id="rId3"/>
    <p:sldId id="257" r:id="rId4"/>
    <p:sldId id="258" r:id="rId5"/>
    <p:sldId id="259" r:id="rId6"/>
    <p:sldId id="260"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1350" y="72"/>
      </p:cViewPr>
      <p:guideLst/>
    </p:cSldViewPr>
  </p:slideViewPr>
  <p:notesTextViewPr>
    <p:cViewPr>
      <p:scale>
        <a:sx n="3" d="2"/>
        <a:sy n="3" d="2"/>
      </p:scale>
      <p:origin x="0" y="0"/>
    </p:cViewPr>
  </p:notesTextViewPr>
  <p:notesViewPr>
    <p:cSldViewPr snapToGrid="0">
      <p:cViewPr varScale="1">
        <p:scale>
          <a:sx n="55" d="100"/>
          <a:sy n="55" d="100"/>
        </p:scale>
        <p:origin x="2880"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F65CA4D-634B-4C86-8358-AC69FB481E68}" type="datetimeFigureOut">
              <a:rPr lang="en-US" smtClean="0"/>
              <a:t>7/10/2016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3DC50F-3E64-4C55-9D9F-0895D32ABCF8}" type="slidenum">
              <a:rPr lang="en-US" smtClean="0"/>
              <a:t>‹#›</a:t>
            </a:fld>
            <a:endParaRPr lang="en-US"/>
          </a:p>
        </p:txBody>
      </p:sp>
    </p:spTree>
    <p:extLst>
      <p:ext uri="{BB962C8B-B14F-4D97-AF65-F5344CB8AC3E}">
        <p14:creationId xmlns:p14="http://schemas.microsoft.com/office/powerpoint/2010/main" val="23660327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C3DC50F-3E64-4C55-9D9F-0895D32ABCF8}" type="slidenum">
              <a:rPr lang="en-US" smtClean="0"/>
              <a:t>1</a:t>
            </a:fld>
            <a:endParaRPr lang="en-US"/>
          </a:p>
        </p:txBody>
      </p:sp>
    </p:spTree>
    <p:extLst>
      <p:ext uri="{BB962C8B-B14F-4D97-AF65-F5344CB8AC3E}">
        <p14:creationId xmlns:p14="http://schemas.microsoft.com/office/powerpoint/2010/main" val="7117001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The Reality of Satan</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i="1" dirty="0">
                <a:latin typeface="Calibri" panose="020F0502020204030204" pitchFamily="34" charset="0"/>
                <a:ea typeface="Calibri" panose="020F0502020204030204" pitchFamily="34" charset="0"/>
                <a:cs typeface="Times New Roman" panose="02020603050405020304" pitchFamily="18" charset="0"/>
              </a:rPr>
              <a:t>How real is Satan to you? – Revelation 12:7-12</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Introduction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Some believe in God, but not the Devil. Some don’t believe in either. Some believe in the Devil, but do not take him seriously, or do not know how he works, and therefore cannot combat him. How real is Satan to you?</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Satan is real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Revelation 12:7-12</a:t>
            </a:r>
            <a:r>
              <a:rPr lang="en-US" dirty="0">
                <a:latin typeface="Calibri" panose="020F0502020204030204" pitchFamily="34" charset="0"/>
                <a:ea typeface="Calibri" panose="020F0502020204030204" pitchFamily="34" charset="0"/>
                <a:cs typeface="Times New Roman" panose="02020603050405020304" pitchFamily="18" charset="0"/>
              </a:rPr>
              <a:t> (A scene of heavenly warfare – symbolic.)</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7-9</a:t>
            </a:r>
            <a:r>
              <a:rPr lang="en-US" dirty="0">
                <a:latin typeface="Calibri" panose="020F0502020204030204" pitchFamily="34" charset="0"/>
                <a:ea typeface="Calibri" panose="020F0502020204030204" pitchFamily="34" charset="0"/>
                <a:cs typeface="Times New Roman" panose="02020603050405020304" pitchFamily="18" charset="0"/>
              </a:rPr>
              <a:t> – The struggle between righteousness and evil points to the cross, and resurrection. (Jesus overcame death, thus defeating Satan.)</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10-11</a:t>
            </a:r>
            <a:r>
              <a:rPr lang="en-US" dirty="0">
                <a:latin typeface="Calibri" panose="020F0502020204030204" pitchFamily="34" charset="0"/>
                <a:ea typeface="Calibri" panose="020F0502020204030204" pitchFamily="34" charset="0"/>
                <a:cs typeface="Times New Roman" panose="02020603050405020304" pitchFamily="18" charset="0"/>
              </a:rPr>
              <a:t> – Those who struggled and suffered at the hands of Satan overcame by obeying the gospel, and accessing the grace of God, and living faithfully.</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12</a:t>
            </a:r>
            <a:r>
              <a:rPr lang="en-US" dirty="0">
                <a:latin typeface="Calibri" panose="020F0502020204030204" pitchFamily="34" charset="0"/>
                <a:ea typeface="Calibri" panose="020F0502020204030204" pitchFamily="34" charset="0"/>
                <a:cs typeface="Times New Roman" panose="02020603050405020304" pitchFamily="18" charset="0"/>
              </a:rPr>
              <a:t> – Those who remain on earth must understand Satan is fighting to overcome them. He is directing all his energy toward Christ’s church while he still has time.</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This is symbolic. Christ died on the cross and rose from the dead, and thus prevailed against Satan. Those who obey Christ will as well, but Satan won’t stop attempting to deceive us, and cause us to follow him instead. </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Devil – </a:t>
            </a:r>
            <a:r>
              <a:rPr lang="en-US" b="1" i="1" dirty="0" err="1">
                <a:latin typeface="Calibri" panose="020F0502020204030204" pitchFamily="34" charset="0"/>
                <a:ea typeface="Calibri" panose="020F0502020204030204" pitchFamily="34" charset="0"/>
                <a:cs typeface="Times New Roman" panose="02020603050405020304" pitchFamily="18" charset="0"/>
              </a:rPr>
              <a:t>diabolos</a:t>
            </a:r>
            <a:r>
              <a:rPr lang="en-US" b="1" dirty="0">
                <a:latin typeface="Calibri" panose="020F0502020204030204" pitchFamily="34" charset="0"/>
                <a:ea typeface="Calibri" panose="020F0502020204030204" pitchFamily="34" charset="0"/>
                <a:cs typeface="Times New Roman" panose="02020603050405020304" pitchFamily="18" charset="0"/>
              </a:rPr>
              <a:t> – accuser, slanderer</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Satan – </a:t>
            </a:r>
            <a:r>
              <a:rPr lang="en-US" b="1" i="1" dirty="0" err="1">
                <a:latin typeface="Calibri" panose="020F0502020204030204" pitchFamily="34" charset="0"/>
                <a:ea typeface="Calibri" panose="020F0502020204030204" pitchFamily="34" charset="0"/>
                <a:cs typeface="Times New Roman" panose="02020603050405020304" pitchFamily="18" charset="0"/>
              </a:rPr>
              <a:t>satanas</a:t>
            </a:r>
            <a:r>
              <a:rPr lang="en-US" b="1" dirty="0">
                <a:latin typeface="Calibri" panose="020F0502020204030204" pitchFamily="34" charset="0"/>
                <a:ea typeface="Calibri" panose="020F0502020204030204" pitchFamily="34" charset="0"/>
                <a:cs typeface="Times New Roman" panose="02020603050405020304" pitchFamily="18" charset="0"/>
              </a:rPr>
              <a:t> – adversary</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Serpent of old – reference to the garden of Eden. (Deceiver.)</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Many other names: </a:t>
            </a:r>
            <a:r>
              <a:rPr lang="en-US" b="1" dirty="0">
                <a:latin typeface="Calibri" panose="020F0502020204030204" pitchFamily="34" charset="0"/>
                <a:ea typeface="Calibri" panose="020F0502020204030204" pitchFamily="34" charset="0"/>
                <a:cs typeface="Times New Roman" panose="02020603050405020304" pitchFamily="18" charset="0"/>
              </a:rPr>
              <a:t>Accuser </a:t>
            </a:r>
            <a:r>
              <a:rPr lang="en-US" dirty="0">
                <a:latin typeface="Calibri" panose="020F0502020204030204" pitchFamily="34" charset="0"/>
                <a:ea typeface="Calibri" panose="020F0502020204030204" pitchFamily="34" charset="0"/>
                <a:cs typeface="Times New Roman" panose="02020603050405020304" pitchFamily="18" charset="0"/>
              </a:rPr>
              <a:t>(Revelation 12:10); </a:t>
            </a:r>
            <a:r>
              <a:rPr lang="en-US" b="1" dirty="0">
                <a:latin typeface="Calibri" panose="020F0502020204030204" pitchFamily="34" charset="0"/>
                <a:ea typeface="Calibri" panose="020F0502020204030204" pitchFamily="34" charset="0"/>
                <a:cs typeface="Times New Roman" panose="02020603050405020304" pitchFamily="18" charset="0"/>
              </a:rPr>
              <a:t>Beelzebub </a:t>
            </a:r>
            <a:r>
              <a:rPr lang="en-US" dirty="0">
                <a:latin typeface="Calibri" panose="020F0502020204030204" pitchFamily="34" charset="0"/>
                <a:ea typeface="Calibri" panose="020F0502020204030204" pitchFamily="34" charset="0"/>
                <a:cs typeface="Times New Roman" panose="02020603050405020304" pitchFamily="18" charset="0"/>
              </a:rPr>
              <a:t>(Matthew 12:24); </a:t>
            </a:r>
            <a:r>
              <a:rPr lang="en-US" b="1" dirty="0">
                <a:latin typeface="Calibri" panose="020F0502020204030204" pitchFamily="34" charset="0"/>
                <a:ea typeface="Calibri" panose="020F0502020204030204" pitchFamily="34" charset="0"/>
                <a:cs typeface="Times New Roman" panose="02020603050405020304" pitchFamily="18" charset="0"/>
              </a:rPr>
              <a:t>the Enemy</a:t>
            </a:r>
            <a:r>
              <a:rPr lang="en-US" dirty="0">
                <a:latin typeface="Calibri" panose="020F0502020204030204" pitchFamily="34" charset="0"/>
                <a:ea typeface="Calibri" panose="020F0502020204030204" pitchFamily="34" charset="0"/>
                <a:cs typeface="Times New Roman" panose="02020603050405020304" pitchFamily="18" charset="0"/>
              </a:rPr>
              <a:t> (Matthew 13:39); </a:t>
            </a:r>
            <a:r>
              <a:rPr lang="en-US" b="1" dirty="0">
                <a:latin typeface="Calibri" panose="020F0502020204030204" pitchFamily="34" charset="0"/>
                <a:ea typeface="Calibri" panose="020F0502020204030204" pitchFamily="34" charset="0"/>
                <a:cs typeface="Times New Roman" panose="02020603050405020304" pitchFamily="18" charset="0"/>
              </a:rPr>
              <a:t>Evil One</a:t>
            </a:r>
            <a:r>
              <a:rPr lang="en-US" dirty="0">
                <a:latin typeface="Calibri" panose="020F0502020204030204" pitchFamily="34" charset="0"/>
                <a:ea typeface="Calibri" panose="020F0502020204030204" pitchFamily="34" charset="0"/>
                <a:cs typeface="Times New Roman" panose="02020603050405020304" pitchFamily="18" charset="0"/>
              </a:rPr>
              <a:t> (Matthew 13:19); </a:t>
            </a:r>
            <a:r>
              <a:rPr lang="en-US" b="1" dirty="0">
                <a:latin typeface="Calibri" panose="020F0502020204030204" pitchFamily="34" charset="0"/>
                <a:ea typeface="Calibri" panose="020F0502020204030204" pitchFamily="34" charset="0"/>
                <a:cs typeface="Times New Roman" panose="02020603050405020304" pitchFamily="18" charset="0"/>
              </a:rPr>
              <a:t>Belial</a:t>
            </a:r>
            <a:r>
              <a:rPr lang="en-US" dirty="0">
                <a:latin typeface="Calibri" panose="020F0502020204030204" pitchFamily="34" charset="0"/>
                <a:ea typeface="Calibri" panose="020F0502020204030204" pitchFamily="34" charset="0"/>
                <a:cs typeface="Times New Roman" panose="02020603050405020304" pitchFamily="18" charset="0"/>
              </a:rPr>
              <a:t> (2 Corinthians 6:15); </a:t>
            </a:r>
            <a:r>
              <a:rPr lang="en-US" b="1" dirty="0">
                <a:latin typeface="Calibri" panose="020F0502020204030204" pitchFamily="34" charset="0"/>
                <a:ea typeface="Calibri" panose="020F0502020204030204" pitchFamily="34" charset="0"/>
                <a:cs typeface="Times New Roman" panose="02020603050405020304" pitchFamily="18" charset="0"/>
              </a:rPr>
              <a:t>Father of lies</a:t>
            </a:r>
            <a:r>
              <a:rPr lang="en-US" dirty="0">
                <a:latin typeface="Calibri" panose="020F0502020204030204" pitchFamily="34" charset="0"/>
                <a:ea typeface="Calibri" panose="020F0502020204030204" pitchFamily="34" charset="0"/>
                <a:cs typeface="Times New Roman" panose="02020603050405020304" pitchFamily="18" charset="0"/>
              </a:rPr>
              <a:t> (John 8:44); </a:t>
            </a:r>
            <a:r>
              <a:rPr lang="en-US" b="1" dirty="0">
                <a:latin typeface="Calibri" panose="020F0502020204030204" pitchFamily="34" charset="0"/>
                <a:ea typeface="Calibri" panose="020F0502020204030204" pitchFamily="34" charset="0"/>
                <a:cs typeface="Times New Roman" panose="02020603050405020304" pitchFamily="18" charset="0"/>
              </a:rPr>
              <a:t>God of this world</a:t>
            </a:r>
            <a:r>
              <a:rPr lang="en-US" dirty="0">
                <a:latin typeface="Calibri" panose="020F0502020204030204" pitchFamily="34" charset="0"/>
                <a:ea typeface="Calibri" panose="020F0502020204030204" pitchFamily="34" charset="0"/>
                <a:cs typeface="Times New Roman" panose="02020603050405020304" pitchFamily="18" charset="0"/>
              </a:rPr>
              <a:t> (2 Corinthians 4:4); </a:t>
            </a:r>
            <a:r>
              <a:rPr lang="en-US" b="1" dirty="0">
                <a:latin typeface="Calibri" panose="020F0502020204030204" pitchFamily="34" charset="0"/>
                <a:ea typeface="Calibri" panose="020F0502020204030204" pitchFamily="34" charset="0"/>
                <a:cs typeface="Times New Roman" panose="02020603050405020304" pitchFamily="18" charset="0"/>
              </a:rPr>
              <a:t>Prince of the powers of the air </a:t>
            </a:r>
            <a:r>
              <a:rPr lang="en-US" dirty="0">
                <a:latin typeface="Calibri" panose="020F0502020204030204" pitchFamily="34" charset="0"/>
                <a:ea typeface="Calibri" panose="020F0502020204030204" pitchFamily="34" charset="0"/>
                <a:cs typeface="Times New Roman" panose="02020603050405020304" pitchFamily="18" charset="0"/>
              </a:rPr>
              <a:t>(Ephesians 2:2).</a:t>
            </a:r>
          </a:p>
          <a:p>
            <a:pPr marL="342900" marR="0" lvl="0" indent="-3429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Peter 5:8</a:t>
            </a:r>
            <a:r>
              <a:rPr lang="en-US" dirty="0">
                <a:latin typeface="Calibri" panose="020F0502020204030204" pitchFamily="34" charset="0"/>
                <a:ea typeface="Calibri" panose="020F0502020204030204" pitchFamily="34" charset="0"/>
                <a:cs typeface="Times New Roman" panose="02020603050405020304" pitchFamily="18" charset="0"/>
              </a:rPr>
              <a:t> – We are the prey the Devil stalks. He wants to rip us to shreds. We must watch for him.</a:t>
            </a:r>
          </a:p>
          <a:p>
            <a:pPr marL="342900" marR="0" lvl="0" indent="-342900">
              <a:lnSpc>
                <a:spcPct val="107000"/>
              </a:lnSpc>
              <a:spcBef>
                <a:spcPts val="0"/>
              </a:spcBef>
              <a:spcAft>
                <a:spcPts val="80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Satan is real. Until we understand that, he will continue to overcome us.</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2C3DC50F-3E64-4C55-9D9F-0895D32ABCF8}" type="slidenum">
              <a:rPr lang="en-US" smtClean="0"/>
              <a:t>2</a:t>
            </a:fld>
            <a:endParaRPr lang="en-US"/>
          </a:p>
        </p:txBody>
      </p:sp>
    </p:spTree>
    <p:extLst>
      <p:ext uri="{BB962C8B-B14F-4D97-AF65-F5344CB8AC3E}">
        <p14:creationId xmlns:p14="http://schemas.microsoft.com/office/powerpoint/2010/main" val="16965894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Satan Hates God and Man</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Satan Accuses God Before Man</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Genesis 3:4-5</a:t>
            </a:r>
            <a:r>
              <a:rPr lang="en-US" b="1" dirty="0">
                <a:latin typeface="Calibri" panose="020F0502020204030204" pitchFamily="34" charset="0"/>
                <a:ea typeface="Calibri" panose="020F0502020204030204" pitchFamily="34" charset="0"/>
                <a:cs typeface="Times New Roman" panose="02020603050405020304" pitchFamily="18" charset="0"/>
              </a:rPr>
              <a:t> </a:t>
            </a:r>
            <a:r>
              <a:rPr lang="en-US" dirty="0">
                <a:latin typeface="Calibri" panose="020F0502020204030204" pitchFamily="34" charset="0"/>
                <a:ea typeface="Calibri" panose="020F0502020204030204" pitchFamily="34" charset="0"/>
                <a:cs typeface="Times New Roman" panose="02020603050405020304" pitchFamily="18" charset="0"/>
              </a:rPr>
              <a:t>– He does not want God to bless us. He wants to destroy all goodness God bestows upon us.</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Revelation 12:4</a:t>
            </a:r>
            <a:r>
              <a:rPr lang="en-US" b="1" dirty="0">
                <a:latin typeface="Calibri" panose="020F0502020204030204" pitchFamily="34" charset="0"/>
                <a:ea typeface="Calibri" panose="020F0502020204030204" pitchFamily="34" charset="0"/>
                <a:cs typeface="Times New Roman" panose="02020603050405020304" pitchFamily="18" charset="0"/>
              </a:rPr>
              <a:t> </a:t>
            </a:r>
            <a:r>
              <a:rPr lang="en-US" dirty="0">
                <a:latin typeface="Calibri" panose="020F0502020204030204" pitchFamily="34" charset="0"/>
                <a:ea typeface="Calibri" panose="020F0502020204030204" pitchFamily="34" charset="0"/>
                <a:cs typeface="Times New Roman" panose="02020603050405020304" pitchFamily="18" charset="0"/>
              </a:rPr>
              <a:t>– He tries to stop God’s work (</a:t>
            </a:r>
            <a:r>
              <a:rPr lang="en-US" i="1" dirty="0">
                <a:latin typeface="Calibri" panose="020F0502020204030204" pitchFamily="34" charset="0"/>
                <a:ea typeface="Calibri" panose="020F0502020204030204" pitchFamily="34" charset="0"/>
                <a:cs typeface="Times New Roman" panose="02020603050405020304" pitchFamily="18" charset="0"/>
              </a:rPr>
              <a:t>by trying to kill Jesus – Herod’s order to kill male babies</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Matthew 4:1-10</a:t>
            </a:r>
            <a:r>
              <a:rPr lang="en-US" dirty="0">
                <a:latin typeface="Calibri" panose="020F0502020204030204" pitchFamily="34" charset="0"/>
                <a:ea typeface="Calibri" panose="020F0502020204030204" pitchFamily="34" charset="0"/>
                <a:cs typeface="Times New Roman" panose="02020603050405020304" pitchFamily="18" charset="0"/>
              </a:rPr>
              <a:t> – He tried to get Jesus to sin.</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He attempts to stop God’s blessings by trying to stop God’s will</a:t>
            </a:r>
            <a:r>
              <a:rPr lang="en-US" dirty="0">
                <a:latin typeface="Calibri" panose="020F0502020204030204" pitchFamily="34" charset="0"/>
                <a:ea typeface="Calibri" panose="020F0502020204030204" pitchFamily="34" charset="0"/>
                <a:cs typeface="Times New Roman" panose="02020603050405020304" pitchFamily="18" charset="0"/>
              </a:rPr>
              <a:t>.</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He does not want God’s blessings to rain upon us</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b="1" dirty="0">
                <a:latin typeface="Calibri" panose="020F0502020204030204" pitchFamily="34" charset="0"/>
                <a:ea typeface="Calibri" panose="020F0502020204030204" pitchFamily="34" charset="0"/>
                <a:cs typeface="Times New Roman" panose="02020603050405020304" pitchFamily="18" charset="0"/>
              </a:rPr>
              <a:t>Therefore, he accuses God before us of not really wanting the best for us – deception.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Satan Accuses Man Before God</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He lies about our faith and lives.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He wants us to fail, so as to be out of favor with God.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Job 1:6-12</a:t>
            </a:r>
            <a:r>
              <a:rPr lang="en-US" dirty="0">
                <a:latin typeface="Calibri" panose="020F0502020204030204" pitchFamily="34" charset="0"/>
                <a:ea typeface="Calibri" panose="020F0502020204030204" pitchFamily="34" charset="0"/>
                <a:cs typeface="Times New Roman" panose="02020603050405020304" pitchFamily="18" charset="0"/>
              </a:rPr>
              <a:t> – accused Job of having superficial faith which would fail when adversity came.</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Luke 22:31-32</a:t>
            </a:r>
            <a:r>
              <a:rPr lang="en-US" dirty="0">
                <a:latin typeface="Calibri" panose="020F0502020204030204" pitchFamily="34" charset="0"/>
                <a:ea typeface="Calibri" panose="020F0502020204030204" pitchFamily="34" charset="0"/>
                <a:cs typeface="Times New Roman" panose="02020603050405020304" pitchFamily="18" charset="0"/>
              </a:rPr>
              <a:t> – wished to cause Peter to deny his Lord.</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Satan Works On Christians</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Colossians 1:13</a:t>
            </a:r>
            <a:r>
              <a:rPr lang="en-US" dirty="0">
                <a:latin typeface="Calibri" panose="020F0502020204030204" pitchFamily="34" charset="0"/>
                <a:ea typeface="Calibri" panose="020F0502020204030204" pitchFamily="34" charset="0"/>
                <a:cs typeface="Times New Roman" panose="02020603050405020304" pitchFamily="18" charset="0"/>
              </a:rPr>
              <a:t> – Satan already has the world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“Power of darkness.”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Ephesians 2:2; 6:12</a:t>
            </a:r>
            <a:r>
              <a:rPr lang="en-US" dirty="0">
                <a:latin typeface="Calibri" panose="020F0502020204030204" pitchFamily="34" charset="0"/>
                <a:ea typeface="Calibri" panose="020F0502020204030204" pitchFamily="34" charset="0"/>
                <a:cs typeface="Times New Roman" panose="02020603050405020304" pitchFamily="18" charset="0"/>
              </a:rPr>
              <a:t> – He is the prince, and rules the darkness. He wrestles against Christians – He wants us, and will work until he gets us.</a:t>
            </a:r>
          </a:p>
          <a:p>
            <a:pPr marL="742950" marR="0" lvl="1" indent="-285750">
              <a:lnSpc>
                <a:spcPct val="107000"/>
              </a:lnSpc>
              <a:spcBef>
                <a:spcPts val="0"/>
              </a:spcBef>
              <a:spcAft>
                <a:spcPts val="0"/>
              </a:spcAft>
              <a:buFont typeface="+mj-lt"/>
              <a:buAutoNum type="alpha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“And the dragon was enraged with the woman, and he went to make war with the rest of her offspring, who keep the commandments of God and have the testimony of Jesus Christ”</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 (Revelation 12:17)</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Colossians 3:8-9</a:t>
            </a:r>
            <a:r>
              <a:rPr lang="en-US" dirty="0">
                <a:latin typeface="Calibri" panose="020F0502020204030204" pitchFamily="34" charset="0"/>
                <a:ea typeface="Calibri" panose="020F0502020204030204" pitchFamily="34" charset="0"/>
                <a:cs typeface="Times New Roman" panose="02020603050405020304" pitchFamily="18" charset="0"/>
              </a:rPr>
              <a:t> – His power is so great that he is able to turn us against each other.</a:t>
            </a:r>
          </a:p>
          <a:p>
            <a:pPr marL="1143000" marR="0" lvl="2" indent="-228600">
              <a:lnSpc>
                <a:spcPct val="107000"/>
              </a:lnSpc>
              <a:spcBef>
                <a:spcPts val="0"/>
              </a:spcBef>
              <a:spcAft>
                <a:spcPts val="80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We must be aware of the reality of Satan, and understand he is consistently working on us.</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2C3DC50F-3E64-4C55-9D9F-0895D32ABCF8}" type="slidenum">
              <a:rPr lang="en-US" smtClean="0"/>
              <a:t>3</a:t>
            </a:fld>
            <a:endParaRPr lang="en-US"/>
          </a:p>
        </p:txBody>
      </p:sp>
    </p:spTree>
    <p:extLst>
      <p:ext uri="{BB962C8B-B14F-4D97-AF65-F5344CB8AC3E}">
        <p14:creationId xmlns:p14="http://schemas.microsoft.com/office/powerpoint/2010/main" val="10767885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How does Satan work?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“we are not ignorant of his devices” (2 Corinthians 2:11).</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Through Enticements</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James 1:14</a:t>
            </a:r>
            <a:r>
              <a:rPr lang="en-US" dirty="0">
                <a:latin typeface="Calibri" panose="020F0502020204030204" pitchFamily="34" charset="0"/>
                <a:ea typeface="Calibri" panose="020F0502020204030204" pitchFamily="34" charset="0"/>
                <a:cs typeface="Times New Roman" panose="02020603050405020304" pitchFamily="18" charset="0"/>
              </a:rPr>
              <a:t> – The Devil lures us away. (</a:t>
            </a:r>
            <a:r>
              <a:rPr lang="en-US" b="1" dirty="0">
                <a:latin typeface="Calibri" panose="020F0502020204030204" pitchFamily="34" charset="0"/>
                <a:ea typeface="Calibri" panose="020F0502020204030204" pitchFamily="34" charset="0"/>
                <a:cs typeface="Times New Roman" panose="02020603050405020304" pitchFamily="18" charset="0"/>
              </a:rPr>
              <a:t>entice – </a:t>
            </a:r>
            <a:r>
              <a:rPr lang="en-US" b="1" i="1" dirty="0" err="1">
                <a:latin typeface="Calibri" panose="020F0502020204030204" pitchFamily="34" charset="0"/>
                <a:ea typeface="Calibri" panose="020F0502020204030204" pitchFamily="34" charset="0"/>
                <a:cs typeface="Times New Roman" panose="02020603050405020304" pitchFamily="18" charset="0"/>
              </a:rPr>
              <a:t>deleazo</a:t>
            </a:r>
            <a:r>
              <a:rPr lang="en-US" b="1" i="1" dirty="0">
                <a:latin typeface="Calibri" panose="020F0502020204030204" pitchFamily="34" charset="0"/>
                <a:ea typeface="Calibri" panose="020F0502020204030204" pitchFamily="34" charset="0"/>
                <a:cs typeface="Times New Roman" panose="02020603050405020304" pitchFamily="18" charset="0"/>
              </a:rPr>
              <a:t>̄</a:t>
            </a:r>
            <a:r>
              <a:rPr lang="en-US" b="1" dirty="0">
                <a:latin typeface="Calibri" panose="020F0502020204030204" pitchFamily="34" charset="0"/>
                <a:ea typeface="Calibri" panose="020F0502020204030204" pitchFamily="34" charset="0"/>
                <a:cs typeface="Times New Roman" panose="02020603050405020304" pitchFamily="18" charset="0"/>
              </a:rPr>
              <a:t> – to entrap, i.e. (figuratively) delude; to bait, to catch by bait</a:t>
            </a:r>
            <a:r>
              <a:rPr lang="en-US" dirty="0">
                <a:latin typeface="Calibri" panose="020F0502020204030204" pitchFamily="34" charset="0"/>
                <a:ea typeface="Calibri" panose="020F0502020204030204" pitchFamily="34" charset="0"/>
                <a:cs typeface="Times New Roman" panose="02020603050405020304" pitchFamily="18" charset="0"/>
              </a:rPr>
              <a:t>.)</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Isaiah 5:20</a:t>
            </a:r>
            <a:r>
              <a:rPr lang="en-US" dirty="0">
                <a:latin typeface="Calibri" panose="020F0502020204030204" pitchFamily="34" charset="0"/>
                <a:ea typeface="Calibri" panose="020F0502020204030204" pitchFamily="34" charset="0"/>
                <a:cs typeface="Times New Roman" panose="02020603050405020304" pitchFamily="18" charset="0"/>
              </a:rPr>
              <a:t> – He makes us think evil is good, and good is evil.</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John 8:44</a:t>
            </a:r>
            <a:r>
              <a:rPr lang="en-US" b="1" dirty="0">
                <a:latin typeface="Calibri" panose="020F0502020204030204" pitchFamily="34" charset="0"/>
                <a:ea typeface="Calibri" panose="020F0502020204030204" pitchFamily="34" charset="0"/>
                <a:cs typeface="Times New Roman" panose="02020603050405020304" pitchFamily="18" charset="0"/>
              </a:rPr>
              <a:t> </a:t>
            </a:r>
            <a:r>
              <a:rPr lang="en-US" dirty="0">
                <a:latin typeface="Calibri" panose="020F0502020204030204" pitchFamily="34" charset="0"/>
                <a:ea typeface="Calibri" panose="020F0502020204030204" pitchFamily="34" charset="0"/>
                <a:cs typeface="Times New Roman" panose="02020603050405020304" pitchFamily="18" charset="0"/>
              </a:rPr>
              <a:t>– We must understand worldliness as his desire, and that he lies about its goodness.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John 2:16</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i="1" dirty="0">
                <a:latin typeface="Calibri" panose="020F0502020204030204" pitchFamily="34" charset="0"/>
                <a:ea typeface="Calibri" panose="020F0502020204030204" pitchFamily="34" charset="0"/>
                <a:cs typeface="Times New Roman" panose="02020603050405020304" pitchFamily="18" charset="0"/>
              </a:rPr>
              <a:t>We must control our desires and avoid his enticements.)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On Our Minds</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Mark 7:18-23</a:t>
            </a:r>
            <a:r>
              <a:rPr lang="en-US" dirty="0">
                <a:latin typeface="Calibri" panose="020F0502020204030204" pitchFamily="34" charset="0"/>
                <a:ea typeface="Calibri" panose="020F0502020204030204" pitchFamily="34" charset="0"/>
                <a:cs typeface="Times New Roman" panose="02020603050405020304" pitchFamily="18" charset="0"/>
              </a:rPr>
              <a:t> – Satan plants thoughts in our minds that we might be defiled.</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John 13:2</a:t>
            </a:r>
            <a:r>
              <a:rPr lang="en-US" dirty="0">
                <a:latin typeface="Calibri" panose="020F0502020204030204" pitchFamily="34" charset="0"/>
                <a:ea typeface="Calibri" panose="020F0502020204030204" pitchFamily="34" charset="0"/>
                <a:cs typeface="Times New Roman" panose="02020603050405020304" pitchFamily="18" charset="0"/>
              </a:rPr>
              <a:t> – This is how Satan worked on Judas. He worked on his mind.</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Acts 5:3</a:t>
            </a:r>
            <a:r>
              <a:rPr lang="en-US" dirty="0">
                <a:latin typeface="Calibri" panose="020F0502020204030204" pitchFamily="34" charset="0"/>
                <a:ea typeface="Calibri" panose="020F0502020204030204" pitchFamily="34" charset="0"/>
                <a:cs typeface="Times New Roman" panose="02020603050405020304" pitchFamily="18" charset="0"/>
              </a:rPr>
              <a:t> – This is how Satan worked on Ananias and </a:t>
            </a:r>
            <a:r>
              <a:rPr lang="en-US" dirty="0" err="1">
                <a:latin typeface="Calibri" panose="020F0502020204030204" pitchFamily="34" charset="0"/>
                <a:ea typeface="Calibri" panose="020F0502020204030204" pitchFamily="34" charset="0"/>
                <a:cs typeface="Times New Roman" panose="02020603050405020304" pitchFamily="18" charset="0"/>
              </a:rPr>
              <a:t>Sapphira</a:t>
            </a:r>
            <a:r>
              <a:rPr lang="en-US" dirty="0">
                <a:latin typeface="Calibri" panose="020F0502020204030204" pitchFamily="34" charset="0"/>
                <a:ea typeface="Calibri" panose="020F0502020204030204" pitchFamily="34" charset="0"/>
                <a:cs typeface="Times New Roman" panose="02020603050405020304" pitchFamily="18" charset="0"/>
              </a:rPr>
              <a:t>.</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Philippians 4:8</a:t>
            </a:r>
            <a:r>
              <a:rPr lang="en-US" dirty="0">
                <a:latin typeface="Calibri" panose="020F0502020204030204" pitchFamily="34" charset="0"/>
                <a:ea typeface="Calibri" panose="020F0502020204030204" pitchFamily="34" charset="0"/>
                <a:cs typeface="Times New Roman" panose="02020603050405020304" pitchFamily="18" charset="0"/>
              </a:rPr>
              <a:t> – When we dwell on the opposites of these virtues, Satan is working on our minds.</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Through Other People</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Matthew 16:21-23</a:t>
            </a:r>
            <a:r>
              <a:rPr lang="en-US" dirty="0">
                <a:latin typeface="Calibri" panose="020F0502020204030204" pitchFamily="34" charset="0"/>
                <a:ea typeface="Calibri" panose="020F0502020204030204" pitchFamily="34" charset="0"/>
                <a:cs typeface="Times New Roman" panose="02020603050405020304" pitchFamily="18" charset="0"/>
              </a:rPr>
              <a:t> – He used Peter to set an occasion of possible stumbling before Jesus.</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Corinthians 15:33-34</a:t>
            </a:r>
            <a:r>
              <a:rPr lang="en-US" dirty="0">
                <a:latin typeface="Calibri" panose="020F0502020204030204" pitchFamily="34" charset="0"/>
                <a:ea typeface="Calibri" panose="020F0502020204030204" pitchFamily="34" charset="0"/>
                <a:cs typeface="Times New Roman" panose="02020603050405020304" pitchFamily="18" charset="0"/>
              </a:rPr>
              <a:t> – He uses men who are ignorant to spread false doctrine and corrupt the righteous.</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John 4:1</a:t>
            </a:r>
            <a:r>
              <a:rPr lang="en-US" dirty="0">
                <a:latin typeface="Calibri" panose="020F0502020204030204" pitchFamily="34" charset="0"/>
                <a:ea typeface="Calibri" panose="020F0502020204030204" pitchFamily="34" charset="0"/>
                <a:cs typeface="Times New Roman" panose="02020603050405020304" pitchFamily="18" charset="0"/>
              </a:rPr>
              <a:t> – We must be objective, and test these spirits.</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2 John 10-11</a:t>
            </a:r>
            <a:r>
              <a:rPr lang="en-US" dirty="0">
                <a:latin typeface="Calibri" panose="020F0502020204030204" pitchFamily="34" charset="0"/>
                <a:ea typeface="Calibri" panose="020F0502020204030204" pitchFamily="34" charset="0"/>
                <a:cs typeface="Times New Roman" panose="02020603050405020304" pitchFamily="18" charset="0"/>
              </a:rPr>
              <a:t> – If we do not, Satan wins.</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2 Corinthians 11:3, 13-15</a:t>
            </a:r>
            <a:r>
              <a:rPr lang="en-US" dirty="0">
                <a:latin typeface="Calibri" panose="020F0502020204030204" pitchFamily="34" charset="0"/>
                <a:ea typeface="Calibri" panose="020F0502020204030204" pitchFamily="34" charset="0"/>
                <a:cs typeface="Times New Roman" panose="02020603050405020304" pitchFamily="18" charset="0"/>
              </a:rPr>
              <a:t> – These men may appear right, but we must have the wisdom to tell the difference.</a:t>
            </a:r>
          </a:p>
          <a:p>
            <a:pPr marL="1143000" marR="0" lvl="2" indent="-228600">
              <a:lnSpc>
                <a:spcPct val="107000"/>
              </a:lnSpc>
              <a:spcBef>
                <a:spcPts val="0"/>
              </a:spcBef>
              <a:spcAft>
                <a:spcPts val="80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Satan is the great deceiver. He is effective in working through friends, family, feelings, etc. BE VIGILANT!</a:t>
            </a:r>
          </a:p>
          <a:p>
            <a:endParaRPr lang="en-US" dirty="0"/>
          </a:p>
        </p:txBody>
      </p:sp>
      <p:sp>
        <p:nvSpPr>
          <p:cNvPr id="4" name="Slide Number Placeholder 3"/>
          <p:cNvSpPr>
            <a:spLocks noGrp="1"/>
          </p:cNvSpPr>
          <p:nvPr>
            <p:ph type="sldNum" sz="quarter" idx="10"/>
          </p:nvPr>
        </p:nvSpPr>
        <p:spPr/>
        <p:txBody>
          <a:bodyPr/>
          <a:lstStyle/>
          <a:p>
            <a:fld id="{2C3DC50F-3E64-4C55-9D9F-0895D32ABCF8}" type="slidenum">
              <a:rPr lang="en-US" smtClean="0"/>
              <a:t>4</a:t>
            </a:fld>
            <a:endParaRPr lang="en-US"/>
          </a:p>
        </p:txBody>
      </p:sp>
    </p:spTree>
    <p:extLst>
      <p:ext uri="{BB962C8B-B14F-4D97-AF65-F5344CB8AC3E}">
        <p14:creationId xmlns:p14="http://schemas.microsoft.com/office/powerpoint/2010/main" val="14634384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How can we defeat Satan?</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Remember Satan is a Liar</a:t>
            </a:r>
          </a:p>
          <a:p>
            <a:pPr marL="742950" marR="0" lvl="1" indent="-285750">
              <a:lnSpc>
                <a:spcPct val="107000"/>
              </a:lnSpc>
              <a:spcBef>
                <a:spcPts val="0"/>
              </a:spcBef>
              <a:spcAft>
                <a:spcPts val="0"/>
              </a:spcAft>
              <a:buFont typeface="+mj-lt"/>
              <a:buAutoNum type="alpha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“When he speaks a lie, he speaks from his own resources, for he is a liar and the father of it” (John 8:44).</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His kingdom is founded upon lies. He does not want us to know the truth about sinful pleasures.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“passing pleasures of sin” (Hebrews 11:25)</a:t>
            </a:r>
            <a:r>
              <a:rPr lang="en-US" dirty="0">
                <a:latin typeface="Calibri" panose="020F0502020204030204" pitchFamily="34" charset="0"/>
                <a:ea typeface="Calibri" panose="020F0502020204030204" pitchFamily="34" charset="0"/>
                <a:cs typeface="Times New Roman" panose="02020603050405020304" pitchFamily="18" charset="0"/>
              </a:rPr>
              <a:t>.</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Know the Truth</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John 8:31-32</a:t>
            </a:r>
            <a:r>
              <a:rPr lang="en-US" dirty="0">
                <a:latin typeface="Calibri" panose="020F0502020204030204" pitchFamily="34" charset="0"/>
                <a:ea typeface="Calibri" panose="020F0502020204030204" pitchFamily="34" charset="0"/>
                <a:cs typeface="Times New Roman" panose="02020603050405020304" pitchFamily="18" charset="0"/>
              </a:rPr>
              <a:t> – Truth sets us free from the bondage we are under by following Satan’s lies about sin.</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2 Thessalonians 2:8-12</a:t>
            </a:r>
            <a:r>
              <a:rPr lang="en-US" dirty="0">
                <a:latin typeface="Calibri" panose="020F0502020204030204" pitchFamily="34" charset="0"/>
                <a:ea typeface="Calibri" panose="020F0502020204030204" pitchFamily="34" charset="0"/>
                <a:cs typeface="Times New Roman" panose="02020603050405020304" pitchFamily="18" charset="0"/>
              </a:rPr>
              <a:t> – We must embrace the truth, and live the truth. For the truth overcomes Satan.</a:t>
            </a:r>
          </a:p>
          <a:p>
            <a:pPr marL="742950" marR="0" lvl="1" indent="-285750">
              <a:lnSpc>
                <a:spcPct val="107000"/>
              </a:lnSpc>
              <a:spcBef>
                <a:spcPts val="0"/>
              </a:spcBef>
              <a:spcAft>
                <a:spcPts val="0"/>
              </a:spcAft>
              <a:buFont typeface="+mj-lt"/>
              <a:buAutoNum type="alpha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“Your word I have hidden in my heart, that I might not sin against You” (Psalm 119:11)</a:t>
            </a:r>
            <a:r>
              <a:rPr lang="en-US" dirty="0">
                <a:latin typeface="Calibri" panose="020F0502020204030204" pitchFamily="34" charset="0"/>
                <a:ea typeface="Calibri" panose="020F0502020204030204" pitchFamily="34" charset="0"/>
                <a:cs typeface="Times New Roman" panose="02020603050405020304" pitchFamily="18" charset="0"/>
              </a:rPr>
              <a:t>. – It is necessary to be so involved with God’s word that it is hidden in our heart. When deception comes, we know it to be a lie, because we have the truth.</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Resist Satan</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James 4:7</a:t>
            </a:r>
            <a:r>
              <a:rPr lang="en-US" dirty="0">
                <a:latin typeface="Calibri" panose="020F0502020204030204" pitchFamily="34" charset="0"/>
                <a:ea typeface="Calibri" panose="020F0502020204030204" pitchFamily="34" charset="0"/>
                <a:cs typeface="Times New Roman" panose="02020603050405020304" pitchFamily="18" charset="0"/>
              </a:rPr>
              <a:t> – If we obey God, and resist Satan, he will flee.</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Revelation 12:11</a:t>
            </a:r>
            <a:r>
              <a:rPr lang="en-US" dirty="0">
                <a:latin typeface="Calibri" panose="020F0502020204030204" pitchFamily="34" charset="0"/>
                <a:ea typeface="Calibri" panose="020F0502020204030204" pitchFamily="34" charset="0"/>
                <a:cs typeface="Times New Roman" panose="02020603050405020304" pitchFamily="18" charset="0"/>
              </a:rPr>
              <a:t> – We do this by loving God more than life, and obeying Him.</a:t>
            </a:r>
          </a:p>
          <a:p>
            <a:pPr marL="742950" marR="0" lvl="1" indent="-285750">
              <a:lnSpc>
                <a:spcPct val="107000"/>
              </a:lnSpc>
              <a:spcBef>
                <a:spcPts val="0"/>
              </a:spcBef>
              <a:spcAft>
                <a:spcPts val="80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Peter 5:8-9</a:t>
            </a:r>
            <a:r>
              <a:rPr lang="en-US" b="1" dirty="0">
                <a:latin typeface="Calibri" panose="020F0502020204030204" pitchFamily="34" charset="0"/>
                <a:ea typeface="Calibri" panose="020F0502020204030204" pitchFamily="34" charset="0"/>
                <a:cs typeface="Times New Roman" panose="02020603050405020304" pitchFamily="18" charset="0"/>
              </a:rPr>
              <a:t> </a:t>
            </a:r>
            <a:r>
              <a:rPr lang="en-US" dirty="0">
                <a:latin typeface="Calibri" panose="020F0502020204030204" pitchFamily="34" charset="0"/>
                <a:ea typeface="Calibri" panose="020F0502020204030204" pitchFamily="34" charset="0"/>
                <a:cs typeface="Times New Roman" panose="02020603050405020304" pitchFamily="18" charset="0"/>
              </a:rPr>
              <a:t>– We must be vigilant, and faithful, understanding the end of those who follow Satan, and the end of those who follow God.</a:t>
            </a:r>
          </a:p>
          <a:p>
            <a:endParaRPr lang="en-US" dirty="0"/>
          </a:p>
        </p:txBody>
      </p:sp>
      <p:sp>
        <p:nvSpPr>
          <p:cNvPr id="4" name="Slide Number Placeholder 3"/>
          <p:cNvSpPr>
            <a:spLocks noGrp="1"/>
          </p:cNvSpPr>
          <p:nvPr>
            <p:ph type="sldNum" sz="quarter" idx="10"/>
          </p:nvPr>
        </p:nvSpPr>
        <p:spPr/>
        <p:txBody>
          <a:bodyPr/>
          <a:lstStyle/>
          <a:p>
            <a:fld id="{2C3DC50F-3E64-4C55-9D9F-0895D32ABCF8}" type="slidenum">
              <a:rPr lang="en-US" smtClean="0"/>
              <a:t>5</a:t>
            </a:fld>
            <a:endParaRPr lang="en-US"/>
          </a:p>
        </p:txBody>
      </p:sp>
    </p:spTree>
    <p:extLst>
      <p:ext uri="{BB962C8B-B14F-4D97-AF65-F5344CB8AC3E}">
        <p14:creationId xmlns:p14="http://schemas.microsoft.com/office/powerpoint/2010/main" val="35486960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Conclusion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Satan is as real as God. We must understand this.</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He wants no good for us, but fully intends to sever our relationship with our Creator.</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We must understand his devices and combat them.</a:t>
            </a:r>
          </a:p>
          <a:p>
            <a:pPr marL="342900" marR="0" lvl="0" indent="-342900">
              <a:lnSpc>
                <a:spcPct val="107000"/>
              </a:lnSpc>
              <a:spcBef>
                <a:spcPts val="0"/>
              </a:spcBef>
              <a:spcAft>
                <a:spcPts val="80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We must have courage and faith, knowing that Jesus is greater than Satan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“You are of God, little children, and have overcome them, because He who is in you is greater than he who is in the world” (1 John 4:4)</a:t>
            </a:r>
            <a:r>
              <a:rPr lang="en-US" dirty="0">
                <a:latin typeface="Calibri" panose="020F0502020204030204" pitchFamily="34" charset="0"/>
                <a:ea typeface="Calibri" panose="020F0502020204030204" pitchFamily="34" charset="0"/>
                <a:cs typeface="Times New Roman" panose="02020603050405020304" pitchFamily="18" charset="0"/>
              </a:rPr>
              <a:t>.</a:t>
            </a:r>
          </a:p>
          <a:p>
            <a:endParaRPr lang="en-US" dirty="0"/>
          </a:p>
        </p:txBody>
      </p:sp>
      <p:sp>
        <p:nvSpPr>
          <p:cNvPr id="4" name="Slide Number Placeholder 3"/>
          <p:cNvSpPr>
            <a:spLocks noGrp="1"/>
          </p:cNvSpPr>
          <p:nvPr>
            <p:ph type="sldNum" sz="quarter" idx="10"/>
          </p:nvPr>
        </p:nvSpPr>
        <p:spPr/>
        <p:txBody>
          <a:bodyPr/>
          <a:lstStyle/>
          <a:p>
            <a:fld id="{2C3DC50F-3E64-4C55-9D9F-0895D32ABCF8}" type="slidenum">
              <a:rPr lang="en-US" smtClean="0"/>
              <a:t>6</a:t>
            </a:fld>
            <a:endParaRPr lang="en-US"/>
          </a:p>
        </p:txBody>
      </p:sp>
    </p:spTree>
    <p:extLst>
      <p:ext uri="{BB962C8B-B14F-4D97-AF65-F5344CB8AC3E}">
        <p14:creationId xmlns:p14="http://schemas.microsoft.com/office/powerpoint/2010/main" val="40512611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CAAC24D-6AF7-4D98-B022-4CC0E356DFCF}" type="datetimeFigureOut">
              <a:rPr lang="en-US" smtClean="0"/>
              <a:t>7/10/2016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CF14D5-DF95-4F28-95A6-23A249583D34}" type="slidenum">
              <a:rPr lang="en-US" smtClean="0"/>
              <a:t>‹#›</a:t>
            </a:fld>
            <a:endParaRPr lang="en-US"/>
          </a:p>
        </p:txBody>
      </p:sp>
    </p:spTree>
    <p:extLst>
      <p:ext uri="{BB962C8B-B14F-4D97-AF65-F5344CB8AC3E}">
        <p14:creationId xmlns:p14="http://schemas.microsoft.com/office/powerpoint/2010/main" val="19228732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CAAC24D-6AF7-4D98-B022-4CC0E356DFCF}" type="datetimeFigureOut">
              <a:rPr lang="en-US" smtClean="0"/>
              <a:t>7/10/2016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CF14D5-DF95-4F28-95A6-23A249583D34}" type="slidenum">
              <a:rPr lang="en-US" smtClean="0"/>
              <a:t>‹#›</a:t>
            </a:fld>
            <a:endParaRPr lang="en-US"/>
          </a:p>
        </p:txBody>
      </p:sp>
    </p:spTree>
    <p:extLst>
      <p:ext uri="{BB962C8B-B14F-4D97-AF65-F5344CB8AC3E}">
        <p14:creationId xmlns:p14="http://schemas.microsoft.com/office/powerpoint/2010/main" val="3905178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CAAC24D-6AF7-4D98-B022-4CC0E356DFCF}" type="datetimeFigureOut">
              <a:rPr lang="en-US" smtClean="0"/>
              <a:t>7/10/2016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CF14D5-DF95-4F28-95A6-23A249583D34}" type="slidenum">
              <a:rPr lang="en-US" smtClean="0"/>
              <a:t>‹#›</a:t>
            </a:fld>
            <a:endParaRPr lang="en-US"/>
          </a:p>
        </p:txBody>
      </p:sp>
    </p:spTree>
    <p:extLst>
      <p:ext uri="{BB962C8B-B14F-4D97-AF65-F5344CB8AC3E}">
        <p14:creationId xmlns:p14="http://schemas.microsoft.com/office/powerpoint/2010/main" val="25636857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CAAC24D-6AF7-4D98-B022-4CC0E356DFCF}" type="datetimeFigureOut">
              <a:rPr lang="en-US" smtClean="0"/>
              <a:t>7/10/2016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CF14D5-DF95-4F28-95A6-23A249583D34}" type="slidenum">
              <a:rPr lang="en-US" smtClean="0"/>
              <a:t>‹#›</a:t>
            </a:fld>
            <a:endParaRPr lang="en-US"/>
          </a:p>
        </p:txBody>
      </p:sp>
    </p:spTree>
    <p:extLst>
      <p:ext uri="{BB962C8B-B14F-4D97-AF65-F5344CB8AC3E}">
        <p14:creationId xmlns:p14="http://schemas.microsoft.com/office/powerpoint/2010/main" val="17439416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CAAC24D-6AF7-4D98-B022-4CC0E356DFCF}" type="datetimeFigureOut">
              <a:rPr lang="en-US" smtClean="0"/>
              <a:t>7/10/2016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CF14D5-DF95-4F28-95A6-23A249583D34}" type="slidenum">
              <a:rPr lang="en-US" smtClean="0"/>
              <a:t>‹#›</a:t>
            </a:fld>
            <a:endParaRPr lang="en-US"/>
          </a:p>
        </p:txBody>
      </p:sp>
    </p:spTree>
    <p:extLst>
      <p:ext uri="{BB962C8B-B14F-4D97-AF65-F5344CB8AC3E}">
        <p14:creationId xmlns:p14="http://schemas.microsoft.com/office/powerpoint/2010/main" val="38961230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CAAC24D-6AF7-4D98-B022-4CC0E356DFCF}" type="datetimeFigureOut">
              <a:rPr lang="en-US" smtClean="0"/>
              <a:t>7/10/2016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CF14D5-DF95-4F28-95A6-23A249583D34}" type="slidenum">
              <a:rPr lang="en-US" smtClean="0"/>
              <a:t>‹#›</a:t>
            </a:fld>
            <a:endParaRPr lang="en-US"/>
          </a:p>
        </p:txBody>
      </p:sp>
    </p:spTree>
    <p:extLst>
      <p:ext uri="{BB962C8B-B14F-4D97-AF65-F5344CB8AC3E}">
        <p14:creationId xmlns:p14="http://schemas.microsoft.com/office/powerpoint/2010/main" val="39346150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CAAC24D-6AF7-4D98-B022-4CC0E356DFCF}" type="datetimeFigureOut">
              <a:rPr lang="en-US" smtClean="0"/>
              <a:t>7/10/2016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CF14D5-DF95-4F28-95A6-23A249583D34}" type="slidenum">
              <a:rPr lang="en-US" smtClean="0"/>
              <a:t>‹#›</a:t>
            </a:fld>
            <a:endParaRPr lang="en-US"/>
          </a:p>
        </p:txBody>
      </p:sp>
    </p:spTree>
    <p:extLst>
      <p:ext uri="{BB962C8B-B14F-4D97-AF65-F5344CB8AC3E}">
        <p14:creationId xmlns:p14="http://schemas.microsoft.com/office/powerpoint/2010/main" val="37126318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CAAC24D-6AF7-4D98-B022-4CC0E356DFCF}" type="datetimeFigureOut">
              <a:rPr lang="en-US" smtClean="0"/>
              <a:t>7/10/2016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CF14D5-DF95-4F28-95A6-23A249583D34}" type="slidenum">
              <a:rPr lang="en-US" smtClean="0"/>
              <a:t>‹#›</a:t>
            </a:fld>
            <a:endParaRPr lang="en-US"/>
          </a:p>
        </p:txBody>
      </p:sp>
    </p:spTree>
    <p:extLst>
      <p:ext uri="{BB962C8B-B14F-4D97-AF65-F5344CB8AC3E}">
        <p14:creationId xmlns:p14="http://schemas.microsoft.com/office/powerpoint/2010/main" val="1064395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AAC24D-6AF7-4D98-B022-4CC0E356DFCF}" type="datetimeFigureOut">
              <a:rPr lang="en-US" smtClean="0"/>
              <a:t>7/10/2016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CF14D5-DF95-4F28-95A6-23A249583D34}" type="slidenum">
              <a:rPr lang="en-US" smtClean="0"/>
              <a:t>‹#›</a:t>
            </a:fld>
            <a:endParaRPr lang="en-US"/>
          </a:p>
        </p:txBody>
      </p:sp>
    </p:spTree>
    <p:extLst>
      <p:ext uri="{BB962C8B-B14F-4D97-AF65-F5344CB8AC3E}">
        <p14:creationId xmlns:p14="http://schemas.microsoft.com/office/powerpoint/2010/main" val="3342274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CAAC24D-6AF7-4D98-B022-4CC0E356DFCF}" type="datetimeFigureOut">
              <a:rPr lang="en-US" smtClean="0"/>
              <a:t>7/10/2016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CF14D5-DF95-4F28-95A6-23A249583D34}" type="slidenum">
              <a:rPr lang="en-US" smtClean="0"/>
              <a:t>‹#›</a:t>
            </a:fld>
            <a:endParaRPr lang="en-US"/>
          </a:p>
        </p:txBody>
      </p:sp>
    </p:spTree>
    <p:extLst>
      <p:ext uri="{BB962C8B-B14F-4D97-AF65-F5344CB8AC3E}">
        <p14:creationId xmlns:p14="http://schemas.microsoft.com/office/powerpoint/2010/main" val="13936295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CAAC24D-6AF7-4D98-B022-4CC0E356DFCF}" type="datetimeFigureOut">
              <a:rPr lang="en-US" smtClean="0"/>
              <a:t>7/10/2016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CF14D5-DF95-4F28-95A6-23A249583D34}" type="slidenum">
              <a:rPr lang="en-US" smtClean="0"/>
              <a:t>‹#›</a:t>
            </a:fld>
            <a:endParaRPr lang="en-US"/>
          </a:p>
        </p:txBody>
      </p:sp>
    </p:spTree>
    <p:extLst>
      <p:ext uri="{BB962C8B-B14F-4D97-AF65-F5344CB8AC3E}">
        <p14:creationId xmlns:p14="http://schemas.microsoft.com/office/powerpoint/2010/main" val="7657681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2000" b="-2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AAC24D-6AF7-4D98-B022-4CC0E356DFCF}" type="datetimeFigureOut">
              <a:rPr lang="en-US" smtClean="0"/>
              <a:t>7/10/2016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CF14D5-DF95-4F28-95A6-23A249583D34}" type="slidenum">
              <a:rPr lang="en-US" smtClean="0"/>
              <a:t>‹#›</a:t>
            </a:fld>
            <a:endParaRPr lang="en-US"/>
          </a:p>
        </p:txBody>
      </p:sp>
    </p:spTree>
    <p:extLst>
      <p:ext uri="{BB962C8B-B14F-4D97-AF65-F5344CB8AC3E}">
        <p14:creationId xmlns:p14="http://schemas.microsoft.com/office/powerpoint/2010/main" val="39397933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1702680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150"/>
            <a:ext cx="7772400" cy="2387600"/>
          </a:xfrm>
        </p:spPr>
        <p:txBody>
          <a:bodyPr>
            <a:normAutofit/>
          </a:bodyPr>
          <a:lstStyle/>
          <a:p>
            <a:r>
              <a:rPr lang="en-US" sz="8800" b="1" dirty="0">
                <a:solidFill>
                  <a:schemeClr val="bg1"/>
                </a:solidFill>
                <a:latin typeface="Chiller" panose="04020404031007020602" pitchFamily="82" charset="0"/>
              </a:rPr>
              <a:t>The Reality of Satan</a:t>
            </a:r>
          </a:p>
        </p:txBody>
      </p:sp>
      <p:sp>
        <p:nvSpPr>
          <p:cNvPr id="3" name="Subtitle 2"/>
          <p:cNvSpPr>
            <a:spLocks noGrp="1"/>
          </p:cNvSpPr>
          <p:nvPr>
            <p:ph type="subTitle" idx="1"/>
          </p:nvPr>
        </p:nvSpPr>
        <p:spPr>
          <a:xfrm>
            <a:off x="1143000" y="4815854"/>
            <a:ext cx="6858000" cy="1655762"/>
          </a:xfrm>
        </p:spPr>
        <p:txBody>
          <a:bodyPr/>
          <a:lstStyle/>
          <a:p>
            <a:r>
              <a:rPr lang="en-US" sz="2800" i="1" dirty="0">
                <a:solidFill>
                  <a:schemeClr val="bg1"/>
                </a:solidFill>
              </a:rPr>
              <a:t>How real is Satan to you?</a:t>
            </a:r>
          </a:p>
          <a:p>
            <a:r>
              <a:rPr lang="en-US" sz="3200" i="1" dirty="0">
                <a:solidFill>
                  <a:schemeClr val="bg1"/>
                </a:solidFill>
              </a:rPr>
              <a:t>Revelation 12:7-12</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1129" y="2494514"/>
            <a:ext cx="6981742" cy="2216426"/>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177531286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5374585" cy="1325563"/>
          </a:xfrm>
        </p:spPr>
        <p:txBody>
          <a:bodyPr>
            <a:noAutofit/>
          </a:bodyPr>
          <a:lstStyle/>
          <a:p>
            <a:pPr algn="ctr"/>
            <a:r>
              <a:rPr lang="en-US" sz="6600" dirty="0">
                <a:solidFill>
                  <a:schemeClr val="bg1"/>
                </a:solidFill>
                <a:latin typeface="Chiller" panose="04020404031007020602" pitchFamily="82" charset="0"/>
              </a:rPr>
              <a:t>Satan Hates God   and Man</a:t>
            </a:r>
          </a:p>
        </p:txBody>
      </p:sp>
      <p:sp>
        <p:nvSpPr>
          <p:cNvPr id="3" name="Content Placeholder 2"/>
          <p:cNvSpPr>
            <a:spLocks noGrp="1"/>
          </p:cNvSpPr>
          <p:nvPr>
            <p:ph idx="1"/>
          </p:nvPr>
        </p:nvSpPr>
        <p:spPr/>
        <p:txBody>
          <a:bodyPr/>
          <a:lstStyle/>
          <a:p>
            <a:pPr marL="0" indent="0" algn="ctr">
              <a:buNone/>
            </a:pPr>
            <a:endParaRPr lang="en-US" sz="1800" b="1" dirty="0">
              <a:solidFill>
                <a:schemeClr val="bg1"/>
              </a:solidFill>
            </a:endParaRPr>
          </a:p>
          <a:p>
            <a:pPr marL="0" indent="0" algn="ctr">
              <a:buNone/>
            </a:pPr>
            <a:r>
              <a:rPr lang="en-US" sz="3600" b="1" dirty="0">
                <a:solidFill>
                  <a:schemeClr val="bg1"/>
                </a:solidFill>
              </a:rPr>
              <a:t>Accuses God before Man</a:t>
            </a:r>
          </a:p>
          <a:p>
            <a:pPr marL="0" indent="0" algn="ctr">
              <a:buNone/>
            </a:pPr>
            <a:r>
              <a:rPr lang="en-US" sz="3200" i="1" dirty="0">
                <a:solidFill>
                  <a:schemeClr val="bg1"/>
                </a:solidFill>
              </a:rPr>
              <a:t>Genesis 3:4-5</a:t>
            </a:r>
          </a:p>
          <a:p>
            <a:pPr marL="0" indent="0" algn="ctr">
              <a:buNone/>
            </a:pPr>
            <a:r>
              <a:rPr lang="en-US" sz="3600" b="1" dirty="0">
                <a:solidFill>
                  <a:schemeClr val="bg1"/>
                </a:solidFill>
              </a:rPr>
              <a:t>Accuses Man before God</a:t>
            </a:r>
          </a:p>
          <a:p>
            <a:pPr marL="0" indent="0" algn="ctr">
              <a:buNone/>
            </a:pPr>
            <a:r>
              <a:rPr lang="en-US" sz="3200" i="1" dirty="0">
                <a:solidFill>
                  <a:schemeClr val="bg1"/>
                </a:solidFill>
              </a:rPr>
              <a:t>Job 1:6-12; Luke 22:31-32</a:t>
            </a:r>
          </a:p>
          <a:p>
            <a:pPr marL="0" indent="0" algn="ctr">
              <a:buNone/>
            </a:pPr>
            <a:r>
              <a:rPr lang="en-US" sz="3600" b="1" dirty="0">
                <a:solidFill>
                  <a:schemeClr val="bg1"/>
                </a:solidFill>
              </a:rPr>
              <a:t>Works on Christians</a:t>
            </a:r>
          </a:p>
          <a:p>
            <a:pPr marL="0" indent="0" algn="ctr">
              <a:buNone/>
            </a:pPr>
            <a:r>
              <a:rPr lang="en-US" sz="3200" i="1" dirty="0">
                <a:solidFill>
                  <a:schemeClr val="bg1"/>
                </a:solidFill>
              </a:rPr>
              <a:t>Colossians 1:13; Ephesians 2:2; 6:12</a:t>
            </a:r>
          </a:p>
        </p:txBody>
      </p:sp>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l="24565" r="18112"/>
          <a:stretch/>
        </p:blipFill>
        <p:spPr>
          <a:xfrm>
            <a:off x="6128039" y="436045"/>
            <a:ext cx="2387311" cy="1322112"/>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11797956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1000"/>
                                        <p:tgtEl>
                                          <p:spTgt spid="3">
                                            <p:txEl>
                                              <p:pRg st="5" end="5"/>
                                            </p:txEl>
                                          </p:spTgt>
                                        </p:tgtEl>
                                      </p:cBhvr>
                                    </p:animEffect>
                                    <p:anim calcmode="lin" valueType="num">
                                      <p:cBhvr>
                                        <p:cTn id="3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fade">
                                      <p:cBhvr>
                                        <p:cTn id="36" dur="1000"/>
                                        <p:tgtEl>
                                          <p:spTgt spid="3">
                                            <p:txEl>
                                              <p:pRg st="6" end="6"/>
                                            </p:txEl>
                                          </p:spTgt>
                                        </p:tgtEl>
                                      </p:cBhvr>
                                    </p:animEffect>
                                    <p:anim calcmode="lin" valueType="num">
                                      <p:cBhvr>
                                        <p:cTn id="3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5374585" cy="1325563"/>
          </a:xfrm>
        </p:spPr>
        <p:txBody>
          <a:bodyPr>
            <a:noAutofit/>
          </a:bodyPr>
          <a:lstStyle/>
          <a:p>
            <a:pPr algn="ctr"/>
            <a:r>
              <a:rPr lang="en-US" sz="6600" dirty="0">
                <a:solidFill>
                  <a:schemeClr val="bg1"/>
                </a:solidFill>
                <a:latin typeface="Chiller" panose="04020404031007020602" pitchFamily="82" charset="0"/>
              </a:rPr>
              <a:t>How does        Satan work?</a:t>
            </a:r>
          </a:p>
        </p:txBody>
      </p:sp>
      <p:sp>
        <p:nvSpPr>
          <p:cNvPr id="3" name="Content Placeholder 2"/>
          <p:cNvSpPr>
            <a:spLocks noGrp="1"/>
          </p:cNvSpPr>
          <p:nvPr>
            <p:ph idx="1"/>
          </p:nvPr>
        </p:nvSpPr>
        <p:spPr/>
        <p:txBody>
          <a:bodyPr/>
          <a:lstStyle/>
          <a:p>
            <a:pPr marL="0" indent="0" algn="ctr">
              <a:buNone/>
            </a:pPr>
            <a:endParaRPr lang="en-US" sz="1800" b="1" dirty="0">
              <a:solidFill>
                <a:schemeClr val="bg1"/>
              </a:solidFill>
            </a:endParaRPr>
          </a:p>
          <a:p>
            <a:pPr marL="0" indent="0" algn="ctr">
              <a:buNone/>
            </a:pPr>
            <a:r>
              <a:rPr lang="en-US" sz="3600" b="1" dirty="0">
                <a:solidFill>
                  <a:schemeClr val="bg1"/>
                </a:solidFill>
              </a:rPr>
              <a:t>Through Enticements</a:t>
            </a:r>
          </a:p>
          <a:p>
            <a:pPr marL="0" indent="0" algn="ctr">
              <a:buNone/>
            </a:pPr>
            <a:r>
              <a:rPr lang="en-US" sz="3200" i="1" dirty="0">
                <a:solidFill>
                  <a:schemeClr val="bg1"/>
                </a:solidFill>
              </a:rPr>
              <a:t>James 1:14; Isaiah 5:20; John 8:44</a:t>
            </a:r>
          </a:p>
          <a:p>
            <a:pPr marL="0" indent="0" algn="ctr">
              <a:buNone/>
            </a:pPr>
            <a:r>
              <a:rPr lang="en-US" sz="3600" b="1" dirty="0">
                <a:solidFill>
                  <a:schemeClr val="bg1"/>
                </a:solidFill>
              </a:rPr>
              <a:t>On Our Minds</a:t>
            </a:r>
          </a:p>
          <a:p>
            <a:pPr marL="0" indent="0" algn="ctr">
              <a:buNone/>
            </a:pPr>
            <a:r>
              <a:rPr lang="en-US" sz="3200" i="1" dirty="0">
                <a:solidFill>
                  <a:schemeClr val="bg1"/>
                </a:solidFill>
              </a:rPr>
              <a:t>Mark 7:18-23; John 13:2; Acts 5:3</a:t>
            </a:r>
          </a:p>
          <a:p>
            <a:pPr marL="0" indent="0" algn="ctr">
              <a:buNone/>
            </a:pPr>
            <a:r>
              <a:rPr lang="en-US" sz="3600" b="1" dirty="0">
                <a:solidFill>
                  <a:schemeClr val="bg1"/>
                </a:solidFill>
              </a:rPr>
              <a:t>Through Other People</a:t>
            </a:r>
          </a:p>
          <a:p>
            <a:pPr marL="0" indent="0" algn="ctr">
              <a:buNone/>
            </a:pPr>
            <a:r>
              <a:rPr lang="en-US" sz="3200" i="1" dirty="0">
                <a:solidFill>
                  <a:schemeClr val="bg1"/>
                </a:solidFill>
              </a:rPr>
              <a:t>Matthew 16:21-23; 1 Corinthians 15:33-34</a:t>
            </a:r>
          </a:p>
        </p:txBody>
      </p:sp>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l="24565" r="18112"/>
          <a:stretch/>
        </p:blipFill>
        <p:spPr>
          <a:xfrm>
            <a:off x="6128039" y="436045"/>
            <a:ext cx="2387311" cy="1322112"/>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639717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1000"/>
                                        <p:tgtEl>
                                          <p:spTgt spid="3">
                                            <p:txEl>
                                              <p:pRg st="5" end="5"/>
                                            </p:txEl>
                                          </p:spTgt>
                                        </p:tgtEl>
                                      </p:cBhvr>
                                    </p:animEffect>
                                    <p:anim calcmode="lin" valueType="num">
                                      <p:cBhvr>
                                        <p:cTn id="3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fade">
                                      <p:cBhvr>
                                        <p:cTn id="36" dur="1000"/>
                                        <p:tgtEl>
                                          <p:spTgt spid="3">
                                            <p:txEl>
                                              <p:pRg st="6" end="6"/>
                                            </p:txEl>
                                          </p:spTgt>
                                        </p:tgtEl>
                                      </p:cBhvr>
                                    </p:animEffect>
                                    <p:anim calcmode="lin" valueType="num">
                                      <p:cBhvr>
                                        <p:cTn id="3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5374585" cy="1325563"/>
          </a:xfrm>
        </p:spPr>
        <p:txBody>
          <a:bodyPr>
            <a:noAutofit/>
          </a:bodyPr>
          <a:lstStyle/>
          <a:p>
            <a:pPr algn="ctr"/>
            <a:r>
              <a:rPr lang="en-US" sz="6600" dirty="0">
                <a:solidFill>
                  <a:schemeClr val="bg1"/>
                </a:solidFill>
                <a:latin typeface="Chiller" panose="04020404031007020602" pitchFamily="82" charset="0"/>
              </a:rPr>
              <a:t>How can we     defeat Satan?</a:t>
            </a:r>
          </a:p>
        </p:txBody>
      </p:sp>
      <p:sp>
        <p:nvSpPr>
          <p:cNvPr id="3" name="Content Placeholder 2"/>
          <p:cNvSpPr>
            <a:spLocks noGrp="1"/>
          </p:cNvSpPr>
          <p:nvPr>
            <p:ph idx="1"/>
          </p:nvPr>
        </p:nvSpPr>
        <p:spPr/>
        <p:txBody>
          <a:bodyPr/>
          <a:lstStyle/>
          <a:p>
            <a:pPr marL="0" indent="0" algn="ctr">
              <a:buNone/>
            </a:pPr>
            <a:endParaRPr lang="en-US" sz="1800" b="1" dirty="0">
              <a:solidFill>
                <a:schemeClr val="bg1"/>
              </a:solidFill>
            </a:endParaRPr>
          </a:p>
          <a:p>
            <a:pPr marL="0" indent="0" algn="ctr">
              <a:buNone/>
            </a:pPr>
            <a:r>
              <a:rPr lang="en-US" sz="3600" b="1" dirty="0">
                <a:solidFill>
                  <a:schemeClr val="bg1"/>
                </a:solidFill>
              </a:rPr>
              <a:t>Remember He Is A Liar</a:t>
            </a:r>
          </a:p>
          <a:p>
            <a:pPr marL="0" indent="0" algn="ctr">
              <a:buNone/>
            </a:pPr>
            <a:r>
              <a:rPr lang="en-US" sz="3200" i="1" dirty="0">
                <a:solidFill>
                  <a:schemeClr val="bg1"/>
                </a:solidFill>
              </a:rPr>
              <a:t>John 8:44</a:t>
            </a:r>
          </a:p>
          <a:p>
            <a:pPr marL="0" indent="0" algn="ctr">
              <a:buNone/>
            </a:pPr>
            <a:r>
              <a:rPr lang="en-US" sz="3600" b="1" dirty="0">
                <a:solidFill>
                  <a:schemeClr val="bg1"/>
                </a:solidFill>
              </a:rPr>
              <a:t>Know The Truth</a:t>
            </a:r>
          </a:p>
          <a:p>
            <a:pPr marL="0" indent="0" algn="ctr">
              <a:buNone/>
            </a:pPr>
            <a:r>
              <a:rPr lang="en-US" sz="3200" i="1" dirty="0">
                <a:solidFill>
                  <a:schemeClr val="bg1"/>
                </a:solidFill>
              </a:rPr>
              <a:t>John 8:31-32; 2 Thessalonians 2:8-12</a:t>
            </a:r>
          </a:p>
          <a:p>
            <a:pPr marL="0" indent="0" algn="ctr">
              <a:buNone/>
            </a:pPr>
            <a:r>
              <a:rPr lang="en-US" sz="3600" b="1" dirty="0">
                <a:solidFill>
                  <a:schemeClr val="bg1"/>
                </a:solidFill>
              </a:rPr>
              <a:t>Resist Him</a:t>
            </a:r>
          </a:p>
          <a:p>
            <a:pPr marL="0" indent="0" algn="ctr">
              <a:buNone/>
            </a:pPr>
            <a:r>
              <a:rPr lang="en-US" sz="3200" i="1" dirty="0">
                <a:solidFill>
                  <a:schemeClr val="bg1"/>
                </a:solidFill>
              </a:rPr>
              <a:t>James 4:7; Revelation 12:11; 1 Peter 5:8-9</a:t>
            </a:r>
          </a:p>
        </p:txBody>
      </p:sp>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l="24565" r="18112"/>
          <a:stretch/>
        </p:blipFill>
        <p:spPr>
          <a:xfrm>
            <a:off x="6128039" y="436045"/>
            <a:ext cx="2387311" cy="1322112"/>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2146665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1000"/>
                                        <p:tgtEl>
                                          <p:spTgt spid="3">
                                            <p:txEl>
                                              <p:pRg st="5" end="5"/>
                                            </p:txEl>
                                          </p:spTgt>
                                        </p:tgtEl>
                                      </p:cBhvr>
                                    </p:animEffect>
                                    <p:anim calcmode="lin" valueType="num">
                                      <p:cBhvr>
                                        <p:cTn id="3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fade">
                                      <p:cBhvr>
                                        <p:cTn id="36" dur="1000"/>
                                        <p:tgtEl>
                                          <p:spTgt spid="3">
                                            <p:txEl>
                                              <p:pRg st="6" end="6"/>
                                            </p:txEl>
                                          </p:spTgt>
                                        </p:tgtEl>
                                      </p:cBhvr>
                                    </p:animEffect>
                                    <p:anim calcmode="lin" valueType="num">
                                      <p:cBhvr>
                                        <p:cTn id="3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150"/>
            <a:ext cx="7772400" cy="2387600"/>
          </a:xfrm>
        </p:spPr>
        <p:txBody>
          <a:bodyPr>
            <a:normAutofit/>
          </a:bodyPr>
          <a:lstStyle/>
          <a:p>
            <a:r>
              <a:rPr lang="en-US" sz="8800" b="1" dirty="0">
                <a:solidFill>
                  <a:schemeClr val="bg1"/>
                </a:solidFill>
                <a:latin typeface="Chiller" panose="04020404031007020602" pitchFamily="82" charset="0"/>
              </a:rPr>
              <a:t>The Reality of Satan</a:t>
            </a:r>
          </a:p>
        </p:txBody>
      </p:sp>
      <p:sp>
        <p:nvSpPr>
          <p:cNvPr id="3" name="Subtitle 2"/>
          <p:cNvSpPr>
            <a:spLocks noGrp="1"/>
          </p:cNvSpPr>
          <p:nvPr>
            <p:ph type="subTitle" idx="1"/>
          </p:nvPr>
        </p:nvSpPr>
        <p:spPr>
          <a:xfrm>
            <a:off x="1143000" y="4815854"/>
            <a:ext cx="6858000" cy="1655762"/>
          </a:xfrm>
        </p:spPr>
        <p:txBody>
          <a:bodyPr/>
          <a:lstStyle/>
          <a:p>
            <a:r>
              <a:rPr lang="en-US" sz="2800" i="1" dirty="0">
                <a:solidFill>
                  <a:schemeClr val="bg1"/>
                </a:solidFill>
              </a:rPr>
              <a:t>How real is Satan to you?</a:t>
            </a:r>
          </a:p>
          <a:p>
            <a:r>
              <a:rPr lang="en-US" sz="3200" i="1" dirty="0">
                <a:solidFill>
                  <a:schemeClr val="bg1"/>
                </a:solidFill>
              </a:rPr>
              <a:t>Revelation 12:7-12</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1129" y="2494514"/>
            <a:ext cx="6981742" cy="2216426"/>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331037172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TotalTime>
  <Words>1379</Words>
  <Application>Microsoft Office PowerPoint</Application>
  <PresentationFormat>On-screen Show (4:3)</PresentationFormat>
  <Paragraphs>103</Paragraphs>
  <Slides>6</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Chiller</vt:lpstr>
      <vt:lpstr>Times New Roman</vt:lpstr>
      <vt:lpstr>Office Theme</vt:lpstr>
      <vt:lpstr>PowerPoint Presentation</vt:lpstr>
      <vt:lpstr>The Reality of Satan</vt:lpstr>
      <vt:lpstr>Satan Hates God   and Man</vt:lpstr>
      <vt:lpstr>How does        Satan work?</vt:lpstr>
      <vt:lpstr>How can we     defeat Satan?</vt:lpstr>
      <vt:lpstr>The Reality of Satan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Jeremiah Cox</dc:creator>
  <cp:lastModifiedBy>Jeremiah Cox</cp:lastModifiedBy>
  <cp:revision>4</cp:revision>
  <dcterms:created xsi:type="dcterms:W3CDTF">2016-07-10T21:24:28Z</dcterms:created>
  <dcterms:modified xsi:type="dcterms:W3CDTF">2016-07-10T22:43:40Z</dcterms:modified>
</cp:coreProperties>
</file>