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2" r:id="rId2"/>
    <p:sldId id="256" r:id="rId3"/>
    <p:sldId id="257" r:id="rId4"/>
    <p:sldId id="258" r:id="rId5"/>
    <p:sldId id="259" r:id="rId6"/>
    <p:sldId id="260"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44" y="78"/>
      </p:cViewPr>
      <p:guideLst/>
    </p:cSldViewPr>
  </p:slideViewPr>
  <p:notesTextViewPr>
    <p:cViewPr>
      <p:scale>
        <a:sx n="1" d="1"/>
        <a:sy n="1" d="1"/>
      </p:scale>
      <p:origin x="0" y="0"/>
    </p:cViewPr>
  </p:notesTextViewPr>
  <p:notesViewPr>
    <p:cSldViewPr snapToGrid="0">
      <p:cViewPr varScale="1">
        <p:scale>
          <a:sx n="52" d="100"/>
          <a:sy n="52" d="100"/>
        </p:scale>
        <p:origin x="20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5F300-A73E-4F57-BE0B-1546DA03B621}" type="datetimeFigureOut">
              <a:rPr lang="en-US" smtClean="0"/>
              <a:t>7/24/2016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1A2ED-DFBF-4B0C-B38F-1FDD01C8166D}" type="slidenum">
              <a:rPr lang="en-US" smtClean="0"/>
              <a:t>‹#›</a:t>
            </a:fld>
            <a:endParaRPr lang="en-US"/>
          </a:p>
        </p:txBody>
      </p:sp>
    </p:spTree>
    <p:extLst>
      <p:ext uri="{BB962C8B-B14F-4D97-AF65-F5344CB8AC3E}">
        <p14:creationId xmlns:p14="http://schemas.microsoft.com/office/powerpoint/2010/main" val="260277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1A2ED-DFBF-4B0C-B38F-1FDD01C8166D}" type="slidenum">
              <a:rPr lang="en-US" smtClean="0"/>
              <a:t>1</a:t>
            </a:fld>
            <a:endParaRPr lang="en-US"/>
          </a:p>
        </p:txBody>
      </p:sp>
    </p:spTree>
    <p:extLst>
      <p:ext uri="{BB962C8B-B14F-4D97-AF65-F5344CB8AC3E}">
        <p14:creationId xmlns:p14="http://schemas.microsoft.com/office/powerpoint/2010/main" val="284088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“And His name will be called Wonderful”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Isaiah 9:6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Among several names given Jesus in Isaiah 9:6 is </a:t>
            </a:r>
            <a:r>
              <a:rPr lang="en-US" i="1" dirty="0">
                <a:latin typeface="Calibri" panose="020F0502020204030204" pitchFamily="34" charset="0"/>
                <a:ea typeface="Calibri" panose="020F0502020204030204" pitchFamily="34" charset="0"/>
                <a:cs typeface="Times New Roman" panose="02020603050405020304" pitchFamily="18" charset="0"/>
              </a:rPr>
              <a:t>“Wonderful.”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is a description of the Messiah in His totality. All that He is and has done is wonderful.</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title given Jesus has a direct effect on those who are members of His kingdom.</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He shoulders the government of the eternal kingdom</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It is His place to reign.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7)</a:t>
            </a:r>
            <a:r>
              <a:rPr lang="en-US" dirty="0">
                <a:latin typeface="Calibri" panose="020F0502020204030204" pitchFamily="34" charset="0"/>
                <a:ea typeface="Calibri" panose="020F0502020204030204" pitchFamily="34" charset="0"/>
                <a:cs typeface="Times New Roman" panose="02020603050405020304" pitchFamily="18" charset="0"/>
              </a:rPr>
              <a:t> – His kingdom is eternal. It is the ultimate kingdom which trumps all others.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latin typeface="Calibri" panose="020F0502020204030204" pitchFamily="34" charset="0"/>
                <a:ea typeface="Calibri" panose="020F0502020204030204" pitchFamily="34" charset="0"/>
                <a:cs typeface="Times New Roman" panose="02020603050405020304" pitchFamily="18" charset="0"/>
              </a:rPr>
              <a:t>Those who submit themselves to the ruler of the kingdom – Christ Jesus – reap the benefits of His rule as the makeup of His Person directly relate to His rule.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Counselor</a:t>
            </a:r>
            <a:r>
              <a:rPr lang="en-US" dirty="0">
                <a:latin typeface="Calibri" panose="020F0502020204030204" pitchFamily="34" charset="0"/>
                <a:ea typeface="Calibri" panose="020F0502020204030204" pitchFamily="34" charset="0"/>
                <a:cs typeface="Times New Roman" panose="02020603050405020304" pitchFamily="18" charset="0"/>
              </a:rPr>
              <a:t> – they receive unmatched counsel from the One who knows all things.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Mighty God</a:t>
            </a:r>
            <a:r>
              <a:rPr lang="en-US" dirty="0">
                <a:latin typeface="Calibri" panose="020F0502020204030204" pitchFamily="34" charset="0"/>
                <a:ea typeface="Calibri" panose="020F0502020204030204" pitchFamily="34" charset="0"/>
                <a:cs typeface="Times New Roman" panose="02020603050405020304" pitchFamily="18" charset="0"/>
              </a:rPr>
              <a:t> – they have access to unimaginable power, and are guarded by it. Their King is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Everlasting Father</a:t>
            </a:r>
            <a:r>
              <a:rPr lang="en-US" dirty="0">
                <a:latin typeface="Calibri" panose="020F0502020204030204" pitchFamily="34" charset="0"/>
                <a:ea typeface="Calibri" panose="020F0502020204030204" pitchFamily="34" charset="0"/>
                <a:cs typeface="Times New Roman" panose="02020603050405020304" pitchFamily="18" charset="0"/>
              </a:rPr>
              <a:t> – Their King has the keys to eternity. Only He can grant eternal life. His kingdom is eternal for He is eternal.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Prince of Peace</a:t>
            </a:r>
            <a:r>
              <a:rPr lang="en-US" dirty="0">
                <a:latin typeface="Calibri" panose="020F0502020204030204" pitchFamily="34" charset="0"/>
                <a:ea typeface="Calibri" panose="020F0502020204030204" pitchFamily="34" charset="0"/>
                <a:cs typeface="Times New Roman" panose="02020603050405020304" pitchFamily="18" charset="0"/>
              </a:rPr>
              <a:t> – The only true peace that exists is found in fellowship with Him. He is the originator and captain of peace.</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fact that He is given the name, </a:t>
            </a:r>
            <a:r>
              <a:rPr lang="en-US" b="1" i="1" dirty="0">
                <a:latin typeface="Calibri" panose="020F0502020204030204" pitchFamily="34" charset="0"/>
                <a:ea typeface="Calibri" panose="020F0502020204030204" pitchFamily="34" charset="0"/>
                <a:cs typeface="Times New Roman" panose="02020603050405020304" pitchFamily="18" charset="0"/>
              </a:rPr>
              <a:t>“Wonderful,”</a:t>
            </a:r>
            <a:r>
              <a:rPr lang="en-US" b="1" dirty="0">
                <a:latin typeface="Calibri" panose="020F0502020204030204" pitchFamily="34" charset="0"/>
                <a:ea typeface="Calibri" panose="020F0502020204030204" pitchFamily="34" charset="0"/>
                <a:cs typeface="Times New Roman" panose="02020603050405020304" pitchFamily="18" charset="0"/>
              </a:rPr>
              <a:t> suggests that fellowship with Him will allow a perception of life that is wonderful, and will give wonderful promises.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 life that is void of the One called </a:t>
            </a:r>
            <a:r>
              <a:rPr lang="en-US" b="1" i="1" dirty="0">
                <a:latin typeface="Calibri" panose="020F0502020204030204" pitchFamily="34" charset="0"/>
                <a:ea typeface="Calibri" panose="020F0502020204030204" pitchFamily="34" charset="0"/>
                <a:cs typeface="Times New Roman" panose="02020603050405020304" pitchFamily="18" charset="0"/>
              </a:rPr>
              <a:t>“Wonderful”</a:t>
            </a:r>
            <a:r>
              <a:rPr lang="en-US" b="1" dirty="0">
                <a:latin typeface="Calibri" panose="020F0502020204030204" pitchFamily="34" charset="0"/>
                <a:ea typeface="Calibri" panose="020F0502020204030204" pitchFamily="34" charset="0"/>
                <a:cs typeface="Times New Roman" panose="02020603050405020304" pitchFamily="18" charset="0"/>
              </a:rPr>
              <a:t> cannot be wonderful.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2</a:t>
            </a:fld>
            <a:endParaRPr lang="en-US"/>
          </a:p>
        </p:txBody>
      </p:sp>
    </p:spTree>
    <p:extLst>
      <p:ext uri="{BB962C8B-B14F-4D97-AF65-F5344CB8AC3E}">
        <p14:creationId xmlns:p14="http://schemas.microsoft.com/office/powerpoint/2010/main" val="16906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What is </a:t>
            </a:r>
            <a:r>
              <a:rPr lang="en-US" i="1" dirty="0">
                <a:latin typeface="Calibri" panose="020F0502020204030204" pitchFamily="34" charset="0"/>
                <a:ea typeface="Calibri" panose="020F0502020204030204" pitchFamily="34" charset="0"/>
                <a:cs typeface="Times New Roman" panose="02020603050405020304" pitchFamily="18" charset="0"/>
              </a:rPr>
              <a:t>“Wonderful”</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Wonderful defined.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Wonderful – </a:t>
            </a:r>
            <a:r>
              <a:rPr lang="en-US" i="1" dirty="0" err="1">
                <a:latin typeface="Calibri" panose="020F0502020204030204" pitchFamily="34" charset="0"/>
                <a:ea typeface="Calibri" panose="020F0502020204030204" pitchFamily="34" charset="0"/>
                <a:cs typeface="Times New Roman" panose="02020603050405020304" pitchFamily="18" charset="0"/>
              </a:rPr>
              <a:t>p̱ele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a miracle: — marvelous thing, wonder (-</a:t>
            </a:r>
            <a:r>
              <a:rPr lang="en-US" dirty="0" err="1">
                <a:latin typeface="Calibri" panose="020F0502020204030204" pitchFamily="34" charset="0"/>
                <a:ea typeface="Calibri" panose="020F0502020204030204" pitchFamily="34" charset="0"/>
                <a:cs typeface="Times New Roman" panose="02020603050405020304" pitchFamily="18" charset="0"/>
              </a:rPr>
              <a:t>ful</a:t>
            </a:r>
            <a:r>
              <a:rPr lang="en-US" dirty="0">
                <a:latin typeface="Calibri" panose="020F0502020204030204" pitchFamily="34" charset="0"/>
                <a:ea typeface="Calibri" panose="020F0502020204030204" pitchFamily="34" charset="0"/>
                <a:cs typeface="Times New Roman" panose="02020603050405020304" pitchFamily="18" charset="0"/>
              </a:rPr>
              <a:t>, -fully). (Strong)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Derived from Hebrew verb, </a:t>
            </a:r>
            <a:r>
              <a:rPr lang="en-US" i="1" dirty="0" err="1">
                <a:latin typeface="Calibri" panose="020F0502020204030204" pitchFamily="34" charset="0"/>
                <a:ea typeface="Calibri" panose="020F0502020204030204" pitchFamily="34" charset="0"/>
                <a:cs typeface="Times New Roman" panose="02020603050405020304" pitchFamily="18" charset="0"/>
              </a:rPr>
              <a:t>pâla</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properly perhaps </a:t>
            </a:r>
            <a:r>
              <a:rPr lang="en-US" b="1" i="1" dirty="0">
                <a:latin typeface="Calibri" panose="020F0502020204030204" pitchFamily="34" charset="0"/>
                <a:ea typeface="Calibri" panose="020F0502020204030204" pitchFamily="34" charset="0"/>
                <a:cs typeface="Times New Roman" panose="02020603050405020304" pitchFamily="18" charset="0"/>
              </a:rPr>
              <a:t>to separate, that is, distinguish</a:t>
            </a:r>
            <a:r>
              <a:rPr lang="en-US" dirty="0">
                <a:latin typeface="Calibri" panose="020F0502020204030204" pitchFamily="34" charset="0"/>
                <a:ea typeface="Calibri" panose="020F0502020204030204" pitchFamily="34" charset="0"/>
                <a:cs typeface="Times New Roman" panose="02020603050405020304" pitchFamily="18" charset="0"/>
              </a:rPr>
              <a:t> (literally or figuratively); by implication to be (causatively make) great, difficult, wonderful.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“Wonderful” is not something that is shallow and fleeting. It describes something with depth, meaning, and value.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concept of “wonder” is not separate from knowledge. We learn of something, perceive it is wonderful, and long for a further understanding with it.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denotes that which is unique and different.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scripture.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Wonderful is one of several ways the Hebrew word is translated.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Some others include: marvelous; hidden; things too high; wonders (as in, miracles).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title, </a:t>
            </a:r>
            <a:r>
              <a:rPr lang="en-US" i="1" dirty="0">
                <a:latin typeface="Calibri" panose="020F0502020204030204" pitchFamily="34" charset="0"/>
                <a:ea typeface="Calibri" panose="020F0502020204030204" pitchFamily="34" charset="0"/>
                <a:cs typeface="Times New Roman" panose="02020603050405020304" pitchFamily="18" charset="0"/>
              </a:rPr>
              <a:t>“Wonderful,”</a:t>
            </a:r>
            <a:r>
              <a:rPr lang="en-US" dirty="0">
                <a:latin typeface="Calibri" panose="020F0502020204030204" pitchFamily="34" charset="0"/>
                <a:ea typeface="Calibri" panose="020F0502020204030204" pitchFamily="34" charset="0"/>
                <a:cs typeface="Times New Roman" panose="02020603050405020304" pitchFamily="18" charset="0"/>
              </a:rPr>
              <a:t> given the messiah suggests that He Himself is marvelous, and a wonder. </a:t>
            </a:r>
            <a:r>
              <a:rPr lang="en-US" b="1" dirty="0">
                <a:latin typeface="Calibri" panose="020F0502020204030204" pitchFamily="34" charset="0"/>
                <a:ea typeface="Calibri" panose="020F0502020204030204" pitchFamily="34" charset="0"/>
                <a:cs typeface="Times New Roman" panose="02020603050405020304" pitchFamily="18" charset="0"/>
              </a:rPr>
              <a:t>He is marvelous, unique and different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is applied here to denote the unusual and remarkable assemblage of qualities that distinguished the Messiah.” (Albert Barnes’ Notes on the Bible)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easy to see why He is given the name </a:t>
            </a:r>
            <a:r>
              <a:rPr lang="en-US" i="1" dirty="0">
                <a:latin typeface="Calibri" panose="020F0502020204030204" pitchFamily="34" charset="0"/>
                <a:ea typeface="Calibri" panose="020F0502020204030204" pitchFamily="34" charset="0"/>
                <a:cs typeface="Times New Roman" panose="02020603050405020304" pitchFamily="18" charset="0"/>
              </a:rPr>
              <a:t>“Wonderful”</a:t>
            </a:r>
            <a:r>
              <a:rPr lang="en-US" dirty="0">
                <a:latin typeface="Calibri" panose="020F0502020204030204" pitchFamily="34" charset="0"/>
                <a:ea typeface="Calibri" panose="020F0502020204030204" pitchFamily="34" charset="0"/>
                <a:cs typeface="Times New Roman" panose="02020603050405020304" pitchFamily="18" charset="0"/>
              </a:rPr>
              <a:t> when we consider Him revealed in Scripture.</a:t>
            </a: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3</a:t>
            </a:fld>
            <a:endParaRPr lang="en-US"/>
          </a:p>
        </p:txBody>
      </p:sp>
    </p:spTree>
    <p:extLst>
      <p:ext uri="{BB962C8B-B14F-4D97-AF65-F5344CB8AC3E}">
        <p14:creationId xmlns:p14="http://schemas.microsoft.com/office/powerpoint/2010/main" val="51607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He is </a:t>
            </a:r>
            <a:r>
              <a:rPr lang="en-US" i="1" dirty="0">
                <a:latin typeface="Calibri" panose="020F0502020204030204" pitchFamily="34" charset="0"/>
                <a:ea typeface="Calibri" panose="020F0502020204030204" pitchFamily="34" charset="0"/>
                <a:cs typeface="Times New Roman" panose="02020603050405020304" pitchFamily="18" charset="0"/>
              </a:rPr>
              <a:t>“Wonderful”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His birth.</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Prophecy of Virgin birth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7:14</a:t>
            </a:r>
            <a:r>
              <a:rPr lang="en-US" dirty="0">
                <a:latin typeface="Calibri" panose="020F0502020204030204" pitchFamily="34" charset="0"/>
                <a:ea typeface="Calibri" panose="020F0502020204030204" pitchFamily="34" charset="0"/>
                <a:cs typeface="Times New Roman" panose="02020603050405020304" pitchFamily="18" charset="0"/>
              </a:rPr>
              <a:t> – miraculous birth. – fulfilled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1:18, 22-23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Immanuel – “God with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2:10, 14</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whom are all things and by whom are all things”</a:t>
            </a:r>
            <a:r>
              <a:rPr lang="en-US" dirty="0">
                <a:latin typeface="Calibri" panose="020F0502020204030204" pitchFamily="34" charset="0"/>
                <a:ea typeface="Calibri" panose="020F0502020204030204" pitchFamily="34" charset="0"/>
                <a:cs typeface="Times New Roman" panose="02020603050405020304" pitchFamily="18" charset="0"/>
              </a:rPr>
              <a:t> – Creator God – became as man.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3:16</a:t>
            </a:r>
            <a:r>
              <a:rPr lang="en-US" dirty="0">
                <a:latin typeface="Calibri" panose="020F0502020204030204" pitchFamily="34" charset="0"/>
                <a:ea typeface="Calibri" panose="020F0502020204030204" pitchFamily="34" charset="0"/>
                <a:cs typeface="Times New Roman" panose="02020603050405020304" pitchFamily="18" charset="0"/>
              </a:rPr>
              <a:t> – This mystery of God becoming as man is great!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Philippians 2:5-8</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This took a wonderful measure of love, selflessness, and humility.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1:14</a:t>
            </a:r>
            <a:r>
              <a:rPr lang="en-US" dirty="0">
                <a:latin typeface="Calibri" panose="020F0502020204030204" pitchFamily="34" charset="0"/>
                <a:ea typeface="Calibri" panose="020F0502020204030204" pitchFamily="34" charset="0"/>
                <a:cs typeface="Times New Roman" panose="02020603050405020304" pitchFamily="18" charset="0"/>
              </a:rPr>
              <a:t> – Those who witnessed Jesus witnessed God. (</a:t>
            </a:r>
            <a:r>
              <a:rPr lang="en-US" b="1" dirty="0">
                <a:latin typeface="Calibri" panose="020F0502020204030204" pitchFamily="34" charset="0"/>
                <a:ea typeface="Calibri" panose="020F0502020204030204" pitchFamily="34" charset="0"/>
                <a:cs typeface="Times New Roman" panose="02020603050405020304" pitchFamily="18" charset="0"/>
              </a:rPr>
              <a:t>He was no ordinary man!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This was manifest in His life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His life.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Performed miracles – He was wonderful as He performed wonders.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2:11</a:t>
            </a:r>
            <a:r>
              <a:rPr lang="en-US" dirty="0">
                <a:latin typeface="Calibri" panose="020F0502020204030204" pitchFamily="34" charset="0"/>
                <a:ea typeface="Calibri" panose="020F0502020204030204" pitchFamily="34" charset="0"/>
                <a:cs typeface="Times New Roman" panose="02020603050405020304" pitchFamily="18" charset="0"/>
              </a:rPr>
              <a:t> – After turning water to wine at wedding. Provoked belief because it was wonderful what He did.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20:30-31</a:t>
            </a:r>
            <a:r>
              <a:rPr lang="en-US" dirty="0">
                <a:latin typeface="Calibri" panose="020F0502020204030204" pitchFamily="34" charset="0"/>
                <a:ea typeface="Calibri" panose="020F0502020204030204" pitchFamily="34" charset="0"/>
                <a:cs typeface="Times New Roman" panose="02020603050405020304" pitchFamily="18" charset="0"/>
              </a:rPr>
              <a:t> – All miracles performed by Him were to strike awe and wonder in those who witnessed them. </a:t>
            </a:r>
            <a:r>
              <a:rPr lang="en-US" b="1" dirty="0">
                <a:latin typeface="Calibri" panose="020F0502020204030204" pitchFamily="34" charset="0"/>
                <a:ea typeface="Calibri" panose="020F0502020204030204" pitchFamily="34" charset="0"/>
                <a:cs typeface="Times New Roman" panose="02020603050405020304" pitchFamily="18" charset="0"/>
              </a:rPr>
              <a:t>It was to cause belief in the only One wonderful enough to do such things.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Teaching – His teaching was unique.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12:49-50</a:t>
            </a:r>
            <a:r>
              <a:rPr lang="en-US" dirty="0">
                <a:latin typeface="Calibri" panose="020F0502020204030204" pitchFamily="34" charset="0"/>
                <a:ea typeface="Calibri" panose="020F0502020204030204" pitchFamily="34" charset="0"/>
                <a:cs typeface="Times New Roman" panose="02020603050405020304" pitchFamily="18" charset="0"/>
              </a:rPr>
              <a:t> – Jesus did not appeal to opinions of past and present teachers. He spoke with authority given Him directly from God.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Because of this, His commands contained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“everlasting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Thus, the demand to follow them or receive punishment.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7:24-29</a:t>
            </a:r>
            <a:r>
              <a:rPr lang="en-US" dirty="0">
                <a:latin typeface="Calibri" panose="020F0502020204030204" pitchFamily="34" charset="0"/>
                <a:ea typeface="Calibri" panose="020F0502020204030204" pitchFamily="34" charset="0"/>
                <a:cs typeface="Times New Roman" panose="02020603050405020304" pitchFamily="18" charset="0"/>
              </a:rPr>
              <a:t> – After sermon on the mount.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With authority, Jesus spoke words which promised success and a firm foundation. Those that followed His teaching would reap everlasting life.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“astonished”</a:t>
            </a:r>
            <a:r>
              <a:rPr lang="en-US" b="1" dirty="0">
                <a:latin typeface="Calibri" panose="020F0502020204030204" pitchFamily="34" charset="0"/>
                <a:ea typeface="Calibri" panose="020F0502020204030204" pitchFamily="34" charset="0"/>
                <a:cs typeface="Times New Roman" panose="02020603050405020304" pitchFamily="18" charset="0"/>
              </a:rPr>
              <a:t> the people. No other teacher spoke in such a way, because no other teacher had the power that Jesus did.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Sinless life – He practiced what He preached, and was not hypocritical. He never sinned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4:15</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4</a:t>
            </a:fld>
            <a:endParaRPr lang="en-US"/>
          </a:p>
        </p:txBody>
      </p:sp>
    </p:spTree>
    <p:extLst>
      <p:ext uri="{BB962C8B-B14F-4D97-AF65-F5344CB8AC3E}">
        <p14:creationId xmlns:p14="http://schemas.microsoft.com/office/powerpoint/2010/main" val="160698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His death and resurrection.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Voluntary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10:17-18</a:t>
            </a:r>
            <a:r>
              <a:rPr lang="en-US" dirty="0">
                <a:latin typeface="Calibri" panose="020F0502020204030204" pitchFamily="34" charset="0"/>
                <a:ea typeface="Calibri" panose="020F0502020204030204" pitchFamily="34" charset="0"/>
                <a:cs typeface="Times New Roman" panose="02020603050405020304" pitchFamily="18" charset="0"/>
              </a:rPr>
              <a:t> – He gave His life.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Vicarious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5:21; Galatians 3:13</a:t>
            </a:r>
            <a:r>
              <a:rPr lang="en-US" dirty="0">
                <a:latin typeface="Calibri" panose="020F0502020204030204" pitchFamily="34" charset="0"/>
                <a:ea typeface="Calibri" panose="020F0502020204030204" pitchFamily="34" charset="0"/>
                <a:cs typeface="Times New Roman" panose="02020603050405020304" pitchFamily="18" charset="0"/>
              </a:rPr>
              <a:t> – He died in our stead.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Overcome/Resurrected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2:22-24</a:t>
            </a:r>
            <a:r>
              <a:rPr lang="en-US" dirty="0">
                <a:latin typeface="Calibri" panose="020F0502020204030204" pitchFamily="34" charset="0"/>
                <a:ea typeface="Calibri" panose="020F0502020204030204" pitchFamily="34" charset="0"/>
                <a:cs typeface="Times New Roman" panose="02020603050405020304" pitchFamily="18" charset="0"/>
              </a:rPr>
              <a:t> – He could not be held by death like all other men.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These truths about Jesus reflect the title given Him, </a:t>
            </a:r>
            <a:r>
              <a:rPr lang="en-US" b="1" i="1" dirty="0">
                <a:latin typeface="Calibri" panose="020F0502020204030204" pitchFamily="34" charset="0"/>
                <a:ea typeface="Calibri" panose="020F0502020204030204" pitchFamily="34" charset="0"/>
                <a:cs typeface="Times New Roman" panose="02020603050405020304" pitchFamily="18" charset="0"/>
              </a:rPr>
              <a:t>“Wonderful.”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Life without and with the one called </a:t>
            </a:r>
            <a:r>
              <a:rPr lang="en-US" i="1" dirty="0">
                <a:latin typeface="Calibri" panose="020F0502020204030204" pitchFamily="34" charset="0"/>
                <a:ea typeface="Calibri" panose="020F0502020204030204" pitchFamily="34" charset="0"/>
                <a:cs typeface="Times New Roman" panose="02020603050405020304" pitchFamily="18" charset="0"/>
              </a:rPr>
              <a:t>“Wonderful”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5</a:t>
            </a:fld>
            <a:endParaRPr lang="en-US"/>
          </a:p>
        </p:txBody>
      </p:sp>
    </p:spTree>
    <p:extLst>
      <p:ext uri="{BB962C8B-B14F-4D97-AF65-F5344CB8AC3E}">
        <p14:creationId xmlns:p14="http://schemas.microsoft.com/office/powerpoint/2010/main" val="237897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Life without and with the one called </a:t>
            </a:r>
            <a:r>
              <a:rPr lang="en-US" i="1" dirty="0">
                <a:latin typeface="Calibri" panose="020F0502020204030204" pitchFamily="34" charset="0"/>
                <a:ea typeface="Calibri" panose="020F0502020204030204" pitchFamily="34" charset="0"/>
                <a:cs typeface="Times New Roman" panose="02020603050405020304" pitchFamily="18" charset="0"/>
              </a:rPr>
              <a:t>“Wonderful”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Life without the one called </a:t>
            </a:r>
            <a:r>
              <a:rPr lang="en-US" i="1" dirty="0">
                <a:latin typeface="Calibri" panose="020F0502020204030204" pitchFamily="34" charset="0"/>
                <a:ea typeface="Calibri" panose="020F0502020204030204" pitchFamily="34" charset="0"/>
                <a:cs typeface="Times New Roman" panose="02020603050405020304" pitchFamily="18" charset="0"/>
              </a:rPr>
              <a:t>“Wonderful”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Essentially, life is not wonderful without Jesus. Rather, it is vain.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Ecclesiastes 1:1-11</a:t>
            </a:r>
            <a:r>
              <a:rPr lang="en-US" dirty="0">
                <a:latin typeface="Calibri" panose="020F0502020204030204" pitchFamily="34" charset="0"/>
                <a:ea typeface="Calibri" panose="020F0502020204030204" pitchFamily="34" charset="0"/>
                <a:cs typeface="Times New Roman" panose="02020603050405020304" pitchFamily="18" charset="0"/>
              </a:rPr>
              <a:t> – Life is vain.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Men work and toil to no profit.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8)</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Men seek satisfaction in experiencing things life has to offer, but in them is no satisfaction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Many times things which men consider wonderful are not wonderful at all. They are the same old things which have always been, and will always be, until they are destroyed and do not exist. (They possess no true depth, and value.)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Ecclesiastes 4:1-3</a:t>
            </a:r>
            <a:r>
              <a:rPr lang="en-US" dirty="0">
                <a:latin typeface="Calibri" panose="020F0502020204030204" pitchFamily="34" charset="0"/>
                <a:ea typeface="Calibri" panose="020F0502020204030204" pitchFamily="34" charset="0"/>
                <a:cs typeface="Times New Roman" panose="02020603050405020304" pitchFamily="18" charset="0"/>
              </a:rPr>
              <a:t> – Evil exists under the sun, and it is better not to even exist than to experience it.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This is all true without God. There is no meaning to life. Nothing is wonderful.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That is, unless God is followed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12:13-14</a:t>
            </a:r>
            <a:r>
              <a:rPr lang="en-US" b="1" dirty="0">
                <a:latin typeface="Calibri" panose="020F0502020204030204" pitchFamily="34" charset="0"/>
                <a:ea typeface="Calibri" panose="020F0502020204030204" pitchFamily="34" charset="0"/>
                <a:cs typeface="Times New Roman" panose="02020603050405020304" pitchFamily="18" charset="0"/>
              </a:rPr>
              <a:t> – Everything we do can have purpose if we dedicate it to our created purpose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Life with the one called </a:t>
            </a:r>
            <a:r>
              <a:rPr lang="en-US" i="1" dirty="0">
                <a:latin typeface="Calibri" panose="020F0502020204030204" pitchFamily="34" charset="0"/>
                <a:ea typeface="Calibri" panose="020F0502020204030204" pitchFamily="34" charset="0"/>
                <a:cs typeface="Times New Roman" panose="02020603050405020304" pitchFamily="18" charset="0"/>
              </a:rPr>
              <a:t>“Wonderful”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Life with Jesus is given meaning and substance. It unlocks the wonders that are inherent within life, as we are created to serve a higher unique purpose.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2:20</a:t>
            </a:r>
            <a:r>
              <a:rPr lang="en-US" dirty="0">
                <a:latin typeface="Calibri" panose="020F0502020204030204" pitchFamily="34" charset="0"/>
                <a:ea typeface="Calibri" panose="020F0502020204030204" pitchFamily="34" charset="0"/>
                <a:cs typeface="Times New Roman" panose="02020603050405020304" pitchFamily="18" charset="0"/>
              </a:rPr>
              <a:t> – The wonderful life is one which is directed by Jesus, for He is wonderful.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3:2-3</a:t>
            </a:r>
            <a:r>
              <a:rPr lang="en-US" dirty="0">
                <a:latin typeface="Calibri" panose="020F0502020204030204" pitchFamily="34" charset="0"/>
                <a:ea typeface="Calibri" panose="020F0502020204030204" pitchFamily="34" charset="0"/>
                <a:cs typeface="Times New Roman" panose="02020603050405020304" pitchFamily="18" charset="0"/>
              </a:rPr>
              <a:t> – This life is lived in hope of attaining to the wonderful state of Christ.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3:10-14</a:t>
            </a:r>
            <a:r>
              <a:rPr lang="en-US" dirty="0">
                <a:latin typeface="Calibri" panose="020F0502020204030204" pitchFamily="34" charset="0"/>
                <a:ea typeface="Calibri" panose="020F0502020204030204" pitchFamily="34" charset="0"/>
                <a:cs typeface="Times New Roman" panose="02020603050405020304" pitchFamily="18" charset="0"/>
              </a:rPr>
              <a:t> – All of the earth will pass away. That which is truly wonderful is inherited by those who live life according to that which Christ commands.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14:1-4</a:t>
            </a:r>
            <a:r>
              <a:rPr lang="en-US" dirty="0">
                <a:latin typeface="Calibri" panose="020F0502020204030204" pitchFamily="34" charset="0"/>
                <a:ea typeface="Calibri" panose="020F0502020204030204" pitchFamily="34" charset="0"/>
                <a:cs typeface="Times New Roman" panose="02020603050405020304" pitchFamily="18" charset="0"/>
              </a:rPr>
              <a:t> – The place we hope for is the dwelling place of the Wonderful.</a:t>
            </a: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Jesus, and God, are there, and we are promised eternity with them</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6</a:t>
            </a:fld>
            <a:endParaRPr lang="en-US"/>
          </a:p>
        </p:txBody>
      </p:sp>
    </p:spTree>
    <p:extLst>
      <p:ext uri="{BB962C8B-B14F-4D97-AF65-F5344CB8AC3E}">
        <p14:creationId xmlns:p14="http://schemas.microsoft.com/office/powerpoint/2010/main" val="16176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truly is wonderful, and this is manifest in the life He lived.</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are called to follow Him.</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If we choose to serve our created purpose, our lives will be filled with wonder, for only He who is Wonderful can offer such.</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died for our sins so that we might live for Him, and attain to the wonders of heaven.</a:t>
            </a:r>
          </a:p>
          <a:p>
            <a:endParaRPr lang="en-US" dirty="0"/>
          </a:p>
        </p:txBody>
      </p:sp>
      <p:sp>
        <p:nvSpPr>
          <p:cNvPr id="4" name="Slide Number Placeholder 3"/>
          <p:cNvSpPr>
            <a:spLocks noGrp="1"/>
          </p:cNvSpPr>
          <p:nvPr>
            <p:ph type="sldNum" sz="quarter" idx="10"/>
          </p:nvPr>
        </p:nvSpPr>
        <p:spPr/>
        <p:txBody>
          <a:bodyPr/>
          <a:lstStyle/>
          <a:p>
            <a:fld id="{2D31A2ED-DFBF-4B0C-B38F-1FDD01C8166D}" type="slidenum">
              <a:rPr lang="en-US" smtClean="0"/>
              <a:t>7</a:t>
            </a:fld>
            <a:endParaRPr lang="en-US"/>
          </a:p>
        </p:txBody>
      </p:sp>
    </p:spTree>
    <p:extLst>
      <p:ext uri="{BB962C8B-B14F-4D97-AF65-F5344CB8AC3E}">
        <p14:creationId xmlns:p14="http://schemas.microsoft.com/office/powerpoint/2010/main" val="293496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2645DC-0D57-4BEF-B34A-FEFA4B7889CC}"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278281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645DC-0D57-4BEF-B34A-FEFA4B7889CC}"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307886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645DC-0D57-4BEF-B34A-FEFA4B7889CC}"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150102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645DC-0D57-4BEF-B34A-FEFA4B7889CC}"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7887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2645DC-0D57-4BEF-B34A-FEFA4B7889CC}"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53256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2645DC-0D57-4BEF-B34A-FEFA4B7889CC}"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112840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645DC-0D57-4BEF-B34A-FEFA4B7889CC}" type="datetimeFigureOut">
              <a:rPr lang="en-US" smtClean="0"/>
              <a:t>7/24/2016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306884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645DC-0D57-4BEF-B34A-FEFA4B7889CC}" type="datetimeFigureOut">
              <a:rPr lang="en-US" smtClean="0"/>
              <a:t>7/24/2016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344807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645DC-0D57-4BEF-B34A-FEFA4B7889CC}" type="datetimeFigureOut">
              <a:rPr lang="en-US" smtClean="0"/>
              <a:t>7/24/2016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238253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2645DC-0D57-4BEF-B34A-FEFA4B7889CC}"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163245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2645DC-0D57-4BEF-B34A-FEFA4B7889CC}"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4C566-D18A-42D6-8ACF-1EA0BDF7BE3E}" type="slidenum">
              <a:rPr lang="en-US" smtClean="0"/>
              <a:t>‹#›</a:t>
            </a:fld>
            <a:endParaRPr lang="en-US"/>
          </a:p>
        </p:txBody>
      </p:sp>
    </p:spTree>
    <p:extLst>
      <p:ext uri="{BB962C8B-B14F-4D97-AF65-F5344CB8AC3E}">
        <p14:creationId xmlns:p14="http://schemas.microsoft.com/office/powerpoint/2010/main" val="194718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645DC-0D57-4BEF-B34A-FEFA4B7889CC}" type="datetimeFigureOut">
              <a:rPr lang="en-US" smtClean="0"/>
              <a:t>7/24/2016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4C566-D18A-42D6-8ACF-1EA0BDF7BE3E}" type="slidenum">
              <a:rPr lang="en-US" smtClean="0"/>
              <a:t>‹#›</a:t>
            </a:fld>
            <a:endParaRPr lang="en-US"/>
          </a:p>
        </p:txBody>
      </p:sp>
    </p:spTree>
    <p:extLst>
      <p:ext uri="{BB962C8B-B14F-4D97-AF65-F5344CB8AC3E}">
        <p14:creationId xmlns:p14="http://schemas.microsoft.com/office/powerpoint/2010/main" val="2559615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6669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66422"/>
            <a:ext cx="7772400" cy="2387600"/>
          </a:xfrm>
        </p:spPr>
        <p:txBody>
          <a:bodyPr>
            <a:normAutofit/>
          </a:bodyPr>
          <a:lstStyle/>
          <a:p>
            <a:r>
              <a:rPr lang="en-US" sz="8000" dirty="0">
                <a:solidFill>
                  <a:schemeClr val="bg1"/>
                </a:solidFill>
                <a:latin typeface="Brush Script MT" panose="03060802040406070304" pitchFamily="66" charset="0"/>
              </a:rPr>
              <a:t>“And His name will be called Wonderful”</a:t>
            </a:r>
          </a:p>
        </p:txBody>
      </p:sp>
      <p:sp>
        <p:nvSpPr>
          <p:cNvPr id="3" name="Subtitle 2"/>
          <p:cNvSpPr>
            <a:spLocks noGrp="1"/>
          </p:cNvSpPr>
          <p:nvPr>
            <p:ph type="subTitle" idx="1"/>
          </p:nvPr>
        </p:nvSpPr>
        <p:spPr>
          <a:xfrm>
            <a:off x="1143000" y="4446099"/>
            <a:ext cx="6858000" cy="1655762"/>
          </a:xfrm>
        </p:spPr>
        <p:txBody>
          <a:bodyPr>
            <a:normAutofit/>
          </a:bodyPr>
          <a:lstStyle/>
          <a:p>
            <a:r>
              <a:rPr lang="en-US" sz="4000" b="1" i="1" dirty="0">
                <a:solidFill>
                  <a:schemeClr val="bg1"/>
                </a:solidFill>
              </a:rPr>
              <a:t>Isaiah 9:6</a:t>
            </a:r>
          </a:p>
        </p:txBody>
      </p:sp>
    </p:spTree>
    <p:extLst>
      <p:ext uri="{BB962C8B-B14F-4D97-AF65-F5344CB8AC3E}">
        <p14:creationId xmlns:p14="http://schemas.microsoft.com/office/powerpoint/2010/main" val="42565960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rush Script MT" panose="03060802040406070304" pitchFamily="66" charset="0"/>
              </a:rPr>
              <a:t>What is “Wonderful”?</a:t>
            </a:r>
          </a:p>
        </p:txBody>
      </p:sp>
      <p:sp>
        <p:nvSpPr>
          <p:cNvPr id="3" name="Content Placeholder 2"/>
          <p:cNvSpPr>
            <a:spLocks noGrp="1"/>
          </p:cNvSpPr>
          <p:nvPr>
            <p:ph idx="1"/>
          </p:nvPr>
        </p:nvSpPr>
        <p:spPr>
          <a:solidFill>
            <a:schemeClr val="tx1">
              <a:alpha val="60000"/>
            </a:schemeClr>
          </a:solidFill>
        </p:spPr>
        <p:txBody>
          <a:bodyPr/>
          <a:lstStyle/>
          <a:p>
            <a:pPr marL="0" indent="0" algn="ctr">
              <a:buNone/>
            </a:pPr>
            <a:r>
              <a:rPr lang="en-US" sz="4000" b="1" dirty="0">
                <a:solidFill>
                  <a:schemeClr val="bg1"/>
                </a:solidFill>
              </a:rPr>
              <a:t>Defined</a:t>
            </a:r>
            <a:br>
              <a:rPr lang="en-US" sz="3600" i="1" dirty="0">
                <a:solidFill>
                  <a:schemeClr val="bg1"/>
                </a:solidFill>
              </a:rPr>
            </a:br>
            <a:r>
              <a:rPr lang="en-US" sz="3600" i="1" dirty="0">
                <a:solidFill>
                  <a:schemeClr val="bg1"/>
                </a:solidFill>
              </a:rPr>
              <a:t>Wonderful – </a:t>
            </a:r>
            <a:r>
              <a:rPr lang="en-US" sz="3600" i="1" dirty="0" err="1">
                <a:solidFill>
                  <a:schemeClr val="bg1"/>
                </a:solidFill>
              </a:rPr>
              <a:t>p̱ele</a:t>
            </a:r>
            <a:r>
              <a:rPr lang="en-US" sz="3600" i="1" dirty="0">
                <a:solidFill>
                  <a:schemeClr val="bg1"/>
                </a:solidFill>
              </a:rPr>
              <a:t>’ – a miracle: — marvelous thing, wonder (-</a:t>
            </a:r>
            <a:r>
              <a:rPr lang="en-US" sz="3600" i="1" dirty="0" err="1">
                <a:solidFill>
                  <a:schemeClr val="bg1"/>
                </a:solidFill>
              </a:rPr>
              <a:t>ful</a:t>
            </a:r>
            <a:r>
              <a:rPr lang="en-US" sz="3600" i="1" dirty="0">
                <a:solidFill>
                  <a:schemeClr val="bg1"/>
                </a:solidFill>
              </a:rPr>
              <a:t>, -fully). (Strong)</a:t>
            </a:r>
          </a:p>
          <a:p>
            <a:pPr marL="0" indent="0" algn="ctr">
              <a:buNone/>
            </a:pPr>
            <a:r>
              <a:rPr lang="en-US" sz="4000" b="1" dirty="0">
                <a:solidFill>
                  <a:schemeClr val="bg1"/>
                </a:solidFill>
              </a:rPr>
              <a:t>In Scripture</a:t>
            </a:r>
          </a:p>
          <a:p>
            <a:pPr marL="0" indent="0" algn="ctr">
              <a:buNone/>
            </a:pPr>
            <a:r>
              <a:rPr lang="en-US" sz="3600" i="1" dirty="0">
                <a:solidFill>
                  <a:schemeClr val="bg1"/>
                </a:solidFill>
              </a:rPr>
              <a:t>Marvelous; Hidden; Things too high; Wonders (miracles).</a:t>
            </a:r>
          </a:p>
          <a:p>
            <a:pPr marL="0" indent="0">
              <a:buNone/>
            </a:pPr>
            <a:endParaRPr lang="en-US" dirty="0">
              <a:solidFill>
                <a:schemeClr val="bg1"/>
              </a:solidFill>
            </a:endParaRPr>
          </a:p>
        </p:txBody>
      </p:sp>
    </p:spTree>
    <p:extLst>
      <p:ext uri="{BB962C8B-B14F-4D97-AF65-F5344CB8AC3E}">
        <p14:creationId xmlns:p14="http://schemas.microsoft.com/office/powerpoint/2010/main" val="2477908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rush Script MT" panose="03060802040406070304" pitchFamily="66" charset="0"/>
              </a:rPr>
              <a:t>He is “Wonderful”</a:t>
            </a:r>
          </a:p>
        </p:txBody>
      </p:sp>
      <p:sp>
        <p:nvSpPr>
          <p:cNvPr id="3" name="Content Placeholder 2"/>
          <p:cNvSpPr>
            <a:spLocks noGrp="1"/>
          </p:cNvSpPr>
          <p:nvPr>
            <p:ph idx="1"/>
          </p:nvPr>
        </p:nvSpPr>
        <p:spPr>
          <a:solidFill>
            <a:schemeClr val="tx1">
              <a:alpha val="60000"/>
            </a:schemeClr>
          </a:solidFill>
        </p:spPr>
        <p:txBody>
          <a:bodyPr/>
          <a:lstStyle/>
          <a:p>
            <a:pPr marL="0" indent="0" algn="ctr">
              <a:buNone/>
            </a:pPr>
            <a:r>
              <a:rPr lang="en-US" sz="4000" b="1" dirty="0">
                <a:solidFill>
                  <a:schemeClr val="bg1"/>
                </a:solidFill>
              </a:rPr>
              <a:t>Birth</a:t>
            </a:r>
          </a:p>
          <a:p>
            <a:pPr marL="0" indent="0" algn="ctr">
              <a:buNone/>
            </a:pPr>
            <a:r>
              <a:rPr lang="en-US" sz="3600" i="1" dirty="0">
                <a:solidFill>
                  <a:schemeClr val="bg1"/>
                </a:solidFill>
              </a:rPr>
              <a:t>Isaiah 7:14; Matthew 1:18, 22-23; Hebrews 2:14; Philippians 2:5-8</a:t>
            </a:r>
          </a:p>
          <a:p>
            <a:pPr marL="0" indent="0" algn="ctr">
              <a:buNone/>
            </a:pPr>
            <a:r>
              <a:rPr lang="en-US" sz="4000" b="1" dirty="0">
                <a:solidFill>
                  <a:schemeClr val="bg1"/>
                </a:solidFill>
              </a:rPr>
              <a:t>Life</a:t>
            </a:r>
          </a:p>
          <a:p>
            <a:pPr marL="0" indent="0" algn="ctr">
              <a:buNone/>
            </a:pPr>
            <a:r>
              <a:rPr lang="en-US" sz="3600" i="1" dirty="0">
                <a:solidFill>
                  <a:schemeClr val="bg1"/>
                </a:solidFill>
              </a:rPr>
              <a:t>Miracles – John 2:11; 20:30-31</a:t>
            </a:r>
          </a:p>
          <a:p>
            <a:pPr marL="0" indent="0" algn="ctr">
              <a:buNone/>
            </a:pPr>
            <a:r>
              <a:rPr lang="en-US" sz="3600" i="1" dirty="0">
                <a:solidFill>
                  <a:schemeClr val="bg1"/>
                </a:solidFill>
              </a:rPr>
              <a:t>Teaching – John 12:49-50; Matt. 7:24-29</a:t>
            </a:r>
          </a:p>
          <a:p>
            <a:pPr marL="0" indent="0" algn="ctr">
              <a:buNone/>
            </a:pPr>
            <a:r>
              <a:rPr lang="en-US" sz="3600" i="1" dirty="0">
                <a:solidFill>
                  <a:schemeClr val="bg1"/>
                </a:solidFill>
              </a:rPr>
              <a:t>Sinless – Hebrews 4:15</a:t>
            </a:r>
            <a:endParaRPr lang="en-US" sz="2400" i="1" dirty="0">
              <a:solidFill>
                <a:schemeClr val="bg1"/>
              </a:solidFill>
            </a:endParaRPr>
          </a:p>
        </p:txBody>
      </p:sp>
    </p:spTree>
    <p:extLst>
      <p:ext uri="{BB962C8B-B14F-4D97-AF65-F5344CB8AC3E}">
        <p14:creationId xmlns:p14="http://schemas.microsoft.com/office/powerpoint/2010/main" val="3163089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rush Script MT" panose="03060802040406070304" pitchFamily="66" charset="0"/>
              </a:rPr>
              <a:t>He is “Wonderful”</a:t>
            </a:r>
          </a:p>
        </p:txBody>
      </p:sp>
      <p:sp>
        <p:nvSpPr>
          <p:cNvPr id="3" name="Content Placeholder 2"/>
          <p:cNvSpPr>
            <a:spLocks noGrp="1"/>
          </p:cNvSpPr>
          <p:nvPr>
            <p:ph idx="1"/>
          </p:nvPr>
        </p:nvSpPr>
        <p:spPr>
          <a:solidFill>
            <a:schemeClr val="tx1">
              <a:alpha val="60000"/>
            </a:schemeClr>
          </a:solidFill>
        </p:spPr>
        <p:txBody>
          <a:bodyPr/>
          <a:lstStyle/>
          <a:p>
            <a:pPr marL="0" indent="0" algn="ctr">
              <a:buNone/>
            </a:pPr>
            <a:r>
              <a:rPr lang="en-US" sz="4000" b="1" dirty="0">
                <a:solidFill>
                  <a:schemeClr val="bg1"/>
                </a:solidFill>
              </a:rPr>
              <a:t>Birth</a:t>
            </a:r>
          </a:p>
          <a:p>
            <a:pPr marL="0" indent="0" algn="ctr">
              <a:buNone/>
            </a:pPr>
            <a:r>
              <a:rPr lang="en-US" sz="4000" b="1" dirty="0">
                <a:solidFill>
                  <a:schemeClr val="bg1"/>
                </a:solidFill>
              </a:rPr>
              <a:t>Life</a:t>
            </a:r>
            <a:endParaRPr lang="en-US" sz="3600" i="1" dirty="0">
              <a:solidFill>
                <a:schemeClr val="bg1"/>
              </a:solidFill>
            </a:endParaRPr>
          </a:p>
          <a:p>
            <a:pPr marL="0" indent="0" algn="ctr">
              <a:buNone/>
            </a:pPr>
            <a:r>
              <a:rPr lang="en-US" sz="4000" b="1" dirty="0">
                <a:solidFill>
                  <a:schemeClr val="bg1"/>
                </a:solidFill>
              </a:rPr>
              <a:t>Death</a:t>
            </a:r>
          </a:p>
          <a:p>
            <a:pPr marL="0" indent="0" algn="ctr">
              <a:buNone/>
            </a:pPr>
            <a:r>
              <a:rPr lang="en-US" sz="3600" i="1" dirty="0">
                <a:solidFill>
                  <a:schemeClr val="bg1"/>
                </a:solidFill>
              </a:rPr>
              <a:t>Voluntary – John 10:17-18</a:t>
            </a:r>
          </a:p>
          <a:p>
            <a:pPr marL="0" indent="0" algn="ctr">
              <a:buNone/>
            </a:pPr>
            <a:r>
              <a:rPr lang="en-US" sz="3600" i="1" dirty="0">
                <a:solidFill>
                  <a:schemeClr val="bg1"/>
                </a:solidFill>
              </a:rPr>
              <a:t>Vicarious – 2 Cor. 5:21; Galatians 3:13</a:t>
            </a:r>
          </a:p>
          <a:p>
            <a:pPr marL="0" indent="0" algn="ctr">
              <a:buNone/>
            </a:pPr>
            <a:r>
              <a:rPr lang="en-US" sz="3600" i="1" dirty="0">
                <a:solidFill>
                  <a:schemeClr val="bg1"/>
                </a:solidFill>
              </a:rPr>
              <a:t>Overcome – Acts 2:22-24</a:t>
            </a:r>
          </a:p>
        </p:txBody>
      </p:sp>
    </p:spTree>
    <p:extLst>
      <p:ext uri="{BB962C8B-B14F-4D97-AF65-F5344CB8AC3E}">
        <p14:creationId xmlns:p14="http://schemas.microsoft.com/office/powerpoint/2010/main" val="374432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rush Script MT" panose="03060802040406070304" pitchFamily="66" charset="0"/>
              </a:rPr>
              <a:t>Our lives and the “Wonderful”</a:t>
            </a:r>
          </a:p>
        </p:txBody>
      </p:sp>
      <p:sp>
        <p:nvSpPr>
          <p:cNvPr id="3" name="Content Placeholder 2"/>
          <p:cNvSpPr>
            <a:spLocks noGrp="1"/>
          </p:cNvSpPr>
          <p:nvPr>
            <p:ph idx="1"/>
          </p:nvPr>
        </p:nvSpPr>
        <p:spPr>
          <a:solidFill>
            <a:schemeClr val="tx1">
              <a:alpha val="60000"/>
            </a:schemeClr>
          </a:solidFill>
        </p:spPr>
        <p:txBody>
          <a:bodyPr/>
          <a:lstStyle/>
          <a:p>
            <a:pPr marL="0" indent="0" algn="ctr">
              <a:buNone/>
            </a:pPr>
            <a:r>
              <a:rPr lang="en-US" sz="4000" b="1" dirty="0">
                <a:solidFill>
                  <a:schemeClr val="bg1"/>
                </a:solidFill>
              </a:rPr>
              <a:t>Without Him</a:t>
            </a:r>
          </a:p>
          <a:p>
            <a:pPr marL="0" indent="0" algn="ctr">
              <a:buNone/>
            </a:pPr>
            <a:r>
              <a:rPr lang="en-US" sz="3600" i="1" dirty="0">
                <a:solidFill>
                  <a:schemeClr val="bg1"/>
                </a:solidFill>
              </a:rPr>
              <a:t>Ecclesiastes 1:1-11; 4:1-3</a:t>
            </a:r>
          </a:p>
          <a:p>
            <a:pPr marL="0" indent="0" algn="ctr">
              <a:buNone/>
            </a:pPr>
            <a:r>
              <a:rPr lang="en-US" sz="4000" b="1" dirty="0">
                <a:solidFill>
                  <a:schemeClr val="bg1"/>
                </a:solidFill>
              </a:rPr>
              <a:t>With Him</a:t>
            </a:r>
          </a:p>
          <a:p>
            <a:pPr marL="0" indent="0" algn="ctr">
              <a:buNone/>
            </a:pPr>
            <a:r>
              <a:rPr lang="en-US" sz="3600" i="1" dirty="0">
                <a:solidFill>
                  <a:schemeClr val="bg1"/>
                </a:solidFill>
              </a:rPr>
              <a:t>Ecclesiastes 12:13; Galatians 2:20;           1 John 2:2-3; 2 Peter 3:10-14; John 14:1-4</a:t>
            </a:r>
          </a:p>
        </p:txBody>
      </p:sp>
    </p:spTree>
    <p:extLst>
      <p:ext uri="{BB962C8B-B14F-4D97-AF65-F5344CB8AC3E}">
        <p14:creationId xmlns:p14="http://schemas.microsoft.com/office/powerpoint/2010/main" val="703309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66422"/>
            <a:ext cx="7772400" cy="2387600"/>
          </a:xfrm>
        </p:spPr>
        <p:txBody>
          <a:bodyPr>
            <a:normAutofit/>
          </a:bodyPr>
          <a:lstStyle/>
          <a:p>
            <a:r>
              <a:rPr lang="en-US" sz="8000" dirty="0">
                <a:solidFill>
                  <a:schemeClr val="bg1"/>
                </a:solidFill>
                <a:latin typeface="Brush Script MT" panose="03060802040406070304" pitchFamily="66" charset="0"/>
              </a:rPr>
              <a:t>“And His name will be called Wonderful”</a:t>
            </a:r>
          </a:p>
        </p:txBody>
      </p:sp>
      <p:sp>
        <p:nvSpPr>
          <p:cNvPr id="3" name="Subtitle 2"/>
          <p:cNvSpPr>
            <a:spLocks noGrp="1"/>
          </p:cNvSpPr>
          <p:nvPr>
            <p:ph type="subTitle" idx="1"/>
          </p:nvPr>
        </p:nvSpPr>
        <p:spPr>
          <a:xfrm>
            <a:off x="1143000" y="4446099"/>
            <a:ext cx="6858000" cy="1655762"/>
          </a:xfrm>
        </p:spPr>
        <p:txBody>
          <a:bodyPr>
            <a:normAutofit/>
          </a:bodyPr>
          <a:lstStyle/>
          <a:p>
            <a:r>
              <a:rPr lang="en-US" sz="4000" b="1" i="1" dirty="0">
                <a:solidFill>
                  <a:schemeClr val="bg1"/>
                </a:solidFill>
              </a:rPr>
              <a:t>Isaiah 9:6</a:t>
            </a:r>
          </a:p>
        </p:txBody>
      </p:sp>
    </p:spTree>
    <p:extLst>
      <p:ext uri="{BB962C8B-B14F-4D97-AF65-F5344CB8AC3E}">
        <p14:creationId xmlns:p14="http://schemas.microsoft.com/office/powerpoint/2010/main" val="2177804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1449</Words>
  <Application>Microsoft Office PowerPoint</Application>
  <PresentationFormat>On-screen Show (4:3)</PresentationFormat>
  <Paragraphs>110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Brush Script MT</vt:lpstr>
      <vt:lpstr>Calibri</vt:lpstr>
      <vt:lpstr>Calibri Light</vt:lpstr>
      <vt:lpstr>Times New Roman</vt:lpstr>
      <vt:lpstr>Wingdings</vt:lpstr>
      <vt:lpstr>Office Theme</vt:lpstr>
      <vt:lpstr>PowerPoint Presentation</vt:lpstr>
      <vt:lpstr>“And His name will be called Wonderful”</vt:lpstr>
      <vt:lpstr>What is “Wonderful”?</vt:lpstr>
      <vt:lpstr>He is “Wonderful”</vt:lpstr>
      <vt:lpstr>He is “Wonderful”</vt:lpstr>
      <vt:lpstr>Our lives and the “Wonderful”</vt:lpstr>
      <vt:lpstr>“And His name will be called Wonderful”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5</cp:revision>
  <dcterms:created xsi:type="dcterms:W3CDTF">2016-07-24T21:30:15Z</dcterms:created>
  <dcterms:modified xsi:type="dcterms:W3CDTF">2016-07-24T21:57:02Z</dcterms:modified>
</cp:coreProperties>
</file>