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237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24" y="72"/>
      </p:cViewPr>
      <p:guideLst/>
    </p:cSldViewPr>
  </p:slideViewPr>
  <p:notesTextViewPr>
    <p:cViewPr>
      <p:scale>
        <a:sx n="3" d="2"/>
        <a:sy n="3" d="2"/>
      </p:scale>
      <p:origin x="0" y="0"/>
    </p:cViewPr>
  </p:notesTextViewPr>
  <p:notesViewPr>
    <p:cSldViewPr snapToGrid="0">
      <p:cViewPr varScale="1">
        <p:scale>
          <a:sx n="55" d="100"/>
          <a:sy n="55" d="100"/>
        </p:scale>
        <p:origin x="202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087B7B-0EAC-4C0D-A1F8-2ACB813B9DE9}" type="datetimeFigureOut">
              <a:rPr lang="en-US" smtClean="0"/>
              <a:t>7/31/2016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1BF092-F69A-4CEF-84D8-4BB74F37A46B}" type="slidenum">
              <a:rPr lang="en-US" smtClean="0"/>
              <a:t>‹#›</a:t>
            </a:fld>
            <a:endParaRPr lang="en-US"/>
          </a:p>
        </p:txBody>
      </p:sp>
    </p:spTree>
    <p:extLst>
      <p:ext uri="{BB962C8B-B14F-4D97-AF65-F5344CB8AC3E}">
        <p14:creationId xmlns:p14="http://schemas.microsoft.com/office/powerpoint/2010/main" val="3690177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Instrumental Music</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i="1" dirty="0">
                <a:latin typeface="Calibri" panose="020F0502020204030204" pitchFamily="34" charset="0"/>
                <a:ea typeface="Calibri" panose="020F0502020204030204" pitchFamily="34" charset="0"/>
                <a:cs typeface="Times New Roman" panose="02020603050405020304" pitchFamily="18" charset="0"/>
              </a:rPr>
              <a:t>A matter of tradition?</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When questions regarding differences with other religious groups arise in the Lord’s church, the manner in which they are approached is imperative.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If they are dealt with in a general way – “This is how we do things” – and not a specific way – “This is why we do it this way, and the other way is wrong because…” – the crux of the matter is missed, and a door is opened which allows countless false doctrines to infiltrate and poison the church.</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general, surface deep approach, tends to carry with it the idea that tradition is the factor.</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When the question is not approached in a specific manner regarding scripture, the standard by which these questions are considered appears as mere human tradition.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ignorant will gain the idea that the difference is not a matter of salvation, and will have the inclination that participating in such activity is harmless.</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denominational mindset is assumed by those who are ignorant. They might conclude that that is just the way we do it, but other ways are not sinful.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 this approach is used, those who have heard the scriptural arguments against such issues die off, and their children remain in an ignorant state. This is historically detrimental to the Lord’s people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Judges 2:7, 10 – “So the people served the Lord all the days of Joshua…When all that generation had been gathered to their fathers, another generation arose after them who did not know the Lord nor the work which He had done for Israel.”</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is important to make the distinction: is the difference between mechanical musical instruments used in worship, and simply and solely singing, a matter of human tradition, or is it a specific matter of authority? – God has given specific instruction which disallows mechanical instruments.</a:t>
            </a:r>
          </a:p>
          <a:p>
            <a:endParaRPr lang="en-US" dirty="0"/>
          </a:p>
        </p:txBody>
      </p:sp>
      <p:sp>
        <p:nvSpPr>
          <p:cNvPr id="4" name="Slide Number Placeholder 3"/>
          <p:cNvSpPr>
            <a:spLocks noGrp="1"/>
          </p:cNvSpPr>
          <p:nvPr>
            <p:ph type="sldNum" sz="quarter" idx="10"/>
          </p:nvPr>
        </p:nvSpPr>
        <p:spPr/>
        <p:txBody>
          <a:bodyPr/>
          <a:lstStyle/>
          <a:p>
            <a:fld id="{6E1BF092-F69A-4CEF-84D8-4BB74F37A46B}" type="slidenum">
              <a:rPr lang="en-US" smtClean="0"/>
              <a:t>2</a:t>
            </a:fld>
            <a:endParaRPr lang="en-US"/>
          </a:p>
        </p:txBody>
      </p:sp>
    </p:spTree>
    <p:extLst>
      <p:ext uri="{BB962C8B-B14F-4D97-AF65-F5344CB8AC3E}">
        <p14:creationId xmlns:p14="http://schemas.microsoft.com/office/powerpoint/2010/main" val="733235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Tradition – Divine and Human (Origin determines authority.)</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Tradition of the Elders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Matthew 15:1-9</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1-2)</a:t>
            </a:r>
            <a:r>
              <a:rPr lang="en-US" dirty="0">
                <a:latin typeface="Calibri" panose="020F0502020204030204" pitchFamily="34" charset="0"/>
                <a:ea typeface="Calibri" panose="020F0502020204030204" pitchFamily="34" charset="0"/>
                <a:cs typeface="Times New Roman" panose="02020603050405020304" pitchFamily="18" charset="0"/>
              </a:rPr>
              <a:t> – Scribes and Pharisees notorious for questioning Jesus with the ulterior motive to discredit Him. This time they question Jesus about His disciples.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If His disciples are accused, then He is accused as well. They are to be followers of His teaching.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Their accusation is transgression, but against a tradition of the elders.</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Tradition of elders: “the Pharisees have delivered to the people a great many observances by succession from their fathers, which were not written in the laws of Moses” (Antiquities 13.10.6) (Josephus).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r>
              <a:rPr lang="en-US" dirty="0">
                <a:latin typeface="Calibri" panose="020F0502020204030204" pitchFamily="34" charset="0"/>
                <a:ea typeface="Calibri" panose="020F0502020204030204" pitchFamily="34" charset="0"/>
                <a:cs typeface="Times New Roman" panose="02020603050405020304" pitchFamily="18" charset="0"/>
              </a:rPr>
              <a:t> – Jesus objection to this idea of transgressing the elders’ tradition was not necessarily because of the tradition itself, but how it was viewed.</a:t>
            </a:r>
          </a:p>
          <a:p>
            <a:pPr marL="1143000" marR="0" lvl="2" indent="-228600">
              <a:lnSpc>
                <a:spcPct val="107000"/>
              </a:lnSpc>
              <a:spcBef>
                <a:spcPts val="0"/>
              </a:spcBef>
              <a:spcAft>
                <a:spcPts val="0"/>
              </a:spcAft>
              <a:buFont typeface="+mj-lt"/>
              <a:buAutoNum type="romanLcPeriod"/>
            </a:pPr>
            <a:r>
              <a:rPr lang="en-US" i="1" dirty="0">
                <a:latin typeface="Calibri" panose="020F0502020204030204" pitchFamily="34" charset="0"/>
                <a:ea typeface="Calibri" panose="020F0502020204030204" pitchFamily="34" charset="0"/>
                <a:cs typeface="Times New Roman" panose="02020603050405020304" pitchFamily="18" charset="0"/>
              </a:rPr>
              <a:t>“The words of the scribes are lovely above the words of the law: for the words of the law are weighty and light; but the words of the scribes are all weighty” (</a:t>
            </a:r>
            <a:r>
              <a:rPr lang="en-US" i="1" dirty="0" err="1">
                <a:latin typeface="Calibri" panose="020F0502020204030204" pitchFamily="34" charset="0"/>
                <a:ea typeface="Calibri" panose="020F0502020204030204" pitchFamily="34" charset="0"/>
                <a:cs typeface="Times New Roman" panose="02020603050405020304" pitchFamily="18" charset="0"/>
              </a:rPr>
              <a:t>Berachoth</a:t>
            </a:r>
            <a:r>
              <a:rPr lang="en-US" i="1" dirty="0">
                <a:latin typeface="Calibri" panose="020F0502020204030204" pitchFamily="34" charset="0"/>
                <a:ea typeface="Calibri" panose="020F0502020204030204" pitchFamily="34" charset="0"/>
                <a:cs typeface="Times New Roman" panose="02020603050405020304" pitchFamily="18" charset="0"/>
              </a:rPr>
              <a:t> 3.2). (Jerusalem Talmud – A collection of rabbinical teachings and traditions)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objected to the Pharisees for </a:t>
            </a:r>
            <a:r>
              <a:rPr lang="en-US" b="1" dirty="0">
                <a:latin typeface="Calibri" panose="020F0502020204030204" pitchFamily="34" charset="0"/>
                <a:ea typeface="Calibri" panose="020F0502020204030204" pitchFamily="34" charset="0"/>
                <a:cs typeface="Times New Roman" panose="02020603050405020304" pitchFamily="18" charset="0"/>
              </a:rPr>
              <a:t>1)</a:t>
            </a:r>
            <a:r>
              <a:rPr lang="en-US" dirty="0">
                <a:latin typeface="Calibri" panose="020F0502020204030204" pitchFamily="34" charset="0"/>
                <a:ea typeface="Calibri" panose="020F0502020204030204" pitchFamily="34" charset="0"/>
                <a:cs typeface="Times New Roman" panose="02020603050405020304" pitchFamily="18" charset="0"/>
              </a:rPr>
              <a:t> not keeping all of the law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(“Blind guides, who strain out a gnat and swallow a camel!” Matthew 23:24</a:t>
            </a:r>
            <a:r>
              <a:rPr lang="en-US" dirty="0">
                <a:latin typeface="Calibri" panose="020F0502020204030204" pitchFamily="34" charset="0"/>
                <a:ea typeface="Calibri" panose="020F0502020204030204" pitchFamily="34" charset="0"/>
                <a:cs typeface="Times New Roman" panose="02020603050405020304" pitchFamily="18" charset="0"/>
              </a:rPr>
              <a:t>) and </a:t>
            </a:r>
            <a:r>
              <a:rPr lang="en-US" b="1" dirty="0">
                <a:latin typeface="Calibri" panose="020F0502020204030204" pitchFamily="34" charset="0"/>
                <a:ea typeface="Calibri" panose="020F0502020204030204" pitchFamily="34" charset="0"/>
                <a:cs typeface="Times New Roman" panose="02020603050405020304" pitchFamily="18" charset="0"/>
              </a:rPr>
              <a:t>2)</a:t>
            </a:r>
            <a:r>
              <a:rPr lang="en-US" dirty="0">
                <a:latin typeface="Calibri" panose="020F0502020204030204" pitchFamily="34" charset="0"/>
                <a:ea typeface="Calibri" panose="020F0502020204030204" pitchFamily="34" charset="0"/>
                <a:cs typeface="Times New Roman" panose="02020603050405020304" pitchFamily="18" charset="0"/>
              </a:rPr>
              <a:t> placing human traditions above the Law of God. (Among other things of course.)</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4-6)</a:t>
            </a:r>
            <a:r>
              <a:rPr lang="en-US" dirty="0">
                <a:latin typeface="Calibri" panose="020F0502020204030204" pitchFamily="34" charset="0"/>
                <a:ea typeface="Calibri" panose="020F0502020204030204" pitchFamily="34" charset="0"/>
                <a:cs typeface="Times New Roman" panose="02020603050405020304" pitchFamily="18" charset="0"/>
              </a:rPr>
              <a:t> – Jesus gave an example of their unrighteousness in the matter.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Command to honor parents</a:t>
            </a:r>
            <a:r>
              <a:rPr lang="en-US" dirty="0">
                <a:latin typeface="Calibri" panose="020F0502020204030204" pitchFamily="34" charset="0"/>
                <a:ea typeface="Calibri" panose="020F0502020204030204" pitchFamily="34" charset="0"/>
                <a:cs typeface="Times New Roman" panose="02020603050405020304" pitchFamily="18" charset="0"/>
              </a:rPr>
              <a:t> – comes with financial obligation to them as well as respect and care.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Tradition to exempt oneself from command</a:t>
            </a:r>
            <a:r>
              <a:rPr lang="en-US" dirty="0">
                <a:latin typeface="Calibri" panose="020F0502020204030204" pitchFamily="34" charset="0"/>
                <a:ea typeface="Calibri" panose="020F0502020204030204" pitchFamily="34" charset="0"/>
                <a:cs typeface="Times New Roman" panose="02020603050405020304" pitchFamily="18" charset="0"/>
              </a:rPr>
              <a:t> – earmark that money for a gift to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Often times they said such but did not end up giving it to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Either way, it is not an exemption from such command.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7-9)</a:t>
            </a:r>
            <a:r>
              <a:rPr lang="en-US" dirty="0">
                <a:latin typeface="Calibri" panose="020F0502020204030204" pitchFamily="34" charset="0"/>
                <a:ea typeface="Calibri" panose="020F0502020204030204" pitchFamily="34" charset="0"/>
                <a:cs typeface="Times New Roman" panose="02020603050405020304" pitchFamily="18" charset="0"/>
              </a:rPr>
              <a:t> – Jesus’ conclusion.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They are hypocritical. They claim to be righteous, close to God, and upholders of His law, but are not.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It is vain (empty; useless) to honor God, and try to please God, by doing things He has not authorized, or placing human tradition above His law.</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Tradition of God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3)</a:t>
            </a:r>
            <a:r>
              <a:rPr lang="en-US" dirty="0">
                <a:latin typeface="Calibri" panose="020F0502020204030204" pitchFamily="34" charset="0"/>
                <a:ea typeface="Calibri" panose="020F0502020204030204" pitchFamily="34" charset="0"/>
                <a:cs typeface="Times New Roman" panose="02020603050405020304" pitchFamily="18" charset="0"/>
              </a:rPr>
              <a:t> – The commandment of God the scribes and Pharisees transgressed was also a tradition.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Tradition is not inherently wrong, nor inherently right.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origin of the tradition makes the difference.</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 Thessalonians 2:13-15</a:t>
            </a:r>
            <a:r>
              <a:rPr lang="en-US" dirty="0">
                <a:latin typeface="Calibri" panose="020F0502020204030204" pitchFamily="34" charset="0"/>
                <a:ea typeface="Calibri" panose="020F0502020204030204" pitchFamily="34" charset="0"/>
                <a:cs typeface="Times New Roman" panose="02020603050405020304" pitchFamily="18" charset="0"/>
              </a:rPr>
              <a:t> – There is divine tradition that </a:t>
            </a:r>
            <a:r>
              <a:rPr lang="en-US" b="1" dirty="0">
                <a:latin typeface="Calibri" panose="020F0502020204030204" pitchFamily="34" charset="0"/>
                <a:ea typeface="Calibri" panose="020F0502020204030204" pitchFamily="34" charset="0"/>
                <a:cs typeface="Times New Roman" panose="02020603050405020304" pitchFamily="18" charset="0"/>
              </a:rPr>
              <a:t>MUST</a:t>
            </a:r>
            <a:r>
              <a:rPr lang="en-US" dirty="0">
                <a:latin typeface="Calibri" panose="020F0502020204030204" pitchFamily="34" charset="0"/>
                <a:ea typeface="Calibri" panose="020F0502020204030204" pitchFamily="34" charset="0"/>
                <a:cs typeface="Times New Roman" panose="02020603050405020304" pitchFamily="18" charset="0"/>
              </a:rPr>
              <a:t> be followed.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(2:1-2)</a:t>
            </a:r>
            <a:r>
              <a:rPr lang="en-US" dirty="0">
                <a:latin typeface="Calibri" panose="020F0502020204030204" pitchFamily="34" charset="0"/>
                <a:ea typeface="Calibri" panose="020F0502020204030204" pitchFamily="34" charset="0"/>
                <a:cs typeface="Times New Roman" panose="02020603050405020304" pitchFamily="18" charset="0"/>
              </a:rPr>
              <a:t> – Concerning the resurrection.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13-14)</a:t>
            </a:r>
            <a:r>
              <a:rPr lang="en-US" dirty="0">
                <a:latin typeface="Calibri" panose="020F0502020204030204" pitchFamily="34" charset="0"/>
                <a:ea typeface="Calibri" panose="020F0502020204030204" pitchFamily="34" charset="0"/>
                <a:cs typeface="Times New Roman" panose="02020603050405020304" pitchFamily="18" charset="0"/>
              </a:rPr>
              <a:t> – They had hope because of their obedience to the gospel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1:8).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In the resurrection they would be identified with Christ’s glory.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15)</a:t>
            </a:r>
            <a:r>
              <a:rPr lang="en-US" dirty="0">
                <a:latin typeface="Calibri" panose="020F0502020204030204" pitchFamily="34" charset="0"/>
                <a:ea typeface="Calibri" panose="020F0502020204030204" pitchFamily="34" charset="0"/>
                <a:cs typeface="Times New Roman" panose="02020603050405020304" pitchFamily="18" charset="0"/>
              </a:rPr>
              <a:t> – An exhortation to stand fast.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needed to remain faithful – i.e. keep the traditions given them. (Word – speaking in their presence; Epistle – writings; Apostles).</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2:13</a:t>
            </a:r>
            <a:r>
              <a:rPr lang="en-US" dirty="0">
                <a:latin typeface="Calibri" panose="020F0502020204030204" pitchFamily="34" charset="0"/>
                <a:ea typeface="Calibri" panose="020F0502020204030204" pitchFamily="34" charset="0"/>
                <a:cs typeface="Times New Roman" panose="02020603050405020304" pitchFamily="18" charset="0"/>
              </a:rPr>
              <a:t> – The tradition by word and epistle received from the apostles was divine tradition. (</a:t>
            </a:r>
            <a:r>
              <a:rPr lang="en-US" b="1" dirty="0">
                <a:latin typeface="Calibri" panose="020F0502020204030204" pitchFamily="34" charset="0"/>
                <a:ea typeface="Calibri" panose="020F0502020204030204" pitchFamily="34" charset="0"/>
                <a:cs typeface="Times New Roman" panose="02020603050405020304" pitchFamily="18" charset="0"/>
              </a:rPr>
              <a:t>This tradition is binding, and pertains to salvation – to adhere is to lay up heavenly treasure. To transgress is to forfeit salvation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What about the absence of musical instruments in worship in churches of Christ? Is it a tradition?</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A Capella music in the church of Christ is certainly a tradition, </a:t>
            </a:r>
            <a:r>
              <a:rPr lang="en-US" b="1" u="sng" dirty="0">
                <a:latin typeface="Calibri" panose="020F0502020204030204" pitchFamily="34" charset="0"/>
                <a:ea typeface="Calibri" panose="020F0502020204030204" pitchFamily="34" charset="0"/>
                <a:cs typeface="Times New Roman" panose="02020603050405020304" pitchFamily="18" charset="0"/>
              </a:rPr>
              <a:t>but it is a divine tradition</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To introduce mechanical musical instruments into worship would not be acceptable to the Lord</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E1BF092-F69A-4CEF-84D8-4BB74F37A46B}" type="slidenum">
              <a:rPr lang="en-US" smtClean="0"/>
              <a:t>3</a:t>
            </a:fld>
            <a:endParaRPr lang="en-US"/>
          </a:p>
        </p:txBody>
      </p:sp>
    </p:spTree>
    <p:extLst>
      <p:ext uri="{BB962C8B-B14F-4D97-AF65-F5344CB8AC3E}">
        <p14:creationId xmlns:p14="http://schemas.microsoft.com/office/powerpoint/2010/main" val="4109308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The Problem With Instrumental Music In Worship</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Authority of Divine Tradition</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3:17</a:t>
            </a:r>
            <a:r>
              <a:rPr lang="en-US" dirty="0">
                <a:latin typeface="Calibri" panose="020F0502020204030204" pitchFamily="34" charset="0"/>
                <a:ea typeface="Calibri" panose="020F0502020204030204" pitchFamily="34" charset="0"/>
                <a:cs typeface="Times New Roman" panose="02020603050405020304" pitchFamily="18" charset="0"/>
              </a:rPr>
              <a:t> – Everything done must be authorized by Christ.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Authority is established in three ways. (Example: Lord’s Supper)</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Command</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11:24</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(Observance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Example</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20:7</a:t>
            </a:r>
            <a:r>
              <a:rPr lang="en-US" b="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a:t>
            </a:r>
            <a:r>
              <a:rPr lang="en-US" i="1" dirty="0">
                <a:latin typeface="Calibri" panose="020F0502020204030204" pitchFamily="34" charset="0"/>
                <a:ea typeface="Calibri" panose="020F0502020204030204" pitchFamily="34" charset="0"/>
                <a:cs typeface="Times New Roman" panose="02020603050405020304" pitchFamily="18" charset="0"/>
              </a:rPr>
              <a:t>Time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Necessary Implication</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11:26; Acts 20:7</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i="1" dirty="0">
                <a:latin typeface="Calibri" panose="020F0502020204030204" pitchFamily="34" charset="0"/>
                <a:ea typeface="Calibri" panose="020F0502020204030204" pitchFamily="34" charset="0"/>
                <a:cs typeface="Times New Roman" panose="02020603050405020304" pitchFamily="18" charset="0"/>
              </a:rPr>
              <a:t>Frequency</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To not observe, observe on a different day, or observe on a different frequency, is unauthorized, thus sinful.</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Silence Prohibits, not permits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7:11-14</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E1BF092-F69A-4CEF-84D8-4BB74F37A46B}" type="slidenum">
              <a:rPr lang="en-US" smtClean="0"/>
              <a:t>4</a:t>
            </a:fld>
            <a:endParaRPr lang="en-US"/>
          </a:p>
        </p:txBody>
      </p:sp>
    </p:spTree>
    <p:extLst>
      <p:ext uri="{BB962C8B-B14F-4D97-AF65-F5344CB8AC3E}">
        <p14:creationId xmlns:p14="http://schemas.microsoft.com/office/powerpoint/2010/main" val="947147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Silence Prohibits, not permits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7:11-14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Priests under the Old Law only came from the tribe of Levi.</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priesthood was not perfect, thus there needed to be another priesthood.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Jesus is that perfect High Priest, but came from Judah, not Levi – according to the order of Melchizedek.</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This implies that silence is prohibitive. Jesus could not be a priest under the old Law, so the Law changed with His Priesthood.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Worship in Song</a:t>
            </a:r>
          </a:p>
          <a:p>
            <a:endParaRPr lang="en-US" dirty="0"/>
          </a:p>
        </p:txBody>
      </p:sp>
      <p:sp>
        <p:nvSpPr>
          <p:cNvPr id="4" name="Slide Number Placeholder 3"/>
          <p:cNvSpPr>
            <a:spLocks noGrp="1"/>
          </p:cNvSpPr>
          <p:nvPr>
            <p:ph type="sldNum" sz="quarter" idx="10"/>
          </p:nvPr>
        </p:nvSpPr>
        <p:spPr/>
        <p:txBody>
          <a:bodyPr/>
          <a:lstStyle/>
          <a:p>
            <a:fld id="{6E1BF092-F69A-4CEF-84D8-4BB74F37A46B}" type="slidenum">
              <a:rPr lang="en-US" smtClean="0"/>
              <a:t>5</a:t>
            </a:fld>
            <a:endParaRPr lang="en-US"/>
          </a:p>
        </p:txBody>
      </p:sp>
    </p:spTree>
    <p:extLst>
      <p:ext uri="{BB962C8B-B14F-4D97-AF65-F5344CB8AC3E}">
        <p14:creationId xmlns:p14="http://schemas.microsoft.com/office/powerpoint/2010/main" val="404334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Worship in Song</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In the New Testament, every scripture that refers to musical worship, either by command, example, or implication, only discusses singing.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Command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5:19</a:t>
            </a:r>
            <a:r>
              <a:rPr lang="en-US" dirty="0">
                <a:latin typeface="Calibri" panose="020F0502020204030204" pitchFamily="34" charset="0"/>
                <a:ea typeface="Calibri" panose="020F0502020204030204" pitchFamily="34" charset="0"/>
                <a:cs typeface="Times New Roman" panose="02020603050405020304" pitchFamily="18" charset="0"/>
              </a:rPr>
              <a:t> (“speaking”; “singing”);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Colossians 3:16</a:t>
            </a:r>
            <a:r>
              <a:rPr lang="en-US" dirty="0">
                <a:latin typeface="Calibri" panose="020F0502020204030204" pitchFamily="34" charset="0"/>
                <a:ea typeface="Calibri" panose="020F0502020204030204" pitchFamily="34" charset="0"/>
                <a:cs typeface="Times New Roman" panose="02020603050405020304" pitchFamily="18" charset="0"/>
              </a:rPr>
              <a:t> (“singing”)</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Example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26:30</a:t>
            </a:r>
            <a:r>
              <a:rPr lang="en-US" dirty="0">
                <a:latin typeface="Calibri" panose="020F0502020204030204" pitchFamily="34" charset="0"/>
                <a:ea typeface="Calibri" panose="020F0502020204030204" pitchFamily="34" charset="0"/>
                <a:cs typeface="Times New Roman" panose="02020603050405020304" pitchFamily="18" charset="0"/>
              </a:rPr>
              <a:t> (“sung”);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Mark 14:26</a:t>
            </a:r>
            <a:r>
              <a:rPr lang="en-US" dirty="0">
                <a:latin typeface="Calibri" panose="020F0502020204030204" pitchFamily="34" charset="0"/>
                <a:ea typeface="Calibri" panose="020F0502020204030204" pitchFamily="34" charset="0"/>
                <a:cs typeface="Times New Roman" panose="02020603050405020304" pitchFamily="18" charset="0"/>
              </a:rPr>
              <a:t> (“sung”);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16:25</a:t>
            </a:r>
            <a:r>
              <a:rPr lang="en-US" dirty="0">
                <a:latin typeface="Calibri" panose="020F0502020204030204" pitchFamily="34" charset="0"/>
                <a:ea typeface="Calibri" panose="020F0502020204030204" pitchFamily="34" charset="0"/>
                <a:cs typeface="Times New Roman" panose="02020603050405020304" pitchFamily="18" charset="0"/>
              </a:rPr>
              <a:t> (“sang”);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15:9</a:t>
            </a:r>
            <a:r>
              <a:rPr lang="en-US" dirty="0">
                <a:latin typeface="Calibri" panose="020F0502020204030204" pitchFamily="34" charset="0"/>
                <a:ea typeface="Calibri" panose="020F0502020204030204" pitchFamily="34" charset="0"/>
                <a:cs typeface="Times New Roman" panose="02020603050405020304" pitchFamily="18" charset="0"/>
              </a:rPr>
              <a:t> (“sing”);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14:15</a:t>
            </a:r>
            <a:r>
              <a:rPr lang="en-US" dirty="0">
                <a:latin typeface="Calibri" panose="020F0502020204030204" pitchFamily="34" charset="0"/>
                <a:ea typeface="Calibri" panose="020F0502020204030204" pitchFamily="34" charset="0"/>
                <a:cs typeface="Times New Roman" panose="02020603050405020304" pitchFamily="18" charset="0"/>
              </a:rPr>
              <a:t> (“sing”);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2:12</a:t>
            </a:r>
            <a:r>
              <a:rPr lang="en-US" dirty="0">
                <a:latin typeface="Calibri" panose="020F0502020204030204" pitchFamily="34" charset="0"/>
                <a:ea typeface="Calibri" panose="020F0502020204030204" pitchFamily="34" charset="0"/>
                <a:cs typeface="Times New Roman" panose="02020603050405020304" pitchFamily="18" charset="0"/>
              </a:rPr>
              <a:t> (“sing”);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James 5:13</a:t>
            </a:r>
            <a:r>
              <a:rPr lang="en-US" dirty="0">
                <a:latin typeface="Calibri" panose="020F0502020204030204" pitchFamily="34" charset="0"/>
                <a:ea typeface="Calibri" panose="020F0502020204030204" pitchFamily="34" charset="0"/>
                <a:cs typeface="Times New Roman" panose="02020603050405020304" pitchFamily="18" charset="0"/>
              </a:rPr>
              <a:t> (“sing”)</a:t>
            </a:r>
          </a:p>
          <a:p>
            <a:pPr marL="742950" marR="0" lvl="1" indent="-285750">
              <a:lnSpc>
                <a:spcPct val="107000"/>
              </a:lnSpc>
              <a:spcBef>
                <a:spcPts val="0"/>
              </a:spcBef>
              <a:spcAft>
                <a:spcPts val="80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Psallo</a:t>
            </a:r>
            <a:r>
              <a:rPr lang="en-US" i="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E1BF092-F69A-4CEF-84D8-4BB74F37A46B}" type="slidenum">
              <a:rPr lang="en-US" smtClean="0"/>
              <a:t>6</a:t>
            </a:fld>
            <a:endParaRPr lang="en-US"/>
          </a:p>
        </p:txBody>
      </p:sp>
    </p:spTree>
    <p:extLst>
      <p:ext uri="{BB962C8B-B14F-4D97-AF65-F5344CB8AC3E}">
        <p14:creationId xmlns:p14="http://schemas.microsoft.com/office/powerpoint/2010/main" val="11418427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Psallo</a:t>
            </a:r>
            <a:r>
              <a:rPr lang="en-US" i="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5:19</a:t>
            </a:r>
            <a:r>
              <a:rPr lang="en-US" dirty="0">
                <a:latin typeface="Calibri" panose="020F0502020204030204" pitchFamily="34" charset="0"/>
                <a:ea typeface="Calibri" panose="020F0502020204030204" pitchFamily="34" charset="0"/>
                <a:cs typeface="Times New Roman" panose="02020603050405020304" pitchFamily="18" charset="0"/>
              </a:rPr>
              <a:t> – the use of the word </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i="1" dirty="0" err="1">
                <a:latin typeface="Calibri" panose="020F0502020204030204" pitchFamily="34" charset="0"/>
                <a:ea typeface="Calibri" panose="020F0502020204030204" pitchFamily="34" charset="0"/>
                <a:cs typeface="Times New Roman" panose="02020603050405020304" pitchFamily="18" charset="0"/>
              </a:rPr>
              <a:t>psallo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is used as an authority for instrumental music in worship – this word does not authorize musical instruments.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Melody – </a:t>
            </a:r>
            <a:r>
              <a:rPr lang="en-US" i="1" dirty="0" err="1">
                <a:latin typeface="Calibri" panose="020F0502020204030204" pitchFamily="34" charset="0"/>
                <a:ea typeface="Calibri" panose="020F0502020204030204" pitchFamily="34" charset="0"/>
                <a:cs typeface="Times New Roman" panose="02020603050405020304" pitchFamily="18" charset="0"/>
              </a:rPr>
              <a:t>Psallo</a:t>
            </a:r>
            <a:r>
              <a:rPr lang="en-US" dirty="0">
                <a:latin typeface="Calibri" panose="020F0502020204030204" pitchFamily="34" charset="0"/>
                <a:ea typeface="Calibri" panose="020F0502020204030204" pitchFamily="34" charset="0"/>
                <a:cs typeface="Times New Roman" panose="02020603050405020304" pitchFamily="18" charset="0"/>
              </a:rPr>
              <a:t> – “to pluck off, pull out; to cause to vibrate by touching, to twang” (Thayer); “To twitch, twang” (Vine); “Probably strengthened from </a:t>
            </a:r>
            <a:r>
              <a:rPr lang="en-US" i="1" dirty="0" err="1">
                <a:latin typeface="Calibri" panose="020F0502020204030204" pitchFamily="34" charset="0"/>
                <a:ea typeface="Calibri" panose="020F0502020204030204" pitchFamily="34" charset="0"/>
                <a:cs typeface="Times New Roman" panose="02020603050405020304" pitchFamily="18" charset="0"/>
              </a:rPr>
              <a:t>psao</a:t>
            </a:r>
            <a:r>
              <a:rPr lang="en-US" dirty="0">
                <a:latin typeface="Calibri" panose="020F0502020204030204" pitchFamily="34" charset="0"/>
                <a:ea typeface="Calibri" panose="020F0502020204030204" pitchFamily="34" charset="0"/>
                <a:cs typeface="Times New Roman" panose="02020603050405020304" pitchFamily="18" charset="0"/>
              </a:rPr>
              <a:t> (to rub or touch the surface); to twitch or twang” (Strong).</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Can be used to refer to the strings of an instrument. (“to touch or strike the chord, to twang the strings of a musical instrument so that they gently vibrate” – Strong).</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Also used to refer to plucking hair, a bowstring or a carpenter’s line. (Not inherently or exclusively related to musical instruments.)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Ephesians 5:19 says,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your heart to the Lord”</a:t>
            </a:r>
            <a:r>
              <a:rPr lang="en-US" b="1" dirty="0">
                <a:latin typeface="Calibri" panose="020F0502020204030204" pitchFamily="34" charset="0"/>
                <a:ea typeface="Calibri" panose="020F0502020204030204" pitchFamily="34" charset="0"/>
                <a:cs typeface="Times New Roman" panose="02020603050405020304" pitchFamily="18" charset="0"/>
              </a:rPr>
              <a:t> – referring to the heart string – metaphor.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What instrument anyway? – </a:t>
            </a:r>
            <a:r>
              <a:rPr lang="en-US" dirty="0" err="1">
                <a:latin typeface="Calibri" panose="020F0502020204030204" pitchFamily="34" charset="0"/>
                <a:ea typeface="Calibri" panose="020F0502020204030204" pitchFamily="34" charset="0"/>
                <a:cs typeface="Times New Roman" panose="02020603050405020304" pitchFamily="18" charset="0"/>
              </a:rPr>
              <a:t>stringless</a:t>
            </a:r>
            <a:r>
              <a:rPr lang="en-US" dirty="0">
                <a:latin typeface="Calibri" panose="020F0502020204030204" pitchFamily="34" charset="0"/>
                <a:ea typeface="Calibri" panose="020F0502020204030204" pitchFamily="34" charset="0"/>
                <a:cs typeface="Times New Roman" panose="02020603050405020304" pitchFamily="18" charset="0"/>
              </a:rPr>
              <a:t> instruments excluded.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Who plays? – Must be everybody. (Congregational action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“to one another”</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AUTHORIZED.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act of singing without instruments in the church of Christ was not an arbitrary decision or preference.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Divine tradition (commands and instructions given by God) were given to us that require singing.</a:t>
            </a: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To transgress such tradition is to deny God, and rebel against His holy requirements.</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6E1BF092-F69A-4CEF-84D8-4BB74F37A46B}" type="slidenum">
              <a:rPr lang="en-US" smtClean="0"/>
              <a:t>7</a:t>
            </a:fld>
            <a:endParaRPr lang="en-US"/>
          </a:p>
        </p:txBody>
      </p:sp>
    </p:spTree>
    <p:extLst>
      <p:ext uri="{BB962C8B-B14F-4D97-AF65-F5344CB8AC3E}">
        <p14:creationId xmlns:p14="http://schemas.microsoft.com/office/powerpoint/2010/main" val="2758476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Failure to adhere to divine instruction/tradition.</a:t>
            </a:r>
          </a:p>
          <a:p>
            <a:pPr marL="742950" marR="0" lvl="1" indent="-285750">
              <a:lnSpc>
                <a:spcPct val="107000"/>
              </a:lnSpc>
              <a:spcBef>
                <a:spcPts val="0"/>
              </a:spcBef>
              <a:spcAft>
                <a:spcPts val="0"/>
              </a:spcAft>
              <a:buFont typeface="+mj-lt"/>
              <a:buAutoNum type="alphaLcPeriod"/>
            </a:pPr>
            <a:r>
              <a:rPr lang="en-US" dirty="0" err="1">
                <a:latin typeface="Calibri" panose="020F0502020204030204" pitchFamily="34" charset="0"/>
                <a:ea typeface="Calibri" panose="020F0502020204030204" pitchFamily="34" charset="0"/>
                <a:cs typeface="Times New Roman" panose="02020603050405020304" pitchFamily="18" charset="0"/>
              </a:rPr>
              <a:t>Nadab</a:t>
            </a:r>
            <a:r>
              <a:rPr lang="en-US" dirty="0">
                <a:latin typeface="Calibri" panose="020F0502020204030204" pitchFamily="34" charset="0"/>
                <a:ea typeface="Calibri" panose="020F0502020204030204" pitchFamily="34" charset="0"/>
                <a:cs typeface="Times New Roman" panose="02020603050405020304" pitchFamily="18" charset="0"/>
              </a:rPr>
              <a:t> and </a:t>
            </a:r>
            <a:r>
              <a:rPr lang="en-US" dirty="0" err="1">
                <a:latin typeface="Calibri" panose="020F0502020204030204" pitchFamily="34" charset="0"/>
                <a:ea typeface="Calibri" panose="020F0502020204030204" pitchFamily="34" charset="0"/>
                <a:cs typeface="Times New Roman" panose="02020603050405020304" pitchFamily="18" charset="0"/>
              </a:rPr>
              <a:t>Abihu</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Numbers 16:46; Leviticus 10:1-3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7:21-23</a:t>
            </a:r>
            <a:r>
              <a:rPr lang="en-US" dirty="0">
                <a:latin typeface="Calibri" panose="020F0502020204030204" pitchFamily="34" charset="0"/>
                <a:ea typeface="Calibri" panose="020F0502020204030204" pitchFamily="34" charset="0"/>
                <a:cs typeface="Times New Roman" panose="02020603050405020304" pitchFamily="18" charset="0"/>
              </a:rPr>
              <a:t> – Those who do not do as Jesus says will not get to heaven.</a:t>
            </a:r>
          </a:p>
          <a:p>
            <a:endParaRPr lang="en-US" dirty="0"/>
          </a:p>
        </p:txBody>
      </p:sp>
      <p:sp>
        <p:nvSpPr>
          <p:cNvPr id="4" name="Slide Number Placeholder 3"/>
          <p:cNvSpPr>
            <a:spLocks noGrp="1"/>
          </p:cNvSpPr>
          <p:nvPr>
            <p:ph type="sldNum" sz="quarter" idx="10"/>
          </p:nvPr>
        </p:nvSpPr>
        <p:spPr/>
        <p:txBody>
          <a:bodyPr/>
          <a:lstStyle/>
          <a:p>
            <a:fld id="{6E1BF092-F69A-4CEF-84D8-4BB74F37A46B}" type="slidenum">
              <a:rPr lang="en-US" smtClean="0"/>
              <a:t>8</a:t>
            </a:fld>
            <a:endParaRPr lang="en-US"/>
          </a:p>
        </p:txBody>
      </p:sp>
    </p:spTree>
    <p:extLst>
      <p:ext uri="{BB962C8B-B14F-4D97-AF65-F5344CB8AC3E}">
        <p14:creationId xmlns:p14="http://schemas.microsoft.com/office/powerpoint/2010/main" val="2784041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The absence of mechanical instruments in song worship is not a matter of culture, preference, or human tradition, but divine tradition.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must emphasize this truth to avoid ignorance in the future, and failure to abide by the Law of Christ.</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Using mechanical instruments in worship is unauthorized and sinful.</a:t>
            </a:r>
          </a:p>
          <a:p>
            <a:endParaRPr lang="en-US" dirty="0"/>
          </a:p>
        </p:txBody>
      </p:sp>
      <p:sp>
        <p:nvSpPr>
          <p:cNvPr id="4" name="Slide Number Placeholder 3"/>
          <p:cNvSpPr>
            <a:spLocks noGrp="1"/>
          </p:cNvSpPr>
          <p:nvPr>
            <p:ph type="sldNum" sz="quarter" idx="10"/>
          </p:nvPr>
        </p:nvSpPr>
        <p:spPr/>
        <p:txBody>
          <a:bodyPr/>
          <a:lstStyle/>
          <a:p>
            <a:fld id="{6E1BF092-F69A-4CEF-84D8-4BB74F37A46B}" type="slidenum">
              <a:rPr lang="en-US" smtClean="0"/>
              <a:t>9</a:t>
            </a:fld>
            <a:endParaRPr lang="en-US"/>
          </a:p>
        </p:txBody>
      </p:sp>
    </p:spTree>
    <p:extLst>
      <p:ext uri="{BB962C8B-B14F-4D97-AF65-F5344CB8AC3E}">
        <p14:creationId xmlns:p14="http://schemas.microsoft.com/office/powerpoint/2010/main" val="2237966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ADB2B6-513E-4485-8ADE-BE11CEED2A62}"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BBA8E-E78E-43AA-BB89-ED8B14C1B160}" type="slidenum">
              <a:rPr lang="en-US" smtClean="0"/>
              <a:t>‹#›</a:t>
            </a:fld>
            <a:endParaRPr lang="en-US"/>
          </a:p>
        </p:txBody>
      </p:sp>
    </p:spTree>
    <p:extLst>
      <p:ext uri="{BB962C8B-B14F-4D97-AF65-F5344CB8AC3E}">
        <p14:creationId xmlns:p14="http://schemas.microsoft.com/office/powerpoint/2010/main" val="3512177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ADB2B6-513E-4485-8ADE-BE11CEED2A62}"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BBA8E-E78E-43AA-BB89-ED8B14C1B160}" type="slidenum">
              <a:rPr lang="en-US" smtClean="0"/>
              <a:t>‹#›</a:t>
            </a:fld>
            <a:endParaRPr lang="en-US"/>
          </a:p>
        </p:txBody>
      </p:sp>
    </p:spTree>
    <p:extLst>
      <p:ext uri="{BB962C8B-B14F-4D97-AF65-F5344CB8AC3E}">
        <p14:creationId xmlns:p14="http://schemas.microsoft.com/office/powerpoint/2010/main" val="516598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ADB2B6-513E-4485-8ADE-BE11CEED2A62}"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BBA8E-E78E-43AA-BB89-ED8B14C1B160}" type="slidenum">
              <a:rPr lang="en-US" smtClean="0"/>
              <a:t>‹#›</a:t>
            </a:fld>
            <a:endParaRPr lang="en-US"/>
          </a:p>
        </p:txBody>
      </p:sp>
    </p:spTree>
    <p:extLst>
      <p:ext uri="{BB962C8B-B14F-4D97-AF65-F5344CB8AC3E}">
        <p14:creationId xmlns:p14="http://schemas.microsoft.com/office/powerpoint/2010/main" val="3663736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ADB2B6-513E-4485-8ADE-BE11CEED2A62}"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BBA8E-E78E-43AA-BB89-ED8B14C1B160}" type="slidenum">
              <a:rPr lang="en-US" smtClean="0"/>
              <a:t>‹#›</a:t>
            </a:fld>
            <a:endParaRPr lang="en-US"/>
          </a:p>
        </p:txBody>
      </p:sp>
    </p:spTree>
    <p:extLst>
      <p:ext uri="{BB962C8B-B14F-4D97-AF65-F5344CB8AC3E}">
        <p14:creationId xmlns:p14="http://schemas.microsoft.com/office/powerpoint/2010/main" val="49219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ADB2B6-513E-4485-8ADE-BE11CEED2A62}" type="datetimeFigureOut">
              <a:rPr lang="en-US" smtClean="0"/>
              <a:t>7/31/2016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BBA8E-E78E-43AA-BB89-ED8B14C1B160}" type="slidenum">
              <a:rPr lang="en-US" smtClean="0"/>
              <a:t>‹#›</a:t>
            </a:fld>
            <a:endParaRPr lang="en-US"/>
          </a:p>
        </p:txBody>
      </p:sp>
    </p:spTree>
    <p:extLst>
      <p:ext uri="{BB962C8B-B14F-4D97-AF65-F5344CB8AC3E}">
        <p14:creationId xmlns:p14="http://schemas.microsoft.com/office/powerpoint/2010/main" val="3867143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ADB2B6-513E-4485-8ADE-BE11CEED2A62}"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BBA8E-E78E-43AA-BB89-ED8B14C1B160}" type="slidenum">
              <a:rPr lang="en-US" smtClean="0"/>
              <a:t>‹#›</a:t>
            </a:fld>
            <a:endParaRPr lang="en-US"/>
          </a:p>
        </p:txBody>
      </p:sp>
    </p:spTree>
    <p:extLst>
      <p:ext uri="{BB962C8B-B14F-4D97-AF65-F5344CB8AC3E}">
        <p14:creationId xmlns:p14="http://schemas.microsoft.com/office/powerpoint/2010/main" val="1002228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ADB2B6-513E-4485-8ADE-BE11CEED2A62}" type="datetimeFigureOut">
              <a:rPr lang="en-US" smtClean="0"/>
              <a:t>7/31/2016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BBA8E-E78E-43AA-BB89-ED8B14C1B160}" type="slidenum">
              <a:rPr lang="en-US" smtClean="0"/>
              <a:t>‹#›</a:t>
            </a:fld>
            <a:endParaRPr lang="en-US"/>
          </a:p>
        </p:txBody>
      </p:sp>
    </p:spTree>
    <p:extLst>
      <p:ext uri="{BB962C8B-B14F-4D97-AF65-F5344CB8AC3E}">
        <p14:creationId xmlns:p14="http://schemas.microsoft.com/office/powerpoint/2010/main" val="1490188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ADB2B6-513E-4485-8ADE-BE11CEED2A62}" type="datetimeFigureOut">
              <a:rPr lang="en-US" smtClean="0"/>
              <a:t>7/31/2016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BBA8E-E78E-43AA-BB89-ED8B14C1B160}" type="slidenum">
              <a:rPr lang="en-US" smtClean="0"/>
              <a:t>‹#›</a:t>
            </a:fld>
            <a:endParaRPr lang="en-US"/>
          </a:p>
        </p:txBody>
      </p:sp>
    </p:spTree>
    <p:extLst>
      <p:ext uri="{BB962C8B-B14F-4D97-AF65-F5344CB8AC3E}">
        <p14:creationId xmlns:p14="http://schemas.microsoft.com/office/powerpoint/2010/main" val="2538846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ADB2B6-513E-4485-8ADE-BE11CEED2A62}" type="datetimeFigureOut">
              <a:rPr lang="en-US" smtClean="0"/>
              <a:t>7/31/2016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BBA8E-E78E-43AA-BB89-ED8B14C1B160}" type="slidenum">
              <a:rPr lang="en-US" smtClean="0"/>
              <a:t>‹#›</a:t>
            </a:fld>
            <a:endParaRPr lang="en-US"/>
          </a:p>
        </p:txBody>
      </p:sp>
    </p:spTree>
    <p:extLst>
      <p:ext uri="{BB962C8B-B14F-4D97-AF65-F5344CB8AC3E}">
        <p14:creationId xmlns:p14="http://schemas.microsoft.com/office/powerpoint/2010/main" val="2818476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ADB2B6-513E-4485-8ADE-BE11CEED2A62}"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BBA8E-E78E-43AA-BB89-ED8B14C1B160}" type="slidenum">
              <a:rPr lang="en-US" smtClean="0"/>
              <a:t>‹#›</a:t>
            </a:fld>
            <a:endParaRPr lang="en-US"/>
          </a:p>
        </p:txBody>
      </p:sp>
    </p:spTree>
    <p:extLst>
      <p:ext uri="{BB962C8B-B14F-4D97-AF65-F5344CB8AC3E}">
        <p14:creationId xmlns:p14="http://schemas.microsoft.com/office/powerpoint/2010/main" val="459111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ADB2B6-513E-4485-8ADE-BE11CEED2A62}" type="datetimeFigureOut">
              <a:rPr lang="en-US" smtClean="0"/>
              <a:t>7/31/2016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BBA8E-E78E-43AA-BB89-ED8B14C1B160}" type="slidenum">
              <a:rPr lang="en-US" smtClean="0"/>
              <a:t>‹#›</a:t>
            </a:fld>
            <a:endParaRPr lang="en-US"/>
          </a:p>
        </p:txBody>
      </p:sp>
    </p:spTree>
    <p:extLst>
      <p:ext uri="{BB962C8B-B14F-4D97-AF65-F5344CB8AC3E}">
        <p14:creationId xmlns:p14="http://schemas.microsoft.com/office/powerpoint/2010/main" val="2587625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DB2B6-513E-4485-8ADE-BE11CEED2A62}" type="datetimeFigureOut">
              <a:rPr lang="en-US" smtClean="0"/>
              <a:t>7/31/2016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BBA8E-E78E-43AA-BB89-ED8B14C1B160}" type="slidenum">
              <a:rPr lang="en-US" smtClean="0"/>
              <a:t>‹#›</a:t>
            </a:fld>
            <a:endParaRPr lang="en-US"/>
          </a:p>
        </p:txBody>
      </p:sp>
    </p:spTree>
    <p:extLst>
      <p:ext uri="{BB962C8B-B14F-4D97-AF65-F5344CB8AC3E}">
        <p14:creationId xmlns:p14="http://schemas.microsoft.com/office/powerpoint/2010/main" val="24356058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7325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a:solidFill>
                  <a:schemeClr val="bg1"/>
                </a:solidFill>
                <a:latin typeface="Agency FB" panose="020B0503020202020204" pitchFamily="34" charset="0"/>
              </a:rPr>
              <a:t>Instrumental Music</a:t>
            </a:r>
          </a:p>
        </p:txBody>
      </p:sp>
      <p:sp>
        <p:nvSpPr>
          <p:cNvPr id="3" name="Subtitle 2"/>
          <p:cNvSpPr>
            <a:spLocks noGrp="1"/>
          </p:cNvSpPr>
          <p:nvPr>
            <p:ph type="subTitle" idx="1"/>
          </p:nvPr>
        </p:nvSpPr>
        <p:spPr/>
        <p:txBody>
          <a:bodyPr>
            <a:normAutofit/>
          </a:bodyPr>
          <a:lstStyle/>
          <a:p>
            <a:r>
              <a:rPr lang="en-US" sz="3600" i="1" dirty="0">
                <a:solidFill>
                  <a:schemeClr val="bg1"/>
                </a:solidFill>
              </a:rPr>
              <a:t>A matter of tradition?</a:t>
            </a:r>
          </a:p>
        </p:txBody>
      </p:sp>
    </p:spTree>
    <p:extLst>
      <p:ext uri="{BB962C8B-B14F-4D97-AF65-F5344CB8AC3E}">
        <p14:creationId xmlns:p14="http://schemas.microsoft.com/office/powerpoint/2010/main" val="349599465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latin typeface="Agency FB" panose="020B0503020202020204" pitchFamily="34" charset="0"/>
              </a:rPr>
              <a:t>Tradition – Divine and Human</a:t>
            </a:r>
          </a:p>
        </p:txBody>
      </p:sp>
      <p:sp>
        <p:nvSpPr>
          <p:cNvPr id="3" name="Content Placeholder 2"/>
          <p:cNvSpPr>
            <a:spLocks noGrp="1"/>
          </p:cNvSpPr>
          <p:nvPr>
            <p:ph idx="1"/>
          </p:nvPr>
        </p:nvSpPr>
        <p:spPr>
          <a:solidFill>
            <a:srgbClr val="0A2377">
              <a:alpha val="50000"/>
            </a:srgbClr>
          </a:solidFill>
        </p:spPr>
        <p:txBody>
          <a:bodyPr>
            <a:normAutofit/>
          </a:bodyPr>
          <a:lstStyle/>
          <a:p>
            <a:pPr marL="0" indent="0" algn="ctr">
              <a:buNone/>
            </a:pPr>
            <a:r>
              <a:rPr lang="en-US" sz="4000" b="1" dirty="0">
                <a:solidFill>
                  <a:schemeClr val="bg1"/>
                </a:solidFill>
              </a:rPr>
              <a:t>Tradition of the Elders</a:t>
            </a:r>
          </a:p>
          <a:p>
            <a:pPr marL="0" indent="0" algn="ctr">
              <a:buNone/>
            </a:pPr>
            <a:r>
              <a:rPr lang="en-US" sz="3600" i="1" dirty="0">
                <a:solidFill>
                  <a:schemeClr val="bg1"/>
                </a:solidFill>
              </a:rPr>
              <a:t>– Matthew 15:1-9 –</a:t>
            </a:r>
          </a:p>
          <a:p>
            <a:pPr marL="0" indent="0" algn="ctr">
              <a:buNone/>
            </a:pPr>
            <a:r>
              <a:rPr lang="en-US" sz="4000" b="1" dirty="0">
                <a:solidFill>
                  <a:schemeClr val="bg1"/>
                </a:solidFill>
              </a:rPr>
              <a:t>Tradition of God</a:t>
            </a:r>
          </a:p>
          <a:p>
            <a:pPr marL="0" indent="0" algn="ctr">
              <a:buNone/>
            </a:pPr>
            <a:r>
              <a:rPr lang="en-US" sz="3600" i="1" dirty="0">
                <a:solidFill>
                  <a:schemeClr val="bg1"/>
                </a:solidFill>
              </a:rPr>
              <a:t>– 2 Thessalonians 2:13-15 –</a:t>
            </a:r>
          </a:p>
        </p:txBody>
      </p:sp>
    </p:spTree>
    <p:extLst>
      <p:ext uri="{BB962C8B-B14F-4D97-AF65-F5344CB8AC3E}">
        <p14:creationId xmlns:p14="http://schemas.microsoft.com/office/powerpoint/2010/main" val="40659846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solidFill>
                  <a:schemeClr val="bg1"/>
                </a:solidFill>
                <a:latin typeface="Agency FB" panose="020B0503020202020204" pitchFamily="34" charset="0"/>
              </a:rPr>
              <a:t>The Problem With Instrumental Music in Worship</a:t>
            </a:r>
          </a:p>
        </p:txBody>
      </p:sp>
      <p:sp>
        <p:nvSpPr>
          <p:cNvPr id="3" name="Content Placeholder 2"/>
          <p:cNvSpPr>
            <a:spLocks noGrp="1"/>
          </p:cNvSpPr>
          <p:nvPr>
            <p:ph idx="1"/>
          </p:nvPr>
        </p:nvSpPr>
        <p:spPr>
          <a:solidFill>
            <a:srgbClr val="0A2377">
              <a:alpha val="50000"/>
            </a:srgbClr>
          </a:solidFill>
        </p:spPr>
        <p:txBody>
          <a:bodyPr>
            <a:normAutofit/>
          </a:bodyPr>
          <a:lstStyle/>
          <a:p>
            <a:pPr marL="0" indent="0" algn="ctr">
              <a:buNone/>
            </a:pPr>
            <a:r>
              <a:rPr lang="en-US" sz="4000" b="1" dirty="0">
                <a:solidFill>
                  <a:schemeClr val="bg1"/>
                </a:solidFill>
              </a:rPr>
              <a:t>Authority of Divine Tradition</a:t>
            </a:r>
          </a:p>
          <a:p>
            <a:pPr marL="0" indent="0" algn="ctr">
              <a:buNone/>
            </a:pPr>
            <a:r>
              <a:rPr lang="en-US" sz="3600" i="1" dirty="0">
                <a:solidFill>
                  <a:schemeClr val="bg1"/>
                </a:solidFill>
              </a:rPr>
              <a:t>– Colossians 3:17 –</a:t>
            </a:r>
          </a:p>
          <a:p>
            <a:pPr marL="0" indent="0" algn="ctr">
              <a:buNone/>
            </a:pPr>
            <a:r>
              <a:rPr lang="en-US" sz="3600" i="1" dirty="0">
                <a:solidFill>
                  <a:schemeClr val="bg1"/>
                </a:solidFill>
              </a:rPr>
              <a:t>EX: Lord’s Supper</a:t>
            </a:r>
          </a:p>
          <a:p>
            <a:pPr marL="0" indent="0" algn="ctr">
              <a:buNone/>
            </a:pPr>
            <a:r>
              <a:rPr lang="en-US" sz="3600" i="1" dirty="0">
                <a:solidFill>
                  <a:schemeClr val="bg1"/>
                </a:solidFill>
              </a:rPr>
              <a:t>Command (1 Corinthians 11:24);  Example (Acts 20:7);                   Implication (1 Corinthians 11:26;         Acts 20:7)</a:t>
            </a:r>
          </a:p>
        </p:txBody>
      </p:sp>
    </p:spTree>
    <p:extLst>
      <p:ext uri="{BB962C8B-B14F-4D97-AF65-F5344CB8AC3E}">
        <p14:creationId xmlns:p14="http://schemas.microsoft.com/office/powerpoint/2010/main" val="18144345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solidFill>
                  <a:schemeClr val="bg1"/>
                </a:solidFill>
                <a:latin typeface="Agency FB" panose="020B0503020202020204" pitchFamily="34" charset="0"/>
              </a:rPr>
              <a:t>The Problem With Instrumental Music in Worship</a:t>
            </a:r>
          </a:p>
        </p:txBody>
      </p:sp>
      <p:sp>
        <p:nvSpPr>
          <p:cNvPr id="3" name="Content Placeholder 2"/>
          <p:cNvSpPr>
            <a:spLocks noGrp="1"/>
          </p:cNvSpPr>
          <p:nvPr>
            <p:ph idx="1"/>
          </p:nvPr>
        </p:nvSpPr>
        <p:spPr>
          <a:solidFill>
            <a:srgbClr val="0A2377">
              <a:alpha val="50000"/>
            </a:srgbClr>
          </a:solidFill>
        </p:spPr>
        <p:txBody>
          <a:bodyPr>
            <a:normAutofit/>
          </a:bodyPr>
          <a:lstStyle/>
          <a:p>
            <a:pPr marL="0" indent="0" algn="ctr">
              <a:buNone/>
            </a:pPr>
            <a:r>
              <a:rPr lang="en-US" sz="4000" b="1" dirty="0">
                <a:solidFill>
                  <a:schemeClr val="bg1"/>
                </a:solidFill>
              </a:rPr>
              <a:t>Authority of Divine Tradition</a:t>
            </a:r>
          </a:p>
          <a:p>
            <a:pPr marL="0" indent="0" algn="ctr">
              <a:buNone/>
            </a:pPr>
            <a:r>
              <a:rPr lang="en-US" sz="3600" i="1" dirty="0">
                <a:solidFill>
                  <a:schemeClr val="bg1"/>
                </a:solidFill>
              </a:rPr>
              <a:t>– Colossians 3:17 –</a:t>
            </a:r>
          </a:p>
          <a:p>
            <a:pPr marL="0" indent="0" algn="ctr">
              <a:buNone/>
            </a:pPr>
            <a:r>
              <a:rPr lang="en-US" sz="3600" i="1" dirty="0">
                <a:solidFill>
                  <a:schemeClr val="bg1"/>
                </a:solidFill>
              </a:rPr>
              <a:t>Silence does not authorize –          Hebrews 7:11-14</a:t>
            </a:r>
          </a:p>
        </p:txBody>
      </p:sp>
    </p:spTree>
    <p:extLst>
      <p:ext uri="{BB962C8B-B14F-4D97-AF65-F5344CB8AC3E}">
        <p14:creationId xmlns:p14="http://schemas.microsoft.com/office/powerpoint/2010/main" val="12090803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solidFill>
                  <a:schemeClr val="bg1"/>
                </a:solidFill>
                <a:latin typeface="Agency FB" panose="020B0503020202020204" pitchFamily="34" charset="0"/>
              </a:rPr>
              <a:t>The Problem With Instrumental Music in Worship</a:t>
            </a:r>
          </a:p>
        </p:txBody>
      </p:sp>
      <p:sp>
        <p:nvSpPr>
          <p:cNvPr id="3" name="Content Placeholder 2"/>
          <p:cNvSpPr>
            <a:spLocks noGrp="1"/>
          </p:cNvSpPr>
          <p:nvPr>
            <p:ph idx="1"/>
          </p:nvPr>
        </p:nvSpPr>
        <p:spPr>
          <a:solidFill>
            <a:srgbClr val="0A2377">
              <a:alpha val="50000"/>
            </a:srgbClr>
          </a:solidFill>
        </p:spPr>
        <p:txBody>
          <a:bodyPr>
            <a:normAutofit fontScale="92500" lnSpcReduction="10000"/>
          </a:bodyPr>
          <a:lstStyle/>
          <a:p>
            <a:pPr marL="0" indent="0" algn="ctr">
              <a:buNone/>
            </a:pPr>
            <a:r>
              <a:rPr lang="en-US" sz="4300" b="1" dirty="0">
                <a:solidFill>
                  <a:schemeClr val="bg1"/>
                </a:solidFill>
              </a:rPr>
              <a:t>Worship in Song</a:t>
            </a:r>
          </a:p>
          <a:p>
            <a:pPr marL="0" indent="0" algn="ctr">
              <a:buNone/>
            </a:pPr>
            <a:r>
              <a:rPr lang="en-US" sz="3900" dirty="0">
                <a:solidFill>
                  <a:schemeClr val="bg1"/>
                </a:solidFill>
              </a:rPr>
              <a:t>Command</a:t>
            </a:r>
          </a:p>
          <a:p>
            <a:pPr marL="0" indent="0" algn="ctr">
              <a:buNone/>
            </a:pPr>
            <a:r>
              <a:rPr lang="en-US" sz="3600" i="1" dirty="0">
                <a:solidFill>
                  <a:schemeClr val="bg1"/>
                </a:solidFill>
              </a:rPr>
              <a:t>– Ephesians 5:19 (speaking; singing); Colossians 3:16 (singing) – </a:t>
            </a:r>
          </a:p>
          <a:p>
            <a:pPr marL="0" indent="0" algn="ctr">
              <a:buNone/>
            </a:pPr>
            <a:r>
              <a:rPr lang="en-US" sz="3900" dirty="0">
                <a:solidFill>
                  <a:schemeClr val="bg1"/>
                </a:solidFill>
              </a:rPr>
              <a:t>Example</a:t>
            </a:r>
          </a:p>
          <a:p>
            <a:pPr marL="0" indent="0" algn="ctr">
              <a:buNone/>
            </a:pPr>
            <a:r>
              <a:rPr lang="en-US" sz="3600" i="1" dirty="0">
                <a:solidFill>
                  <a:schemeClr val="bg1"/>
                </a:solidFill>
              </a:rPr>
              <a:t>– Matthew 26:30 (sung); Mark 14:26 (sung); Acts 16:25 (sang); Romans 15:9 (sing); Hebrews 2:12 (sing); James 5:13 (sing) –</a:t>
            </a:r>
          </a:p>
        </p:txBody>
      </p:sp>
    </p:spTree>
    <p:extLst>
      <p:ext uri="{BB962C8B-B14F-4D97-AF65-F5344CB8AC3E}">
        <p14:creationId xmlns:p14="http://schemas.microsoft.com/office/powerpoint/2010/main" val="20399307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solidFill>
                  <a:schemeClr val="bg1"/>
                </a:solidFill>
                <a:latin typeface="Agency FB" panose="020B0503020202020204" pitchFamily="34" charset="0"/>
              </a:rPr>
              <a:t>The Problem With Instrumental Music in Worship</a:t>
            </a:r>
          </a:p>
        </p:txBody>
      </p:sp>
      <p:sp>
        <p:nvSpPr>
          <p:cNvPr id="3" name="Content Placeholder 2"/>
          <p:cNvSpPr>
            <a:spLocks noGrp="1"/>
          </p:cNvSpPr>
          <p:nvPr>
            <p:ph idx="1"/>
          </p:nvPr>
        </p:nvSpPr>
        <p:spPr>
          <a:solidFill>
            <a:srgbClr val="0A2377">
              <a:alpha val="50000"/>
            </a:srgbClr>
          </a:solidFill>
        </p:spPr>
        <p:txBody>
          <a:bodyPr>
            <a:normAutofit/>
          </a:bodyPr>
          <a:lstStyle/>
          <a:p>
            <a:pPr marL="0" indent="0" algn="ctr">
              <a:buNone/>
            </a:pPr>
            <a:r>
              <a:rPr lang="en-US" sz="4000" b="1" dirty="0">
                <a:solidFill>
                  <a:schemeClr val="bg1"/>
                </a:solidFill>
              </a:rPr>
              <a:t>Worship in Song</a:t>
            </a:r>
          </a:p>
          <a:p>
            <a:pPr marL="0" indent="0" algn="ctr">
              <a:buNone/>
            </a:pPr>
            <a:r>
              <a:rPr lang="en-US" sz="3600" dirty="0" err="1">
                <a:solidFill>
                  <a:schemeClr val="bg1"/>
                </a:solidFill>
              </a:rPr>
              <a:t>Psallo</a:t>
            </a:r>
            <a:r>
              <a:rPr lang="en-US" sz="3600" dirty="0">
                <a:solidFill>
                  <a:schemeClr val="bg1"/>
                </a:solidFill>
              </a:rPr>
              <a:t>? – Ephesians 5:19</a:t>
            </a:r>
          </a:p>
          <a:p>
            <a:pPr marL="0" indent="0" algn="ctr">
              <a:buNone/>
            </a:pPr>
            <a:r>
              <a:rPr lang="en-US" sz="2400" dirty="0">
                <a:solidFill>
                  <a:schemeClr val="bg1"/>
                </a:solidFill>
              </a:rPr>
              <a:t>Melody – </a:t>
            </a:r>
            <a:r>
              <a:rPr lang="en-US" sz="2400" i="1" dirty="0" err="1">
                <a:solidFill>
                  <a:schemeClr val="bg1"/>
                </a:solidFill>
              </a:rPr>
              <a:t>Psallo</a:t>
            </a:r>
            <a:r>
              <a:rPr lang="en-US" sz="2400" dirty="0">
                <a:solidFill>
                  <a:schemeClr val="bg1"/>
                </a:solidFill>
              </a:rPr>
              <a:t> – “to pluck off, pull out; to cause to vibrate by touching, to twang” (Thayer); “To twitch, twang” (Vine); “Probably strengthened from </a:t>
            </a:r>
            <a:r>
              <a:rPr lang="en-US" sz="2400" i="1" dirty="0" err="1">
                <a:solidFill>
                  <a:schemeClr val="bg1"/>
                </a:solidFill>
              </a:rPr>
              <a:t>psao</a:t>
            </a:r>
            <a:r>
              <a:rPr lang="en-US" sz="2400" dirty="0">
                <a:solidFill>
                  <a:schemeClr val="bg1"/>
                </a:solidFill>
              </a:rPr>
              <a:t> (to rub or touch the surface); to twitch or twang” (Strong).</a:t>
            </a:r>
          </a:p>
          <a:p>
            <a:pPr marL="0" indent="0" algn="ctr">
              <a:buNone/>
            </a:pPr>
            <a:r>
              <a:rPr lang="en-US" sz="4400" b="1" i="1" dirty="0">
                <a:solidFill>
                  <a:schemeClr val="bg1"/>
                </a:solidFill>
              </a:rPr>
              <a:t>“in your heart”</a:t>
            </a:r>
          </a:p>
          <a:p>
            <a:pPr marL="0" indent="0" algn="ctr">
              <a:buNone/>
            </a:pPr>
            <a:endParaRPr lang="en-US" sz="3900" dirty="0">
              <a:solidFill>
                <a:schemeClr val="bg1"/>
              </a:solidFill>
            </a:endParaRPr>
          </a:p>
        </p:txBody>
      </p:sp>
    </p:spTree>
    <p:extLst>
      <p:ext uri="{BB962C8B-B14F-4D97-AF65-F5344CB8AC3E}">
        <p14:creationId xmlns:p14="http://schemas.microsoft.com/office/powerpoint/2010/main" val="7636458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b="1" dirty="0">
                <a:solidFill>
                  <a:schemeClr val="bg1"/>
                </a:solidFill>
                <a:latin typeface="Agency FB" panose="020B0503020202020204" pitchFamily="34" charset="0"/>
              </a:rPr>
              <a:t>The Problem With Instrumental Music in Worship</a:t>
            </a:r>
          </a:p>
        </p:txBody>
      </p:sp>
      <p:sp>
        <p:nvSpPr>
          <p:cNvPr id="3" name="Content Placeholder 2"/>
          <p:cNvSpPr>
            <a:spLocks noGrp="1"/>
          </p:cNvSpPr>
          <p:nvPr>
            <p:ph idx="1"/>
          </p:nvPr>
        </p:nvSpPr>
        <p:spPr>
          <a:solidFill>
            <a:srgbClr val="0A2377">
              <a:alpha val="50000"/>
            </a:srgbClr>
          </a:solidFill>
        </p:spPr>
        <p:txBody>
          <a:bodyPr>
            <a:normAutofit/>
          </a:bodyPr>
          <a:lstStyle/>
          <a:p>
            <a:pPr marL="0" indent="0" algn="ctr">
              <a:buNone/>
            </a:pPr>
            <a:r>
              <a:rPr lang="en-US" sz="4000" b="1" dirty="0">
                <a:solidFill>
                  <a:schemeClr val="bg1"/>
                </a:solidFill>
              </a:rPr>
              <a:t>Failure to Adhere to Divine Tradition</a:t>
            </a:r>
          </a:p>
          <a:p>
            <a:pPr marL="0" indent="0" algn="ctr">
              <a:buNone/>
            </a:pPr>
            <a:r>
              <a:rPr lang="en-US" sz="3600" i="1" dirty="0">
                <a:solidFill>
                  <a:schemeClr val="bg1"/>
                </a:solidFill>
              </a:rPr>
              <a:t>– Numbers 16:46; Leviticus 10:1-3 –</a:t>
            </a:r>
          </a:p>
          <a:p>
            <a:pPr marL="0" indent="0" algn="ctr">
              <a:buNone/>
            </a:pPr>
            <a:r>
              <a:rPr lang="en-US" sz="3600" i="1" dirty="0">
                <a:solidFill>
                  <a:schemeClr val="bg1"/>
                </a:solidFill>
              </a:rPr>
              <a:t>– Matthew 7:21-23 –</a:t>
            </a:r>
          </a:p>
          <a:p>
            <a:pPr marL="0" indent="0" algn="ctr">
              <a:buNone/>
            </a:pPr>
            <a:endParaRPr lang="en-US" sz="3900" dirty="0">
              <a:solidFill>
                <a:schemeClr val="bg1"/>
              </a:solidFill>
            </a:endParaRPr>
          </a:p>
        </p:txBody>
      </p:sp>
    </p:spTree>
    <p:extLst>
      <p:ext uri="{BB962C8B-B14F-4D97-AF65-F5344CB8AC3E}">
        <p14:creationId xmlns:p14="http://schemas.microsoft.com/office/powerpoint/2010/main" val="3479513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800" b="1" dirty="0">
                <a:solidFill>
                  <a:schemeClr val="bg1"/>
                </a:solidFill>
                <a:latin typeface="Agency FB" panose="020B0503020202020204" pitchFamily="34" charset="0"/>
              </a:rPr>
              <a:t>Instrumental Music</a:t>
            </a:r>
          </a:p>
        </p:txBody>
      </p:sp>
      <p:sp>
        <p:nvSpPr>
          <p:cNvPr id="3" name="Subtitle 2"/>
          <p:cNvSpPr>
            <a:spLocks noGrp="1"/>
          </p:cNvSpPr>
          <p:nvPr>
            <p:ph type="subTitle" idx="1"/>
          </p:nvPr>
        </p:nvSpPr>
        <p:spPr/>
        <p:txBody>
          <a:bodyPr>
            <a:normAutofit/>
          </a:bodyPr>
          <a:lstStyle/>
          <a:p>
            <a:r>
              <a:rPr lang="en-US" sz="3600" i="1" dirty="0">
                <a:solidFill>
                  <a:schemeClr val="bg1"/>
                </a:solidFill>
              </a:rPr>
              <a:t>A matter of tradition?</a:t>
            </a:r>
          </a:p>
        </p:txBody>
      </p:sp>
    </p:spTree>
    <p:extLst>
      <p:ext uri="{BB962C8B-B14F-4D97-AF65-F5344CB8AC3E}">
        <p14:creationId xmlns:p14="http://schemas.microsoft.com/office/powerpoint/2010/main" val="184153346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1861</Words>
  <Application>Microsoft Office PowerPoint</Application>
  <PresentationFormat>On-screen Show (4:3)</PresentationFormat>
  <Paragraphs>122</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Agency FB</vt:lpstr>
      <vt:lpstr>Arial</vt:lpstr>
      <vt:lpstr>Calibri</vt:lpstr>
      <vt:lpstr>Calibri Light</vt:lpstr>
      <vt:lpstr>Times New Roman</vt:lpstr>
      <vt:lpstr>Wingdings</vt:lpstr>
      <vt:lpstr>Office Theme</vt:lpstr>
      <vt:lpstr>PowerPoint Presentation</vt:lpstr>
      <vt:lpstr>Instrumental Music</vt:lpstr>
      <vt:lpstr>Tradition – Divine and Human</vt:lpstr>
      <vt:lpstr>The Problem With Instrumental Music in Worship</vt:lpstr>
      <vt:lpstr>The Problem With Instrumental Music in Worship</vt:lpstr>
      <vt:lpstr>The Problem With Instrumental Music in Worship</vt:lpstr>
      <vt:lpstr>The Problem With Instrumental Music in Worship</vt:lpstr>
      <vt:lpstr>The Problem With Instrumental Music in Worship</vt:lpstr>
      <vt:lpstr>Instrumental Music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Instrumental Music</dc:title>
  <dc:creator>Jeremiah Cox</dc:creator>
  <cp:lastModifiedBy>Jeremiah Cox</cp:lastModifiedBy>
  <cp:revision>7</cp:revision>
  <dcterms:created xsi:type="dcterms:W3CDTF">2016-07-25T18:15:50Z</dcterms:created>
  <dcterms:modified xsi:type="dcterms:W3CDTF">2016-07-31T13:16:32Z</dcterms:modified>
</cp:coreProperties>
</file>