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3" d="2"/>
        <a:sy n="3" d="2"/>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DB932-A549-4721-8091-FBD7A515229E}" type="datetimeFigureOut">
              <a:rPr lang="en-US" smtClean="0"/>
              <a:t>8/21/2016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D9135-8B99-4A8C-A7FD-5F7621FB4A11}" type="slidenum">
              <a:rPr lang="en-US" smtClean="0"/>
              <a:t>‹#›</a:t>
            </a:fld>
            <a:endParaRPr lang="en-US"/>
          </a:p>
        </p:txBody>
      </p:sp>
    </p:spTree>
    <p:extLst>
      <p:ext uri="{BB962C8B-B14F-4D97-AF65-F5344CB8AC3E}">
        <p14:creationId xmlns:p14="http://schemas.microsoft.com/office/powerpoint/2010/main" val="356489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Lovingkindness (</a:t>
            </a:r>
            <a:r>
              <a:rPr lang="en-US" b="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Psalm 36:7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Hebrew word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is a wonderful word which describes a facet of God most important to 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found in the OT 247 times.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an obvious important concept to learn if we seek to understand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translated into several English words showing the depth of meaning which resides in the Hebrew.</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Lovingkindness, kindness, mercy, loyalty, goodness, steadfast love, etc.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wide array of translations shows the depth of the word, and uncover its various meanings in the passages’ context.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study of the word shows how useful the Old Testament can be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15:4</a:t>
            </a:r>
            <a:r>
              <a:rPr lang="en-US" dirty="0">
                <a:latin typeface="Calibri" panose="020F0502020204030204" pitchFamily="34" charset="0"/>
                <a:ea typeface="Calibri" panose="020F0502020204030204" pitchFamily="34" charset="0"/>
                <a:cs typeface="Times New Roman" panose="02020603050405020304" pitchFamily="18" charset="0"/>
              </a:rPr>
              <a:t>) by showing us the nature of God, and His requirements for His people.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By studying the word,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we: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Gain wisdom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107:43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lovingkindness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Learn how to be obedient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Micah 6:8; Hosea 12:6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mercy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Can refute the error that God’s lovingkindness is unconditional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16:5</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lovingkindness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Know God better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36:7-10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lovingkindness</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2</a:t>
            </a:fld>
            <a:endParaRPr lang="en-US"/>
          </a:p>
        </p:txBody>
      </p:sp>
    </p:spTree>
    <p:extLst>
      <p:ext uri="{BB962C8B-B14F-4D97-AF65-F5344CB8AC3E}">
        <p14:creationId xmlns:p14="http://schemas.microsoft.com/office/powerpoint/2010/main" val="9173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Lovingkindness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Defined.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Given Definitions.</a:t>
            </a:r>
          </a:p>
          <a:p>
            <a:pPr marL="742950" marR="0" lvl="1" indent="-285750">
              <a:lnSpc>
                <a:spcPct val="107000"/>
              </a:lnSpc>
              <a:spcBef>
                <a:spcPts val="0"/>
              </a:spcBef>
              <a:spcAft>
                <a:spcPts val="0"/>
              </a:spcAft>
              <a:buFont typeface="+mj-lt"/>
              <a:buAutoNum type="alpha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 kindness; by implication (towards God) piety – </a:t>
            </a:r>
            <a:r>
              <a:rPr lang="en-US" dirty="0" err="1">
                <a:latin typeface="Calibri" panose="020F0502020204030204" pitchFamily="34" charset="0"/>
                <a:ea typeface="Calibri" panose="020F0502020204030204" pitchFamily="34" charset="0"/>
                <a:cs typeface="Times New Roman" panose="02020603050405020304" pitchFamily="18" charset="0"/>
              </a:rPr>
              <a:t>favour</a:t>
            </a:r>
            <a:r>
              <a:rPr lang="en-US" dirty="0">
                <a:latin typeface="Calibri" panose="020F0502020204030204" pitchFamily="34" charset="0"/>
                <a:ea typeface="Calibri" panose="020F0502020204030204" pitchFamily="34" charset="0"/>
                <a:cs typeface="Times New Roman" panose="02020603050405020304" pitchFamily="18" charset="0"/>
              </a:rPr>
              <a:t>, good deed (-</a:t>
            </a:r>
            <a:r>
              <a:rPr lang="en-US" dirty="0" err="1">
                <a:latin typeface="Calibri" panose="020F0502020204030204" pitchFamily="34" charset="0"/>
                <a:ea typeface="Calibri" panose="020F0502020204030204" pitchFamily="34" charset="0"/>
                <a:cs typeface="Times New Roman" panose="02020603050405020304" pitchFamily="18" charset="0"/>
              </a:rPr>
              <a:t>liness</a:t>
            </a:r>
            <a:r>
              <a:rPr lang="en-US" dirty="0">
                <a:latin typeface="Calibri" panose="020F0502020204030204" pitchFamily="34" charset="0"/>
                <a:ea typeface="Calibri" panose="020F0502020204030204" pitchFamily="34" charset="0"/>
                <a:cs typeface="Times New Roman" panose="02020603050405020304" pitchFamily="18" charset="0"/>
              </a:rPr>
              <a:t>, -ness), kindly, (loving-) kindness, merciful (kindness), mercy, pity.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term which denotes the kindness and mercy of God toward man in the OT…This term does not occur in the NT, but the concept of “grace” covers about the same area of meaning” (Zondervan’s Pictorial Bible Dictionary, pg. 494 – “Loving-kindness”).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Jonah 2:8</a:t>
            </a:r>
            <a:r>
              <a:rPr lang="en-US" dirty="0">
                <a:latin typeface="Calibri" panose="020F0502020204030204" pitchFamily="34" charset="0"/>
                <a:ea typeface="Calibri" panose="020F0502020204030204" pitchFamily="34" charset="0"/>
                <a:cs typeface="Times New Roman" panose="02020603050405020304" pitchFamily="18" charset="0"/>
              </a:rPr>
              <a:t> – “The KJV calls it mercy; the NIV renders it ‘grace.’ However, the Hebrew word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is understood by some to mean ‘loyalty’ (NEB) or ‘faithfulness’ (NASB).” (Irvin </a:t>
            </a:r>
            <a:r>
              <a:rPr lang="en-US" dirty="0" err="1">
                <a:latin typeface="Calibri" panose="020F0502020204030204" pitchFamily="34" charset="0"/>
                <a:ea typeface="Calibri" panose="020F0502020204030204" pitchFamily="34" charset="0"/>
                <a:cs typeface="Times New Roman" panose="02020603050405020304" pitchFamily="18" charset="0"/>
              </a:rPr>
              <a:t>Himmel</a:t>
            </a:r>
            <a:r>
              <a:rPr lang="en-US" dirty="0">
                <a:latin typeface="Calibri" panose="020F0502020204030204" pitchFamily="34" charset="0"/>
                <a:ea typeface="Calibri" panose="020F0502020204030204" pitchFamily="34" charset="0"/>
                <a:cs typeface="Times New Roman" panose="02020603050405020304" pitchFamily="18" charset="0"/>
              </a:rPr>
              <a:t>, Edited by Mike Willis. Truth Commentary - Minor Prophets 1)</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Jonah 4:2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applies primarily to God’s particular love for His chosen and covenanted people” (Unger &amp; White 233), but his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may be expressed to people not in a covenant relationship.” (Irvin </a:t>
            </a:r>
            <a:r>
              <a:rPr lang="en-US" dirty="0" err="1">
                <a:latin typeface="Calibri" panose="020F0502020204030204" pitchFamily="34" charset="0"/>
                <a:ea typeface="Calibri" panose="020F0502020204030204" pitchFamily="34" charset="0"/>
                <a:cs typeface="Times New Roman" panose="02020603050405020304" pitchFamily="18" charset="0"/>
              </a:rPr>
              <a:t>Himmel</a:t>
            </a:r>
            <a:r>
              <a:rPr lang="en-US" dirty="0">
                <a:latin typeface="Calibri" panose="020F0502020204030204" pitchFamily="34" charset="0"/>
                <a:ea typeface="Calibri" panose="020F0502020204030204" pitchFamily="34" charset="0"/>
                <a:cs typeface="Times New Roman" panose="02020603050405020304" pitchFamily="18" charset="0"/>
              </a:rPr>
              <a:t>, Edited by Mike Willis. Truth Commentary - Minor Prophets 1)</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From this we understand how deep the word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means kindness, goodness, steadfast love, mercy, pity, grace, </a:t>
            </a:r>
            <a:r>
              <a:rPr lang="en-US" b="1" u="sng" dirty="0">
                <a:latin typeface="Calibri" panose="020F0502020204030204" pitchFamily="34" charset="0"/>
                <a:ea typeface="Calibri" panose="020F0502020204030204" pitchFamily="34" charset="0"/>
                <a:cs typeface="Times New Roman" panose="02020603050405020304" pitchFamily="18" charset="0"/>
              </a:rPr>
              <a:t>but also can have a strong sense of loyalty. (As in covenant relationships.)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the word is used context determines the specificity of its meaning.</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Scripture.</a:t>
            </a: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3</a:t>
            </a:fld>
            <a:endParaRPr lang="en-US"/>
          </a:p>
        </p:txBody>
      </p:sp>
    </p:spTree>
    <p:extLst>
      <p:ext uri="{BB962C8B-B14F-4D97-AF65-F5344CB8AC3E}">
        <p14:creationId xmlns:p14="http://schemas.microsoft.com/office/powerpoint/2010/main" val="2721598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Scripture.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Lovingkindness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119:159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is God's "lovingkindness in condescending to the needs of His creatures" (Brown-Driver-Briggs Hebrew Lexicon , p. 339).</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Mercy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59:17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also means, "grace; mercy; . . . goodness" (Vine's Expository Dictionary, p. 232).</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Connected with covenant loyalty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7:9, 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"can be a synonym for covenant" (Evangelical Dictionary of Theology, p. 661).</a:t>
            </a: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"applies primarily to God's particular love for His chosen and covenanted people. 'Covenant' also stresses the reciprocity of the relationship" (Vine's Expository Dictionary, pp. 233-234).</a:t>
            </a:r>
          </a:p>
          <a:p>
            <a:pPr marL="1143000" marR="0" lvl="2" indent="-228600">
              <a:lnSpc>
                <a:spcPct val="107000"/>
              </a:lnSpc>
              <a:spcBef>
                <a:spcPts val="0"/>
              </a:spcBef>
              <a:spcAft>
                <a:spcPts val="0"/>
              </a:spcAft>
              <a:buFont typeface="+mj-lt"/>
              <a:buAutoNum type="romanLcPeriod"/>
            </a:pP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certainly emphasizes the love God has for mankind, but is also something that often connotes the immutable counsel of God concerning the faithful keeping of His covenant relationship with His people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In part, according to God’s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u="sng" dirty="0">
                <a:latin typeface="Calibri" panose="020F0502020204030204" pitchFamily="34" charset="0"/>
                <a:ea typeface="Calibri" panose="020F0502020204030204" pitchFamily="34" charset="0"/>
                <a:cs typeface="Times New Roman" panose="02020603050405020304" pitchFamily="18" charset="0"/>
              </a:rPr>
              <a:t>He cannot fail in loyalty. He must keep His covenant with His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It would be against His nature to fail in keeping His promises of mercy, kindness, love, and goodness.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Connected with truth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25:10; 85:10; 89:14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and the Hebrew word for truth are together </a:t>
            </a:r>
            <a:r>
              <a:rPr lang="en-US" b="1" dirty="0">
                <a:latin typeface="Calibri" panose="020F0502020204030204" pitchFamily="34" charset="0"/>
                <a:ea typeface="Calibri" panose="020F0502020204030204" pitchFamily="34" charset="0"/>
                <a:cs typeface="Times New Roman" panose="02020603050405020304" pitchFamily="18" charset="0"/>
              </a:rPr>
              <a:t>16 times</a:t>
            </a:r>
            <a:r>
              <a:rPr lang="en-US" dirty="0">
                <a:latin typeface="Calibri" panose="020F0502020204030204" pitchFamily="34" charset="0"/>
                <a:ea typeface="Calibri" panose="020F0502020204030204" pitchFamily="34" charset="0"/>
                <a:cs typeface="Times New Roman" panose="02020603050405020304" pitchFamily="18" charset="0"/>
              </a:rPr>
              <a:t> in the OT.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God’s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and truth are inseparable. Without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we can’t know truth, but without truth we can’t experience God’s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Lovingkindness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Conditional.</a:t>
            </a: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4</a:t>
            </a:fld>
            <a:endParaRPr lang="en-US"/>
          </a:p>
        </p:txBody>
      </p:sp>
    </p:spTree>
    <p:extLst>
      <p:ext uri="{BB962C8B-B14F-4D97-AF65-F5344CB8AC3E}">
        <p14:creationId xmlns:p14="http://schemas.microsoft.com/office/powerpoint/2010/main" val="54502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Lovingkindness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Conditional.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Boundaries of God’s Lovingkindness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136</a:t>
            </a:r>
            <a:r>
              <a:rPr lang="en-US" dirty="0">
                <a:latin typeface="Calibri" panose="020F0502020204030204" pitchFamily="34" charset="0"/>
                <a:ea typeface="Calibri" panose="020F0502020204030204" pitchFamily="34" charset="0"/>
                <a:cs typeface="Times New Roman" panose="02020603050405020304" pitchFamily="18" charset="0"/>
              </a:rPr>
              <a:t> – His mercy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endures forever.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Even through time, and change everywhere else, God’s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remains unchanged, and continual.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In His position as the true God, and Lord (supreme in authority).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4-9)</a:t>
            </a:r>
            <a:r>
              <a:rPr lang="en-US" dirty="0">
                <a:latin typeface="Calibri" panose="020F0502020204030204" pitchFamily="34" charset="0"/>
                <a:ea typeface="Calibri" panose="020F0502020204030204" pitchFamily="34" charset="0"/>
                <a:cs typeface="Times New Roman" panose="02020603050405020304" pitchFamily="18" charset="0"/>
              </a:rPr>
              <a:t> – In His displayed power in creation (He continually provides all that His creation needs).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10-26)</a:t>
            </a:r>
            <a:r>
              <a:rPr lang="en-US" dirty="0">
                <a:latin typeface="Calibri" panose="020F0502020204030204" pitchFamily="34" charset="0"/>
                <a:ea typeface="Calibri" panose="020F0502020204030204" pitchFamily="34" charset="0"/>
                <a:cs typeface="Times New Roman" panose="02020603050405020304" pitchFamily="18" charset="0"/>
              </a:rPr>
              <a:t> – In His care for His covenant people (He continually protected and cared for Israel).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33:5; 103:8, 17</a:t>
            </a:r>
            <a:r>
              <a:rPr lang="en-US" dirty="0">
                <a:latin typeface="Calibri" panose="020F0502020204030204" pitchFamily="34" charset="0"/>
                <a:ea typeface="Calibri" panose="020F0502020204030204" pitchFamily="34" charset="0"/>
                <a:cs typeface="Times New Roman" panose="02020603050405020304" pitchFamily="18" charset="0"/>
              </a:rPr>
              <a:t> – The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of God never runs out.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idea that God can only love so much before it is too much is a false concept.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suggest there are things that are too evil for God to forgive, and show mercy to those who were once guilty of such practice.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lovingkindness of God is unlimited</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a wonderful concept that God’s lovingkindness is available, unlimited, and far reaching. </a:t>
            </a:r>
            <a:r>
              <a:rPr lang="en-US" b="1" u="sng" dirty="0">
                <a:latin typeface="Calibri" panose="020F0502020204030204" pitchFamily="34" charset="0"/>
                <a:ea typeface="Calibri" panose="020F0502020204030204" pitchFamily="34" charset="0"/>
                <a:cs typeface="Times New Roman" panose="02020603050405020304" pitchFamily="18" charset="0"/>
              </a:rPr>
              <a:t>Yet, this does not mean it is unconditional.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Conditions of God’s Lovingkindness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idea that God’s grace is unconditional, and covers every man no matter what, and that once received it cannot be lost, is a foreign concept to scripture.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This concept of conditional lovingkindness is seen in its connection with covenant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Covenant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20:1-6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had showed mercy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the Israelites in delivering them from Egypt, and now gave them the covenant/law.</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mercy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only shown to those who love God, and keep His commandments.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4:13-14, 23-24</a:t>
            </a:r>
            <a:r>
              <a:rPr lang="en-US" dirty="0">
                <a:latin typeface="Calibri" panose="020F0502020204030204" pitchFamily="34" charset="0"/>
                <a:ea typeface="Calibri" panose="020F0502020204030204" pitchFamily="34" charset="0"/>
                <a:cs typeface="Times New Roman" panose="02020603050405020304" pitchFamily="18" charset="0"/>
              </a:rPr>
              <a:t> – The Lord will not FORGET the covenant if they do not FORGET the covenant.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covenant relationship involves two parties.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Both parties must be loyal to the covenant.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Truth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119:124, [155, 158-159]</a:t>
            </a:r>
            <a:r>
              <a:rPr lang="en-US" dirty="0">
                <a:latin typeface="Calibri" panose="020F0502020204030204" pitchFamily="34" charset="0"/>
                <a:ea typeface="Calibri" panose="020F0502020204030204" pitchFamily="34" charset="0"/>
                <a:cs typeface="Times New Roman" panose="02020603050405020304" pitchFamily="18" charset="0"/>
              </a:rPr>
              <a:t> – There is no lovingkindness bestowed upon those who practice error.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Only those who believe the truth, and keep the truth receive God’s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mercy [</a:t>
            </a:r>
            <a:r>
              <a:rPr lang="en-US" b="1" i="1" u="sng"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hesed</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 and truth</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atonement is provided for iniquity” (Proverbs 16:6)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Conditions of God’s Grace (New Covenant)</a:t>
            </a: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5</a:t>
            </a:fld>
            <a:endParaRPr lang="en-US"/>
          </a:p>
        </p:txBody>
      </p:sp>
    </p:spTree>
    <p:extLst>
      <p:ext uri="{BB962C8B-B14F-4D97-AF65-F5344CB8AC3E}">
        <p14:creationId xmlns:p14="http://schemas.microsoft.com/office/powerpoint/2010/main" val="3678462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Conditions of God’s Grace (New Covenant)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Enter Covenant Relationship</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9:13-15</a:t>
            </a:r>
            <a:r>
              <a:rPr lang="en-US" dirty="0">
                <a:latin typeface="Calibri" panose="020F0502020204030204" pitchFamily="34" charset="0"/>
                <a:ea typeface="Calibri" panose="020F0502020204030204" pitchFamily="34" charset="0"/>
                <a:cs typeface="Times New Roman" panose="02020603050405020304" pitchFamily="18" charset="0"/>
              </a:rPr>
              <a:t> (Jesus mediator of New Covenant by His blood).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this is My blood of the new covenant, which is shed for many for the remission of sins” (Matthew 26:28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2:38</a:t>
            </a:r>
            <a:r>
              <a:rPr lang="en-US" dirty="0">
                <a:latin typeface="Calibri" panose="020F0502020204030204" pitchFamily="34" charset="0"/>
                <a:ea typeface="Calibri" panose="020F0502020204030204" pitchFamily="34" charset="0"/>
                <a:cs typeface="Times New Roman" panose="02020603050405020304" pitchFamily="18" charset="0"/>
              </a:rPr>
              <a:t> – Baptism is where we enter the covenant relationship.</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Remain Faithful to Covenant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3:15-4:1</a:t>
            </a:r>
            <a:r>
              <a:rPr lang="en-US" dirty="0">
                <a:latin typeface="Calibri" panose="020F0502020204030204" pitchFamily="34" charset="0"/>
                <a:ea typeface="Calibri" panose="020F0502020204030204" pitchFamily="34" charset="0"/>
                <a:cs typeface="Times New Roman" panose="02020603050405020304" pitchFamily="18" charset="0"/>
              </a:rPr>
              <a:t> (Israel did not continue to believe and obey.)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10:26-29</a:t>
            </a:r>
            <a:r>
              <a:rPr lang="en-US" dirty="0">
                <a:latin typeface="Calibri" panose="020F0502020204030204" pitchFamily="34" charset="0"/>
                <a:ea typeface="Calibri" panose="020F0502020204030204" pitchFamily="34" charset="0"/>
                <a:cs typeface="Times New Roman" panose="02020603050405020304" pitchFamily="18" charset="0"/>
              </a:rPr>
              <a:t> – When we sin willfully we count the blood of the covenant a common thing.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keep the covenant in order for God to keep the covenant with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“[look] carefully lest anyone fall short of the grace of God” (Hebrews 12:15)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Israel could fall short of the lovingkindness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too, can fall short of God’s grace.</a:t>
            </a:r>
          </a:p>
          <a:p>
            <a:pPr marL="1143000" marR="0" lvl="2" indent="-228600">
              <a:lnSpc>
                <a:spcPct val="107000"/>
              </a:lnSpc>
              <a:spcBef>
                <a:spcPts val="0"/>
              </a:spcBef>
              <a:spcAft>
                <a:spcPts val="80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CONDITIONAL!</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END PART 1. RESUME WITH PART 2 IN P.M.</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Lovingkindness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Required (of us). (PART 2)</a:t>
            </a:r>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6</a:t>
            </a:fld>
            <a:endParaRPr lang="en-US"/>
          </a:p>
        </p:txBody>
      </p:sp>
    </p:spTree>
    <p:extLst>
      <p:ext uri="{BB962C8B-B14F-4D97-AF65-F5344CB8AC3E}">
        <p14:creationId xmlns:p14="http://schemas.microsoft.com/office/powerpoint/2010/main" val="3502490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Lovingkindness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Required (of us). (PART 2)</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Toward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Greatly expressed before with regard to the conditions placed upon us to receive lovingkindness from God in the covenant relationship.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have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for God, just as He must for 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Hosea 6:4-7</a:t>
            </a:r>
            <a:r>
              <a:rPr lang="en-US" dirty="0">
                <a:latin typeface="Calibri" panose="020F0502020204030204" pitchFamily="34" charset="0"/>
                <a:ea typeface="Calibri" panose="020F0502020204030204" pitchFamily="34" charset="0"/>
                <a:cs typeface="Times New Roman" panose="02020603050405020304" pitchFamily="18" charset="0"/>
              </a:rPr>
              <a:t> – Israel did not possess faithfulness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before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were going through the motions, but were living unfaithfully. God wanted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loyal lovingkindness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cannot demand God to be loyal to us with His love and mercy when we are not loyal to Him with our love and obedience!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“Keep yourselves in</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the love of God, looking for the mercy of our Lord Jesus Christ unto eternal life” (Jude 21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you keep my commandments, you will abide in My love, just as I have kept My Father’s commandments and abide in His love” (John 15:10)</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Contrary to what the world would have us to believe, the concept of loving God is not a mere emotion, but an act of loyalty in love and kindness expressed in OBEDIENCE.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25D9135-8B99-4A8C-A7FD-5F7621FB4A11}" type="slidenum">
              <a:rPr lang="en-US" smtClean="0"/>
              <a:t>7</a:t>
            </a:fld>
            <a:endParaRPr lang="en-US"/>
          </a:p>
        </p:txBody>
      </p:sp>
    </p:spTree>
    <p:extLst>
      <p:ext uri="{BB962C8B-B14F-4D97-AF65-F5344CB8AC3E}">
        <p14:creationId xmlns:p14="http://schemas.microsoft.com/office/powerpoint/2010/main" val="4036131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Toward others.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All men</a:t>
            </a:r>
            <a:r>
              <a:rPr lang="en-US" dirty="0">
                <a:latin typeface="Calibri" panose="020F0502020204030204" pitchFamily="34" charset="0"/>
                <a:ea typeface="Calibri" panose="020F0502020204030204" pitchFamily="34" charset="0"/>
                <a:cs typeface="Times New Roman" panose="02020603050405020304" pitchFamily="18" charset="0"/>
              </a:rPr>
              <a:t> – lovingkindness is from God to man, and man to God, but also of necessity from man to man.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Micah 6:8</a:t>
            </a:r>
            <a:r>
              <a:rPr lang="en-US" dirty="0">
                <a:latin typeface="Calibri" panose="020F0502020204030204" pitchFamily="34" charset="0"/>
                <a:ea typeface="Calibri" panose="020F0502020204030204" pitchFamily="34" charset="0"/>
                <a:cs typeface="Times New Roman" panose="02020603050405020304" pitchFamily="18" charset="0"/>
              </a:rPr>
              <a:t> – The Lord shows us what is good, and what He requires, in His law, and in His actions and character.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wants those who are His children to imitate Him.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 justly – a duty to God. Act right with God, but also fellow man.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Love mercy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 faithful love, loyalty, goodness to God by keeping the covenant, but also an idea of goodness, and love to man. (</a:t>
            </a:r>
            <a:r>
              <a:rPr lang="en-US" b="1" u="sng" dirty="0">
                <a:latin typeface="Calibri" panose="020F0502020204030204" pitchFamily="34" charset="0"/>
                <a:ea typeface="Calibri" panose="020F0502020204030204" pitchFamily="34" charset="0"/>
                <a:cs typeface="Times New Roman" panose="02020603050405020304" pitchFamily="18" charset="0"/>
              </a:rPr>
              <a:t>Loyalty even in many respects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Walk humbly with God – duty to God in humility. </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Joshua 2:11-21</a:t>
            </a:r>
            <a:r>
              <a:rPr lang="en-US" dirty="0">
                <a:latin typeface="Calibri" panose="020F0502020204030204" pitchFamily="34" charset="0"/>
                <a:ea typeface="Calibri" panose="020F0502020204030204" pitchFamily="34" charset="0"/>
                <a:cs typeface="Times New Roman" panose="02020603050405020304" pitchFamily="18" charset="0"/>
              </a:rPr>
              <a:t> – Rahab with the spies of Israel.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Rahab hid the spies and cared for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She asked that they deal kindly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with her because she had dealt kindly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with them.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20-21)</a:t>
            </a:r>
            <a:r>
              <a:rPr lang="en-US" dirty="0">
                <a:latin typeface="Calibri" panose="020F0502020204030204" pitchFamily="34" charset="0"/>
                <a:ea typeface="Calibri" panose="020F0502020204030204" pitchFamily="34" charset="0"/>
                <a:cs typeface="Times New Roman" panose="02020603050405020304" pitchFamily="18" charset="0"/>
              </a:rPr>
              <a:t> – part of her action of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would be to remain loyal to them.</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would be their action as well. </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Joshua 6:22</a:t>
            </a:r>
            <a:r>
              <a:rPr lang="en-US" dirty="0">
                <a:latin typeface="Calibri" panose="020F0502020204030204" pitchFamily="34" charset="0"/>
                <a:ea typeface="Calibri" panose="020F0502020204030204" pitchFamily="34" charset="0"/>
                <a:cs typeface="Times New Roman" panose="02020603050405020304" pitchFamily="18" charset="0"/>
              </a:rPr>
              <a:t> – after the conquering of Jericho, they kept their word.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Notice the connection of not just love, goodness and kindness, but also loyalty to fellow man, and keeping a promise made.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lovingkindness must be expressed to all men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Matthew 22:37-39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A love for fellow man is pertinent.)</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10:25-29</a:t>
            </a:r>
            <a:r>
              <a:rPr lang="en-US" b="1" dirty="0">
                <a:latin typeface="Calibri" panose="020F0502020204030204" pitchFamily="34" charset="0"/>
                <a:ea typeface="Calibri" panose="020F0502020204030204" pitchFamily="34" charset="0"/>
                <a:cs typeface="Times New Roman" panose="02020603050405020304" pitchFamily="18" charset="0"/>
              </a:rPr>
              <a:t> – who is my neighbor?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Priest did not help him, Levite did not help him, Samaritan helped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33, 36-37)</a:t>
            </a:r>
            <a:r>
              <a:rPr lang="en-US" b="1" dirty="0">
                <a:latin typeface="Calibri" panose="020F0502020204030204" pitchFamily="34" charset="0"/>
                <a:ea typeface="Calibri" panose="020F0502020204030204" pitchFamily="34" charset="0"/>
                <a:cs typeface="Times New Roman" panose="02020603050405020304" pitchFamily="18" charset="0"/>
              </a:rPr>
              <a:t> – The one who showed mercy, compassion, love for the man was the neighbor.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Family</a:t>
            </a:r>
            <a:r>
              <a:rPr lang="en-US" dirty="0">
                <a:latin typeface="Calibri" panose="020F0502020204030204" pitchFamily="34" charset="0"/>
                <a:ea typeface="Calibri" panose="020F0502020204030204" pitchFamily="34" charset="0"/>
                <a:cs typeface="Times New Roman" panose="02020603050405020304" pitchFamily="18" charset="0"/>
              </a:rPr>
              <a:t> – in the family relationship there must be love, kindness, goodness, compassion, and loyalty.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Ruth 1:8, 15-17</a:t>
            </a:r>
            <a:r>
              <a:rPr lang="en-US" dirty="0">
                <a:latin typeface="Calibri" panose="020F0502020204030204" pitchFamily="34" charset="0"/>
                <a:ea typeface="Calibri" panose="020F0502020204030204" pitchFamily="34" charset="0"/>
                <a:cs typeface="Times New Roman" panose="02020603050405020304" pitchFamily="18" charset="0"/>
              </a:rPr>
              <a:t> – Ruth decided to stay with her mother-in-law, Naomi, even though her husband had died. (The other daughter-in-law, </a:t>
            </a:r>
            <a:r>
              <a:rPr lang="en-US" dirty="0" err="1">
                <a:latin typeface="Calibri" panose="020F0502020204030204" pitchFamily="34" charset="0"/>
                <a:ea typeface="Calibri" panose="020F0502020204030204" pitchFamily="34" charset="0"/>
                <a:cs typeface="Times New Roman" panose="02020603050405020304" pitchFamily="18" charset="0"/>
              </a:rPr>
              <a:t>Orpah</a:t>
            </a:r>
            <a:r>
              <a:rPr lang="en-US" dirty="0">
                <a:latin typeface="Calibri" panose="020F0502020204030204" pitchFamily="34" charset="0"/>
                <a:ea typeface="Calibri" panose="020F0502020204030204" pitchFamily="34" charset="0"/>
                <a:cs typeface="Times New Roman" panose="02020603050405020304" pitchFamily="18" charset="0"/>
              </a:rPr>
              <a:t>, did not stay.)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Naomi had already said Ruth had dealt kindly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with her</a:t>
            </a:r>
            <a:r>
              <a:rPr lang="en-US" dirty="0">
                <a:latin typeface="Calibri" panose="020F0502020204030204" pitchFamily="34" charset="0"/>
                <a:ea typeface="Calibri" panose="020F0502020204030204" pitchFamily="34" charset="0"/>
                <a:cs typeface="Times New Roman" panose="02020603050405020304" pitchFamily="18" charset="0"/>
              </a:rPr>
              <a:t>. Ruth continued such loyal love by staying with her even though her husband had died.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Ruth 3:10</a:t>
            </a:r>
            <a:r>
              <a:rPr lang="en-US" b="1" dirty="0">
                <a:latin typeface="Calibri" panose="020F0502020204030204" pitchFamily="34" charset="0"/>
                <a:ea typeface="Calibri" panose="020F0502020204030204" pitchFamily="34" charset="0"/>
                <a:cs typeface="Times New Roman" panose="02020603050405020304" pitchFamily="18" charset="0"/>
              </a:rPr>
              <a:t> (Boaz speaking)</a:t>
            </a:r>
            <a:r>
              <a:rPr lang="en-US" dirty="0">
                <a:latin typeface="Calibri" panose="020F0502020204030204" pitchFamily="34" charset="0"/>
                <a:ea typeface="Calibri" panose="020F0502020204030204" pitchFamily="34" charset="0"/>
                <a:cs typeface="Times New Roman" panose="02020603050405020304" pitchFamily="18" charset="0"/>
              </a:rPr>
              <a:t> – Furthermore, in order to ensure a continuance of Naomi’s family, Ruth chose to marry Boaz, Naomi’s relative.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Boaz and Ruth married, thus providing Naomi with a grandchild in their conceiving.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4:13-17</a:t>
            </a:r>
            <a:r>
              <a:rPr lang="en-US" dirty="0">
                <a:latin typeface="Calibri" panose="020F0502020204030204" pitchFamily="34" charset="0"/>
                <a:ea typeface="Calibri" panose="020F0502020204030204" pitchFamily="34" charset="0"/>
                <a:cs typeface="Times New Roman" panose="02020603050405020304" pitchFamily="18" charset="0"/>
              </a:rPr>
              <a:t> – Because of Ruth’s loyalty to Naomi, Naomi’s family continued, and were direct ancestors of Christ (</a:t>
            </a:r>
            <a:r>
              <a:rPr lang="en-US" i="1" dirty="0">
                <a:latin typeface="Calibri" panose="020F0502020204030204" pitchFamily="34" charset="0"/>
                <a:ea typeface="Calibri" panose="020F0502020204030204" pitchFamily="34" charset="0"/>
                <a:cs typeface="Times New Roman" panose="02020603050405020304" pitchFamily="18" charset="0"/>
              </a:rPr>
              <a:t>seed of David. Obed, Ruth’s son, was David’s grandfather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must be lovingkindness (</a:t>
            </a:r>
            <a:r>
              <a:rPr lang="en-US" i="1" dirty="0" err="1">
                <a:latin typeface="Calibri" panose="020F0502020204030204" pitchFamily="34" charset="0"/>
                <a:ea typeface="Calibri" panose="020F0502020204030204" pitchFamily="34" charset="0"/>
                <a:cs typeface="Times New Roman" panose="02020603050405020304" pitchFamily="18" charset="0"/>
              </a:rPr>
              <a:t>hesed</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 loyal and compassionate love, for family members. (Required by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Marriage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19:4-6</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(not to be separation; lifetime commitment/love/loyalty);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5:22-25, 28-29, 33</a:t>
            </a:r>
            <a:r>
              <a:rPr lang="en-US" dirty="0">
                <a:latin typeface="Calibri" panose="020F0502020204030204" pitchFamily="34" charset="0"/>
                <a:ea typeface="Calibri" panose="020F0502020204030204" pitchFamily="34" charset="0"/>
                <a:cs typeface="Times New Roman" panose="02020603050405020304" pitchFamily="18" charset="0"/>
              </a:rPr>
              <a:t> (Love, compassion, kindness, loyalty)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marriage relationship is a loyal one.</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husband and wife are to have </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dirty="0">
                <a:latin typeface="Calibri" panose="020F0502020204030204" pitchFamily="34" charset="0"/>
                <a:ea typeface="Calibri" panose="020F0502020204030204" pitchFamily="34" charset="0"/>
                <a:cs typeface="Times New Roman" panose="02020603050405020304" pitchFamily="18" charset="0"/>
              </a:rPr>
              <a:t> for one another. (It is a type of love that is a choice which looks out for the well-being of another above themselves.)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Familial obligations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5:3-4, 8</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A love which has compassion on the less fortunate, and in this case is loyal because of relation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If this is a need on the physical side of things, it is certainly on the spiritual side of things.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look out for the spiritual well-being of our family members first and foremost. (EX: discipline, teaching, training.)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Brethren</a:t>
            </a:r>
            <a:r>
              <a:rPr lang="en-US" dirty="0">
                <a:latin typeface="Calibri" panose="020F0502020204030204" pitchFamily="34" charset="0"/>
                <a:ea typeface="Calibri" panose="020F0502020204030204" pitchFamily="34" charset="0"/>
                <a:cs typeface="Times New Roman" panose="02020603050405020304" pitchFamily="18" charset="0"/>
              </a:rPr>
              <a:t> – Those who are spiritual brethren must have lovingkindness </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for each other as they receive such from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Zechariah 7:9-14</a:t>
            </a:r>
            <a:r>
              <a:rPr lang="en-US" dirty="0">
                <a:latin typeface="Calibri" panose="020F0502020204030204" pitchFamily="34" charset="0"/>
                <a:ea typeface="Calibri" panose="020F0502020204030204" pitchFamily="34" charset="0"/>
                <a:cs typeface="Times New Roman" panose="02020603050405020304" pitchFamily="18" charset="0"/>
              </a:rPr>
              <a:t> – The Lord commanded lovingkindness (</a:t>
            </a:r>
            <a:r>
              <a:rPr lang="en-US" i="1" dirty="0">
                <a:latin typeface="Calibri" panose="020F0502020204030204" pitchFamily="34" charset="0"/>
                <a:ea typeface="Calibri" panose="020F0502020204030204" pitchFamily="34" charset="0"/>
                <a:cs typeface="Times New Roman" panose="02020603050405020304" pitchFamily="18" charset="0"/>
              </a:rPr>
              <a:t>mercy, compassion, love, loyalty</a:t>
            </a:r>
            <a:r>
              <a:rPr lang="en-US" dirty="0">
                <a:latin typeface="Calibri" panose="020F0502020204030204" pitchFamily="34" charset="0"/>
                <a:ea typeface="Calibri" panose="020F0502020204030204" pitchFamily="34" charset="0"/>
                <a:cs typeface="Times New Roman" panose="02020603050405020304" pitchFamily="18" charset="0"/>
              </a:rPr>
              <a:t>) toward brethren, and those who disobeyed were punished.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Israel did not do as God commanded. (In part, show lovingkindness to brethren.)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Israel was taken into captivity because of their disobedience.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required to show such compassion, love, care, goodness, and loyalty to our brethren.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“Therefore, as we have opportunity, let us do good to all, especially to those who are of the household of faith” (Galatians 6:10)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4:7, 11, 20-21</a:t>
            </a:r>
            <a:r>
              <a:rPr lang="en-US" dirty="0">
                <a:latin typeface="Calibri" panose="020F0502020204030204" pitchFamily="34" charset="0"/>
                <a:ea typeface="Calibri" panose="020F0502020204030204" pitchFamily="34" charset="0"/>
                <a:cs typeface="Times New Roman" panose="02020603050405020304" pitchFamily="18" charset="0"/>
              </a:rPr>
              <a:t> – Because God has shown love to us, we also must show love to each other.</a:t>
            </a:r>
          </a:p>
          <a:p>
            <a:pPr marL="1600200" marR="0" lvl="3" indent="-228600">
              <a:lnSpc>
                <a:spcPct val="107000"/>
              </a:lnSpc>
              <a:spcBef>
                <a:spcPts val="0"/>
              </a:spcBef>
              <a:spcAft>
                <a:spcPts val="800"/>
              </a:spcAft>
              <a:buFont typeface="+mj-lt"/>
              <a:buAutoNum type="arabicPeriod"/>
            </a:pPr>
            <a:r>
              <a:rPr lang="en-US" u="sng" dirty="0">
                <a:latin typeface="Calibri" panose="020F0502020204030204" pitchFamily="34" charset="0"/>
                <a:ea typeface="Calibri" panose="020F0502020204030204" pitchFamily="34" charset="0"/>
                <a:cs typeface="Times New Roman" panose="02020603050405020304" pitchFamily="18" charset="0"/>
              </a:rPr>
              <a:t>This kind of loyal love is emphasized greatly in the responsibility we have to reprove one another when in the wrong</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Jude 22-23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This shows a loyalty in that we sacrifice our own comfort to pull our brethren out of spiritual harm’s way</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8</a:t>
            </a:fld>
            <a:endParaRPr lang="en-US"/>
          </a:p>
        </p:txBody>
      </p:sp>
    </p:spTree>
    <p:extLst>
      <p:ext uri="{BB962C8B-B14F-4D97-AF65-F5344CB8AC3E}">
        <p14:creationId xmlns:p14="http://schemas.microsoft.com/office/powerpoint/2010/main" val="63970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can learn a lot about God from the Old Testament.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word </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used 247 times in the OT. It is a central theme concerning God, and those who are His.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order to receive the lovingkindness </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b="1" i="1" dirty="0" err="1">
                <a:latin typeface="Calibri" panose="020F0502020204030204" pitchFamily="34" charset="0"/>
                <a:ea typeface="Calibri" panose="020F0502020204030204" pitchFamily="34" charset="0"/>
                <a:cs typeface="Times New Roman" panose="02020603050405020304" pitchFamily="18" charset="0"/>
              </a:rPr>
              <a:t>hesed</a:t>
            </a:r>
            <a:r>
              <a:rPr lang="en-US" dirty="0">
                <a:latin typeface="Calibri" panose="020F0502020204030204" pitchFamily="34" charset="0"/>
                <a:ea typeface="Calibri" panose="020F0502020204030204" pitchFamily="34" charset="0"/>
                <a:cs typeface="Times New Roman" panose="02020603050405020304" pitchFamily="18" charset="0"/>
              </a:rPr>
              <a:t>) of God, we must also show the same to Him, as well as to others.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May we all seek to draw nearer to God by applying the knowledge of “lovingkindness” to our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25D9135-8B99-4A8C-A7FD-5F7621FB4A11}" type="slidenum">
              <a:rPr lang="en-US" smtClean="0"/>
              <a:t>9</a:t>
            </a:fld>
            <a:endParaRPr lang="en-US"/>
          </a:p>
        </p:txBody>
      </p:sp>
    </p:spTree>
    <p:extLst>
      <p:ext uri="{BB962C8B-B14F-4D97-AF65-F5344CB8AC3E}">
        <p14:creationId xmlns:p14="http://schemas.microsoft.com/office/powerpoint/2010/main" val="66846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247AB-4F66-4F7A-A0E4-4DA344CC056E}"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1348554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247AB-4F66-4F7A-A0E4-4DA344CC056E}"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271337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247AB-4F66-4F7A-A0E4-4DA344CC056E}"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91032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247AB-4F66-4F7A-A0E4-4DA344CC056E}"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3531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0247AB-4F66-4F7A-A0E4-4DA344CC056E}"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265235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247AB-4F66-4F7A-A0E4-4DA344CC056E}"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181277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247AB-4F66-4F7A-A0E4-4DA344CC056E}" type="datetimeFigureOut">
              <a:rPr lang="en-US" smtClean="0"/>
              <a:t>8/21/2016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6312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247AB-4F66-4F7A-A0E4-4DA344CC056E}"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268971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247AB-4F66-4F7A-A0E4-4DA344CC056E}" type="datetimeFigureOut">
              <a:rPr lang="en-US" smtClean="0"/>
              <a:t>8/21/2016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358532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0247AB-4F66-4F7A-A0E4-4DA344CC056E}"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166531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0247AB-4F66-4F7A-A0E4-4DA344CC056E}"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DF5E-118B-4FBD-8D05-05B69352C307}" type="slidenum">
              <a:rPr lang="en-US" smtClean="0"/>
              <a:t>‹#›</a:t>
            </a:fld>
            <a:endParaRPr lang="en-US"/>
          </a:p>
        </p:txBody>
      </p:sp>
    </p:spTree>
    <p:extLst>
      <p:ext uri="{BB962C8B-B14F-4D97-AF65-F5344CB8AC3E}">
        <p14:creationId xmlns:p14="http://schemas.microsoft.com/office/powerpoint/2010/main" val="201242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247AB-4F66-4F7A-A0E4-4DA344CC056E}" type="datetimeFigureOut">
              <a:rPr lang="en-US" smtClean="0"/>
              <a:t>8/21/2016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5DF5E-118B-4FBD-8D05-05B69352C307}" type="slidenum">
              <a:rPr lang="en-US" smtClean="0"/>
              <a:t>‹#›</a:t>
            </a:fld>
            <a:endParaRPr lang="en-US"/>
          </a:p>
        </p:txBody>
      </p:sp>
    </p:spTree>
    <p:extLst>
      <p:ext uri="{BB962C8B-B14F-4D97-AF65-F5344CB8AC3E}">
        <p14:creationId xmlns:p14="http://schemas.microsoft.com/office/powerpoint/2010/main" val="1581114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5164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03023"/>
            <a:ext cx="7772400" cy="2387600"/>
          </a:xfrm>
        </p:spPr>
        <p:txBody>
          <a:bodyPr>
            <a:noAutofit/>
          </a:bodyPr>
          <a:lstStyle/>
          <a:p>
            <a:r>
              <a:rPr lang="en-US" sz="8800" b="1" dirty="0">
                <a:latin typeface="Pristina" panose="03060402040406080204" pitchFamily="66" charset="0"/>
              </a:rPr>
              <a:t>Lovingkindness</a:t>
            </a:r>
            <a:br>
              <a:rPr lang="en-US" sz="8800" b="1" dirty="0">
                <a:latin typeface="Pristina" panose="03060402040406080204" pitchFamily="66" charset="0"/>
              </a:rPr>
            </a:br>
            <a:r>
              <a:rPr lang="en-US" sz="6600" b="1" dirty="0">
                <a:latin typeface="Pristina" panose="03060402040406080204" pitchFamily="66" charset="0"/>
              </a:rPr>
              <a:t>(</a:t>
            </a:r>
            <a:r>
              <a:rPr lang="en-US" sz="6600" b="1" dirty="0" err="1">
                <a:latin typeface="Pristina" panose="03060402040406080204" pitchFamily="66" charset="0"/>
              </a:rPr>
              <a:t>Hesed</a:t>
            </a:r>
            <a:r>
              <a:rPr lang="en-US" sz="6600" b="1" dirty="0">
                <a:latin typeface="Pristina" panose="03060402040406080204" pitchFamily="66" charset="0"/>
              </a:rPr>
              <a:t>)</a:t>
            </a:r>
            <a:endParaRPr lang="en-US" sz="8800" b="1" dirty="0">
              <a:latin typeface="Pristina" panose="03060402040406080204" pitchFamily="66" charset="0"/>
            </a:endParaRPr>
          </a:p>
        </p:txBody>
      </p:sp>
      <p:sp>
        <p:nvSpPr>
          <p:cNvPr id="3" name="Subtitle 2"/>
          <p:cNvSpPr>
            <a:spLocks noGrp="1"/>
          </p:cNvSpPr>
          <p:nvPr>
            <p:ph type="subTitle" idx="1"/>
          </p:nvPr>
        </p:nvSpPr>
        <p:spPr>
          <a:xfrm>
            <a:off x="1143000" y="4370665"/>
            <a:ext cx="6858000" cy="1655762"/>
          </a:xfrm>
        </p:spPr>
        <p:txBody>
          <a:bodyPr>
            <a:normAutofit/>
          </a:bodyPr>
          <a:lstStyle/>
          <a:p>
            <a:r>
              <a:rPr lang="en-US" sz="3600" i="1" dirty="0"/>
              <a:t>Psalm 36:7</a:t>
            </a:r>
          </a:p>
        </p:txBody>
      </p:sp>
    </p:spTree>
    <p:extLst>
      <p:ext uri="{BB962C8B-B14F-4D97-AF65-F5344CB8AC3E}">
        <p14:creationId xmlns:p14="http://schemas.microsoft.com/office/powerpoint/2010/main" val="16634128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 Defined</a:t>
            </a:r>
            <a:endParaRPr lang="en-US" sz="5400" dirty="0"/>
          </a:p>
        </p:txBody>
      </p:sp>
      <p:sp>
        <p:nvSpPr>
          <p:cNvPr id="3" name="Content Placeholder 2"/>
          <p:cNvSpPr>
            <a:spLocks noGrp="1"/>
          </p:cNvSpPr>
          <p:nvPr>
            <p:ph idx="1"/>
          </p:nvPr>
        </p:nvSpPr>
        <p:spPr/>
        <p:txBody>
          <a:bodyPr>
            <a:normAutofit lnSpcReduction="10000"/>
          </a:bodyPr>
          <a:lstStyle/>
          <a:p>
            <a:r>
              <a:rPr lang="en-US" i="1" dirty="0" err="1"/>
              <a:t>hêsêd</a:t>
            </a:r>
            <a:r>
              <a:rPr lang="en-US" i="1" dirty="0"/>
              <a:t> </a:t>
            </a:r>
            <a:r>
              <a:rPr lang="en-US" dirty="0"/>
              <a:t>– kindness; by implication (towards God) piety – </a:t>
            </a:r>
            <a:r>
              <a:rPr lang="en-US" dirty="0" err="1"/>
              <a:t>favour</a:t>
            </a:r>
            <a:r>
              <a:rPr lang="en-US" dirty="0"/>
              <a:t>, good deed (-</a:t>
            </a:r>
            <a:r>
              <a:rPr lang="en-US" dirty="0" err="1"/>
              <a:t>liness</a:t>
            </a:r>
            <a:r>
              <a:rPr lang="en-US" dirty="0"/>
              <a:t>, -ness), kindly, (loving-) kindness, merciful (kindness), mercy, pity. (Strong)</a:t>
            </a:r>
          </a:p>
          <a:p>
            <a:r>
              <a:rPr lang="en-US" dirty="0"/>
              <a:t>“A term which denotes the kindness and mercy of God toward man in the OT…This term does not occur in the NT, but the concept of </a:t>
            </a:r>
            <a:r>
              <a:rPr lang="en-US" u="sng" dirty="0"/>
              <a:t>“grace”</a:t>
            </a:r>
            <a:r>
              <a:rPr lang="en-US" dirty="0"/>
              <a:t> covers about the same area of meaning” (Zondervan’s Pictorial Bible Dictionary, pg. 494 – “Loving-kindness”).</a:t>
            </a:r>
          </a:p>
          <a:p>
            <a:pPr marL="0" indent="0" algn="ctr">
              <a:buNone/>
            </a:pPr>
            <a:r>
              <a:rPr lang="en-US" sz="3200" i="1" dirty="0"/>
              <a:t>– Jonah 2:8; 4:2 –</a:t>
            </a:r>
          </a:p>
          <a:p>
            <a:endParaRPr lang="en-US" dirty="0"/>
          </a:p>
        </p:txBody>
      </p:sp>
    </p:spTree>
    <p:extLst>
      <p:ext uri="{BB962C8B-B14F-4D97-AF65-F5344CB8AC3E}">
        <p14:creationId xmlns:p14="http://schemas.microsoft.com/office/powerpoint/2010/main" val="247912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 Defined</a:t>
            </a:r>
            <a:endParaRPr lang="en-US" sz="5400" dirty="0"/>
          </a:p>
        </p:txBody>
      </p:sp>
      <p:sp>
        <p:nvSpPr>
          <p:cNvPr id="3" name="Content Placeholder 2"/>
          <p:cNvSpPr>
            <a:spLocks noGrp="1"/>
          </p:cNvSpPr>
          <p:nvPr>
            <p:ph idx="1"/>
          </p:nvPr>
        </p:nvSpPr>
        <p:spPr/>
        <p:txBody>
          <a:bodyPr>
            <a:normAutofit/>
          </a:bodyPr>
          <a:lstStyle/>
          <a:p>
            <a:pPr marL="0" indent="0" algn="ctr">
              <a:buNone/>
            </a:pPr>
            <a:endParaRPr lang="en-US" sz="2400" b="1" dirty="0"/>
          </a:p>
          <a:p>
            <a:pPr marL="0" indent="0" algn="ctr">
              <a:buNone/>
            </a:pPr>
            <a:r>
              <a:rPr lang="en-US" sz="3600" b="1" dirty="0"/>
              <a:t>Lovingkindness</a:t>
            </a:r>
            <a:r>
              <a:rPr lang="en-US" sz="3600" dirty="0"/>
              <a:t> – </a:t>
            </a:r>
            <a:r>
              <a:rPr lang="en-US" sz="3600" i="1" dirty="0"/>
              <a:t>Psalm 119:159</a:t>
            </a:r>
          </a:p>
          <a:p>
            <a:pPr marL="0" indent="0" algn="ctr">
              <a:buNone/>
            </a:pPr>
            <a:r>
              <a:rPr lang="en-US" sz="3600" b="1" dirty="0"/>
              <a:t>Mercy </a:t>
            </a:r>
            <a:r>
              <a:rPr lang="en-US" sz="3600" dirty="0"/>
              <a:t>– </a:t>
            </a:r>
            <a:r>
              <a:rPr lang="en-US" sz="3600" i="1" dirty="0"/>
              <a:t>Psalm 59:17</a:t>
            </a:r>
          </a:p>
          <a:p>
            <a:pPr marL="0" indent="0" algn="ctr">
              <a:buNone/>
            </a:pPr>
            <a:r>
              <a:rPr lang="en-US" sz="3600" b="1" dirty="0"/>
              <a:t>Covenant Loyalty (relation)</a:t>
            </a:r>
            <a:r>
              <a:rPr lang="en-US" sz="3600" dirty="0"/>
              <a:t> – Deuteronomy 7:9, 12</a:t>
            </a:r>
          </a:p>
          <a:p>
            <a:pPr marL="0" indent="0" algn="ctr">
              <a:buNone/>
            </a:pPr>
            <a:r>
              <a:rPr lang="en-US" sz="3600" b="1" dirty="0"/>
              <a:t>Truth (relation)</a:t>
            </a:r>
            <a:r>
              <a:rPr lang="en-US" sz="3600" dirty="0"/>
              <a:t> – </a:t>
            </a:r>
            <a:r>
              <a:rPr lang="en-US" sz="3600" i="1" dirty="0"/>
              <a:t>Psalm 25:10; 85:10; 89:14</a:t>
            </a:r>
          </a:p>
        </p:txBody>
      </p:sp>
    </p:spTree>
    <p:extLst>
      <p:ext uri="{BB962C8B-B14F-4D97-AF65-F5344CB8AC3E}">
        <p14:creationId xmlns:p14="http://schemas.microsoft.com/office/powerpoint/2010/main" val="417359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 is </a:t>
            </a:r>
            <a:r>
              <a:rPr lang="en-US" sz="5400" b="1" u="sng" dirty="0">
                <a:latin typeface="Pristina" panose="03060402040406080204" pitchFamily="66" charset="0"/>
              </a:rPr>
              <a:t>Conditional</a:t>
            </a:r>
            <a:endParaRPr lang="en-US" sz="5400" u="sng" dirty="0"/>
          </a:p>
        </p:txBody>
      </p:sp>
      <p:sp>
        <p:nvSpPr>
          <p:cNvPr id="3" name="Content Placeholder 2"/>
          <p:cNvSpPr>
            <a:spLocks noGrp="1"/>
          </p:cNvSpPr>
          <p:nvPr>
            <p:ph idx="1"/>
          </p:nvPr>
        </p:nvSpPr>
        <p:spPr/>
        <p:txBody>
          <a:bodyPr>
            <a:normAutofit/>
          </a:bodyPr>
          <a:lstStyle/>
          <a:p>
            <a:pPr marL="0" indent="0" algn="ctr">
              <a:buNone/>
            </a:pPr>
            <a:endParaRPr lang="en-US" sz="1800" b="1" dirty="0"/>
          </a:p>
          <a:p>
            <a:pPr marL="0" indent="0" algn="ctr">
              <a:buNone/>
            </a:pPr>
            <a:r>
              <a:rPr lang="en-US" sz="3600" b="1" dirty="0"/>
              <a:t>Boundaries of God’s Lovingkindness</a:t>
            </a:r>
          </a:p>
          <a:p>
            <a:pPr marL="0" indent="0" algn="ctr">
              <a:buNone/>
            </a:pPr>
            <a:r>
              <a:rPr lang="en-US" sz="3600" dirty="0"/>
              <a:t>Psalm 136; 33:5; 103:8, 17</a:t>
            </a:r>
          </a:p>
          <a:p>
            <a:pPr marL="0" indent="0" algn="ctr">
              <a:buNone/>
            </a:pPr>
            <a:r>
              <a:rPr lang="en-US" sz="3600" b="1" dirty="0"/>
              <a:t>Conditions of God’s Lovingkindness</a:t>
            </a:r>
          </a:p>
          <a:p>
            <a:pPr marL="0" indent="0" algn="ctr">
              <a:buNone/>
            </a:pPr>
            <a:r>
              <a:rPr lang="en-US" sz="3600" dirty="0"/>
              <a:t>Covenant – </a:t>
            </a:r>
            <a:r>
              <a:rPr lang="en-US" sz="3600" i="1" dirty="0"/>
              <a:t>Exodus 20:1-6;    Deuteronomy 4:13-14, 23-24</a:t>
            </a:r>
          </a:p>
          <a:p>
            <a:pPr marL="0" indent="0" algn="ctr">
              <a:buNone/>
            </a:pPr>
            <a:r>
              <a:rPr lang="en-US" sz="3600" dirty="0"/>
              <a:t>Truth – </a:t>
            </a:r>
            <a:r>
              <a:rPr lang="en-US" sz="3600" i="1" dirty="0"/>
              <a:t>Psalm 119:124, [155, 158-159]</a:t>
            </a:r>
          </a:p>
        </p:txBody>
      </p:sp>
    </p:spTree>
    <p:extLst>
      <p:ext uri="{BB962C8B-B14F-4D97-AF65-F5344CB8AC3E}">
        <p14:creationId xmlns:p14="http://schemas.microsoft.com/office/powerpoint/2010/main" val="134325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 is </a:t>
            </a:r>
            <a:r>
              <a:rPr lang="en-US" sz="5400" b="1" u="sng" dirty="0">
                <a:latin typeface="Pristina" panose="03060402040406080204" pitchFamily="66" charset="0"/>
              </a:rPr>
              <a:t>Conditional</a:t>
            </a:r>
            <a:endParaRPr lang="en-US" sz="5400" u="sng" dirty="0"/>
          </a:p>
        </p:txBody>
      </p:sp>
      <p:sp>
        <p:nvSpPr>
          <p:cNvPr id="3" name="Content Placeholder 2"/>
          <p:cNvSpPr>
            <a:spLocks noGrp="1"/>
          </p:cNvSpPr>
          <p:nvPr>
            <p:ph idx="1"/>
          </p:nvPr>
        </p:nvSpPr>
        <p:spPr/>
        <p:txBody>
          <a:bodyPr>
            <a:normAutofit/>
          </a:bodyPr>
          <a:lstStyle/>
          <a:p>
            <a:pPr marL="0" indent="0" algn="ctr">
              <a:buNone/>
            </a:pPr>
            <a:r>
              <a:rPr lang="en-US" sz="3600" b="1" dirty="0"/>
              <a:t>NT Conditions of Grace</a:t>
            </a:r>
          </a:p>
          <a:p>
            <a:pPr marL="0" indent="0" algn="ctr">
              <a:buNone/>
            </a:pPr>
            <a:r>
              <a:rPr lang="en-US" sz="3600" dirty="0"/>
              <a:t>Covenant Relationship </a:t>
            </a:r>
            <a:r>
              <a:rPr lang="en-US" sz="3600" i="1" dirty="0"/>
              <a:t>–                Hebrews 9:13-15; Acts 2:38</a:t>
            </a:r>
          </a:p>
          <a:p>
            <a:pPr marL="0" indent="0" algn="ctr">
              <a:buNone/>
            </a:pPr>
            <a:r>
              <a:rPr lang="en-US" sz="3600" dirty="0"/>
              <a:t>Remain Faithful </a:t>
            </a:r>
            <a:r>
              <a:rPr lang="en-US" sz="3600" i="1" dirty="0"/>
              <a:t>– Hebrews 3:15-4:1; 10:26-29</a:t>
            </a:r>
          </a:p>
          <a:p>
            <a:pPr marL="0" indent="0" algn="ctr">
              <a:buNone/>
            </a:pPr>
            <a:r>
              <a:rPr lang="en-US" sz="3600" i="1" u="sng" dirty="0"/>
              <a:t>“[look] carefully lest anyone fall short of the grace of God.” (Hebrews 12:15)</a:t>
            </a:r>
          </a:p>
        </p:txBody>
      </p:sp>
    </p:spTree>
    <p:extLst>
      <p:ext uri="{BB962C8B-B14F-4D97-AF65-F5344CB8AC3E}">
        <p14:creationId xmlns:p14="http://schemas.microsoft.com/office/powerpoint/2010/main" val="426615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a:t>
            </a:r>
            <a:br>
              <a:rPr lang="en-US" sz="5400" b="1" dirty="0">
                <a:latin typeface="Pristina" panose="03060402040406080204" pitchFamily="66" charset="0"/>
              </a:rPr>
            </a:br>
            <a:r>
              <a:rPr lang="en-US" sz="5400" b="1" u="sng" dirty="0">
                <a:latin typeface="Pristina" panose="03060402040406080204" pitchFamily="66" charset="0"/>
              </a:rPr>
              <a:t>Required of Us</a:t>
            </a:r>
            <a:endParaRPr lang="en-US" sz="5400" u="sng" dirty="0"/>
          </a:p>
        </p:txBody>
      </p:sp>
      <p:sp>
        <p:nvSpPr>
          <p:cNvPr id="3" name="Content Placeholder 2"/>
          <p:cNvSpPr>
            <a:spLocks noGrp="1"/>
          </p:cNvSpPr>
          <p:nvPr>
            <p:ph idx="1"/>
          </p:nvPr>
        </p:nvSpPr>
        <p:spPr/>
        <p:txBody>
          <a:bodyPr>
            <a:normAutofit/>
          </a:bodyPr>
          <a:lstStyle/>
          <a:p>
            <a:pPr marL="0" indent="0" algn="ctr">
              <a:buNone/>
            </a:pPr>
            <a:r>
              <a:rPr lang="en-US" sz="3600" b="1" dirty="0"/>
              <a:t>Toward God</a:t>
            </a:r>
          </a:p>
          <a:p>
            <a:pPr marL="0" indent="0" algn="ctr">
              <a:buNone/>
            </a:pPr>
            <a:r>
              <a:rPr lang="en-US" sz="3600" i="1" dirty="0"/>
              <a:t>– Hosea 6:4-7; Jude 21; John 15:10 –</a:t>
            </a:r>
          </a:p>
          <a:p>
            <a:pPr marL="0" indent="0" algn="ctr">
              <a:buNone/>
            </a:pPr>
            <a:endParaRPr lang="en-US" sz="3600" i="1" dirty="0"/>
          </a:p>
        </p:txBody>
      </p:sp>
    </p:spTree>
    <p:extLst>
      <p:ext uri="{BB962C8B-B14F-4D97-AF65-F5344CB8AC3E}">
        <p14:creationId xmlns:p14="http://schemas.microsoft.com/office/powerpoint/2010/main" val="88239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a:latin typeface="Pristina" panose="03060402040406080204" pitchFamily="66" charset="0"/>
              </a:rPr>
              <a:t>Lovingkindness (</a:t>
            </a:r>
            <a:r>
              <a:rPr lang="en-US" sz="5400" b="1" dirty="0" err="1">
                <a:latin typeface="Pristina" panose="03060402040406080204" pitchFamily="66" charset="0"/>
              </a:rPr>
              <a:t>Hesed</a:t>
            </a:r>
            <a:r>
              <a:rPr lang="en-US" sz="5400" b="1" dirty="0">
                <a:latin typeface="Pristina" panose="03060402040406080204" pitchFamily="66" charset="0"/>
              </a:rPr>
              <a:t>)</a:t>
            </a:r>
            <a:br>
              <a:rPr lang="en-US" sz="5400" b="1" dirty="0">
                <a:latin typeface="Pristina" panose="03060402040406080204" pitchFamily="66" charset="0"/>
              </a:rPr>
            </a:br>
            <a:r>
              <a:rPr lang="en-US" sz="5400" b="1" u="sng" dirty="0">
                <a:latin typeface="Pristina" panose="03060402040406080204" pitchFamily="66" charset="0"/>
              </a:rPr>
              <a:t>Required of Us</a:t>
            </a:r>
            <a:endParaRPr lang="en-US" sz="5400" u="sng"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300" b="1" dirty="0"/>
          </a:p>
          <a:p>
            <a:pPr marL="0" indent="0" algn="ctr">
              <a:buNone/>
            </a:pPr>
            <a:r>
              <a:rPr lang="en-US" sz="3600" b="1" dirty="0"/>
              <a:t>Toward Others</a:t>
            </a:r>
          </a:p>
          <a:p>
            <a:pPr marL="0" indent="0" algn="ctr">
              <a:buNone/>
            </a:pPr>
            <a:r>
              <a:rPr lang="en-US" sz="3600" b="1" dirty="0"/>
              <a:t>All Men</a:t>
            </a:r>
            <a:r>
              <a:rPr lang="en-US" sz="3600" b="1" i="1" dirty="0"/>
              <a:t> </a:t>
            </a:r>
            <a:r>
              <a:rPr lang="en-US" sz="3600" i="1" dirty="0"/>
              <a:t>– Micah 6:8; Joshua 2:11-21; Matthew 22:37-39; Luke 10:25-29</a:t>
            </a:r>
          </a:p>
          <a:p>
            <a:pPr marL="0" indent="0" algn="ctr">
              <a:buNone/>
            </a:pPr>
            <a:r>
              <a:rPr lang="en-US" sz="3600" b="1" dirty="0"/>
              <a:t>Family</a:t>
            </a:r>
            <a:r>
              <a:rPr lang="en-US" sz="3600" i="1" dirty="0"/>
              <a:t> – Ruth 1:8, 15-17; 3:10; 4:13-17; [Matthew 19:4-6; Ephesians 5:22-33 </a:t>
            </a:r>
            <a:r>
              <a:rPr lang="en-US" sz="3600" dirty="0"/>
              <a:t>(marriage)</a:t>
            </a:r>
            <a:r>
              <a:rPr lang="en-US" sz="3600" i="1" dirty="0"/>
              <a:t>]; [1 Timothy 5:3-8 </a:t>
            </a:r>
            <a:r>
              <a:rPr lang="en-US" sz="3600" dirty="0"/>
              <a:t>(Familial Obligations)</a:t>
            </a:r>
            <a:r>
              <a:rPr lang="en-US" sz="3600" i="1" dirty="0"/>
              <a:t>]</a:t>
            </a:r>
          </a:p>
          <a:p>
            <a:pPr marL="0" indent="0" algn="ctr">
              <a:buNone/>
            </a:pPr>
            <a:r>
              <a:rPr lang="en-US" sz="3600" b="1" dirty="0"/>
              <a:t>Brethren</a:t>
            </a:r>
            <a:r>
              <a:rPr lang="en-US" sz="3600" i="1" dirty="0"/>
              <a:t> – Zechariah 7:9-14; 1 John 4:7-21; Jude 22-23</a:t>
            </a:r>
          </a:p>
          <a:p>
            <a:pPr marL="0" indent="0" algn="ctr">
              <a:buNone/>
            </a:pPr>
            <a:endParaRPr lang="en-US" sz="3600" i="1" dirty="0"/>
          </a:p>
        </p:txBody>
      </p:sp>
    </p:spTree>
    <p:extLst>
      <p:ext uri="{BB962C8B-B14F-4D97-AF65-F5344CB8AC3E}">
        <p14:creationId xmlns:p14="http://schemas.microsoft.com/office/powerpoint/2010/main" val="1605275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03023"/>
            <a:ext cx="7772400" cy="2387600"/>
          </a:xfrm>
        </p:spPr>
        <p:txBody>
          <a:bodyPr>
            <a:noAutofit/>
          </a:bodyPr>
          <a:lstStyle/>
          <a:p>
            <a:r>
              <a:rPr lang="en-US" sz="8800" b="1" dirty="0">
                <a:latin typeface="Pristina" panose="03060402040406080204" pitchFamily="66" charset="0"/>
              </a:rPr>
              <a:t>Lovingkindness</a:t>
            </a:r>
            <a:br>
              <a:rPr lang="en-US" sz="8800" b="1" dirty="0">
                <a:latin typeface="Pristina" panose="03060402040406080204" pitchFamily="66" charset="0"/>
              </a:rPr>
            </a:br>
            <a:r>
              <a:rPr lang="en-US" sz="6600" b="1" dirty="0">
                <a:latin typeface="Pristina" panose="03060402040406080204" pitchFamily="66" charset="0"/>
              </a:rPr>
              <a:t>(</a:t>
            </a:r>
            <a:r>
              <a:rPr lang="en-US" sz="6600" b="1" dirty="0" err="1">
                <a:latin typeface="Pristina" panose="03060402040406080204" pitchFamily="66" charset="0"/>
              </a:rPr>
              <a:t>Hesed</a:t>
            </a:r>
            <a:r>
              <a:rPr lang="en-US" sz="6600" b="1" dirty="0">
                <a:latin typeface="Pristina" panose="03060402040406080204" pitchFamily="66" charset="0"/>
              </a:rPr>
              <a:t>)</a:t>
            </a:r>
            <a:endParaRPr lang="en-US" sz="8800" b="1" dirty="0">
              <a:latin typeface="Pristina" panose="03060402040406080204" pitchFamily="66" charset="0"/>
            </a:endParaRPr>
          </a:p>
        </p:txBody>
      </p:sp>
      <p:sp>
        <p:nvSpPr>
          <p:cNvPr id="3" name="Subtitle 2"/>
          <p:cNvSpPr>
            <a:spLocks noGrp="1"/>
          </p:cNvSpPr>
          <p:nvPr>
            <p:ph type="subTitle" idx="1"/>
          </p:nvPr>
        </p:nvSpPr>
        <p:spPr>
          <a:xfrm>
            <a:off x="1143000" y="4370665"/>
            <a:ext cx="6858000" cy="1655762"/>
          </a:xfrm>
        </p:spPr>
        <p:txBody>
          <a:bodyPr>
            <a:normAutofit/>
          </a:bodyPr>
          <a:lstStyle/>
          <a:p>
            <a:r>
              <a:rPr lang="en-US" sz="3600" i="1" dirty="0"/>
              <a:t>Psalm 36:7</a:t>
            </a:r>
          </a:p>
        </p:txBody>
      </p:sp>
    </p:spTree>
    <p:extLst>
      <p:ext uri="{BB962C8B-B14F-4D97-AF65-F5344CB8AC3E}">
        <p14:creationId xmlns:p14="http://schemas.microsoft.com/office/powerpoint/2010/main" val="2620763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2195</Words>
  <Application>Microsoft Office PowerPoint</Application>
  <PresentationFormat>On-screen Show (4:3)</PresentationFormat>
  <Paragraphs>175</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Pristina</vt:lpstr>
      <vt:lpstr>Times New Roman</vt:lpstr>
      <vt:lpstr>Wingdings</vt:lpstr>
      <vt:lpstr>Office Theme</vt:lpstr>
      <vt:lpstr>PowerPoint Presentation</vt:lpstr>
      <vt:lpstr>Lovingkindness (Hesed)</vt:lpstr>
      <vt:lpstr>Lovingkindness (Hesed) Defined</vt:lpstr>
      <vt:lpstr>Lovingkindness (Hesed) Defined</vt:lpstr>
      <vt:lpstr>Lovingkindness (Hesed) is Conditional</vt:lpstr>
      <vt:lpstr>Lovingkindness (Hesed) is Conditional</vt:lpstr>
      <vt:lpstr>Lovingkindness (Hesed) Required of Us</vt:lpstr>
      <vt:lpstr>Lovingkindness (Hesed) Required of Us</vt:lpstr>
      <vt:lpstr>Lovingkindness (Hesed)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Lovingkindness (Hesed)</dc:title>
  <dc:creator>Jeremiah Cox</dc:creator>
  <cp:lastModifiedBy>Jeremiah Cox</cp:lastModifiedBy>
  <cp:revision>6</cp:revision>
  <dcterms:created xsi:type="dcterms:W3CDTF">2016-08-20T22:53:32Z</dcterms:created>
  <dcterms:modified xsi:type="dcterms:W3CDTF">2016-08-21T21:43:47Z</dcterms:modified>
</cp:coreProperties>
</file>